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3" r:id="rId1"/>
  </p:sldMasterIdLst>
  <p:notesMasterIdLst>
    <p:notesMasterId r:id="rId58"/>
  </p:notesMasterIdLst>
  <p:handoutMasterIdLst>
    <p:handoutMasterId r:id="rId59"/>
  </p:handoutMasterIdLst>
  <p:sldIdLst>
    <p:sldId id="318" r:id="rId2"/>
    <p:sldId id="337" r:id="rId3"/>
    <p:sldId id="331" r:id="rId4"/>
    <p:sldId id="323" r:id="rId5"/>
    <p:sldId id="365" r:id="rId6"/>
    <p:sldId id="332" r:id="rId7"/>
    <p:sldId id="341" r:id="rId8"/>
    <p:sldId id="333" r:id="rId9"/>
    <p:sldId id="338" r:id="rId10"/>
    <p:sldId id="374" r:id="rId11"/>
    <p:sldId id="375" r:id="rId12"/>
    <p:sldId id="330" r:id="rId13"/>
    <p:sldId id="377" r:id="rId14"/>
    <p:sldId id="382" r:id="rId15"/>
    <p:sldId id="378" r:id="rId16"/>
    <p:sldId id="379" r:id="rId17"/>
    <p:sldId id="381" r:id="rId18"/>
    <p:sldId id="380" r:id="rId19"/>
    <p:sldId id="368" r:id="rId20"/>
    <p:sldId id="383" r:id="rId21"/>
    <p:sldId id="334" r:id="rId22"/>
    <p:sldId id="356" r:id="rId23"/>
    <p:sldId id="369" r:id="rId24"/>
    <p:sldId id="357" r:id="rId25"/>
    <p:sldId id="359" r:id="rId26"/>
    <p:sldId id="358" r:id="rId27"/>
    <p:sldId id="370" r:id="rId28"/>
    <p:sldId id="371" r:id="rId29"/>
    <p:sldId id="372" r:id="rId30"/>
    <p:sldId id="373" r:id="rId31"/>
    <p:sldId id="376" r:id="rId32"/>
    <p:sldId id="335" r:id="rId33"/>
    <p:sldId id="336" r:id="rId34"/>
    <p:sldId id="342" r:id="rId35"/>
    <p:sldId id="360" r:id="rId36"/>
    <p:sldId id="361" r:id="rId37"/>
    <p:sldId id="364" r:id="rId38"/>
    <p:sldId id="362" r:id="rId39"/>
    <p:sldId id="363"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40" r:id="rId54"/>
    <p:sldId id="339" r:id="rId55"/>
    <p:sldId id="367" r:id="rId56"/>
    <p:sldId id="366" r:id="rId57"/>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976">
          <p15:clr>
            <a:srgbClr val="A4A3A4"/>
          </p15:clr>
        </p15:guide>
        <p15:guide id="2" pos="2888">
          <p15:clr>
            <a:srgbClr val="A4A3A4"/>
          </p15:clr>
        </p15:guide>
      </p15:sldGuideLst>
    </p:ext>
    <p:ext uri="{2D200454-40CA-4A62-9FC3-DE9A4176ACB9}">
      <p15:notesGuideLst xmlns:p15="http://schemas.microsoft.com/office/powerpoint/2012/main">
        <p15:guide id="1" orient="horz" pos="768">
          <p15:clr>
            <a:srgbClr val="A4A3A4"/>
          </p15:clr>
        </p15:guide>
        <p15:guide id="2" pos="10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93765"/>
  </p:normalViewPr>
  <p:slideViewPr>
    <p:cSldViewPr snapToGrid="0">
      <p:cViewPr varScale="1">
        <p:scale>
          <a:sx n="137" d="100"/>
          <a:sy n="137" d="100"/>
        </p:scale>
        <p:origin x="624" y="192"/>
      </p:cViewPr>
      <p:guideLst>
        <p:guide orient="horz" pos="2976"/>
        <p:guide pos="28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198"/>
      </p:cViewPr>
      <p:guideLst>
        <p:guide orient="horz" pos="768"/>
        <p:guide pos="105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C10DF64-71C7-994C-A963-0EF9FBE37215}"/>
              </a:ext>
            </a:extLst>
          </p:cNvPr>
          <p:cNvSpPr>
            <a:spLocks noGrp="1" noChangeArrowheads="1"/>
          </p:cNvSpPr>
          <p:nvPr>
            <p:ph type="hdr" sz="quarter"/>
          </p:nvPr>
        </p:nvSpPr>
        <p:spPr bwMode="auto">
          <a:xfrm>
            <a:off x="0" y="0"/>
            <a:ext cx="2971800" cy="460375"/>
          </a:xfrm>
          <a:prstGeom prst="rect">
            <a:avLst/>
          </a:prstGeom>
          <a:noFill/>
          <a:ln>
            <a:noFill/>
          </a:ln>
          <a:effectLst/>
        </p:spPr>
        <p:txBody>
          <a:bodyPr vert="horz" wrap="square" lIns="19050" tIns="0" rIns="19050" bIns="0" numCol="1" anchor="t" anchorCtr="0" compatLnSpc="1">
            <a:prstTxWarp prst="textNoShape">
              <a:avLst/>
            </a:prstTxWarp>
          </a:bodyPr>
          <a:lstStyle>
            <a:lvl1pPr eaLnBrk="0" hangingPunct="0">
              <a:defRPr sz="1000" i="1">
                <a:latin typeface="Arial" charset="0"/>
                <a:ea typeface="ＭＳ Ｐゴシック" charset="0"/>
                <a:cs typeface="Arial" charset="0"/>
              </a:defRPr>
            </a:lvl1pPr>
          </a:lstStyle>
          <a:p>
            <a:pPr>
              <a:defRPr/>
            </a:pPr>
            <a:endParaRPr lang="en-US"/>
          </a:p>
        </p:txBody>
      </p:sp>
      <p:sp>
        <p:nvSpPr>
          <p:cNvPr id="3075" name="Rectangle 3">
            <a:extLst>
              <a:ext uri="{FF2B5EF4-FFF2-40B4-BE49-F238E27FC236}">
                <a16:creationId xmlns:a16="http://schemas.microsoft.com/office/drawing/2014/main" id="{EF4A627A-606D-5542-A114-4F3C8BCC3067}"/>
              </a:ext>
            </a:extLst>
          </p:cNvPr>
          <p:cNvSpPr>
            <a:spLocks noGrp="1" noChangeArrowheads="1"/>
          </p:cNvSpPr>
          <p:nvPr>
            <p:ph type="dt" sz="quarter" idx="1"/>
          </p:nvPr>
        </p:nvSpPr>
        <p:spPr bwMode="auto">
          <a:xfrm>
            <a:off x="3886200" y="0"/>
            <a:ext cx="2971800" cy="460375"/>
          </a:xfrm>
          <a:prstGeom prst="rect">
            <a:avLst/>
          </a:prstGeom>
          <a:noFill/>
          <a:ln>
            <a:noFill/>
          </a:ln>
          <a:effectLst/>
        </p:spPr>
        <p:txBody>
          <a:bodyPr vert="horz" wrap="square" lIns="19050" tIns="0" rIns="19050" bIns="0" numCol="1" anchor="t" anchorCtr="0" compatLnSpc="1">
            <a:prstTxWarp prst="textNoShape">
              <a:avLst/>
            </a:prstTxWarp>
          </a:bodyPr>
          <a:lstStyle>
            <a:lvl1pPr algn="r" eaLnBrk="0" hangingPunct="0">
              <a:defRPr sz="1000" i="1">
                <a:latin typeface="Arial" charset="0"/>
                <a:ea typeface="ＭＳ Ｐゴシック"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4F279ED2-2402-6E4A-AF24-8A3B67181DFB}"/>
              </a:ext>
            </a:extLst>
          </p:cNvPr>
          <p:cNvSpPr>
            <a:spLocks noGrp="1" noChangeArrowheads="1"/>
          </p:cNvSpPr>
          <p:nvPr>
            <p:ph type="ftr" sz="quarter" idx="2"/>
          </p:nvPr>
        </p:nvSpPr>
        <p:spPr bwMode="auto">
          <a:xfrm>
            <a:off x="0" y="8739188"/>
            <a:ext cx="2971800" cy="460375"/>
          </a:xfrm>
          <a:prstGeom prst="rect">
            <a:avLst/>
          </a:prstGeom>
          <a:noFill/>
          <a:ln>
            <a:noFill/>
          </a:ln>
          <a:effectLst/>
        </p:spPr>
        <p:txBody>
          <a:bodyPr vert="horz" wrap="square" lIns="19050" tIns="0" rIns="19050" bIns="0" numCol="1" anchor="b" anchorCtr="0" compatLnSpc="1">
            <a:prstTxWarp prst="textNoShape">
              <a:avLst/>
            </a:prstTxWarp>
          </a:bodyPr>
          <a:lstStyle>
            <a:lvl1pPr eaLnBrk="0" hangingPunct="0">
              <a:defRPr sz="1000" i="1">
                <a:latin typeface="Arial" charset="0"/>
                <a:ea typeface="ＭＳ Ｐゴシック" charset="0"/>
                <a:cs typeface="Arial" charset="0"/>
              </a:defRPr>
            </a:lvl1pPr>
          </a:lstStyle>
          <a:p>
            <a:pPr>
              <a:defRPr/>
            </a:pPr>
            <a:endParaRPr lang="en-US"/>
          </a:p>
        </p:txBody>
      </p:sp>
      <p:sp>
        <p:nvSpPr>
          <p:cNvPr id="3077" name="Rectangle 5">
            <a:extLst>
              <a:ext uri="{FF2B5EF4-FFF2-40B4-BE49-F238E27FC236}">
                <a16:creationId xmlns:a16="http://schemas.microsoft.com/office/drawing/2014/main" id="{78A50BD4-ACA1-194F-A287-0D2FC9F604B7}"/>
              </a:ext>
            </a:extLst>
          </p:cNvPr>
          <p:cNvSpPr>
            <a:spLocks noGrp="1" noChangeArrowheads="1"/>
          </p:cNvSpPr>
          <p:nvPr>
            <p:ph type="sldNum" sz="quarter" idx="3"/>
          </p:nvPr>
        </p:nvSpPr>
        <p:spPr bwMode="auto">
          <a:xfrm>
            <a:off x="3886200" y="8739188"/>
            <a:ext cx="2971800" cy="460375"/>
          </a:xfrm>
          <a:prstGeom prst="rect">
            <a:avLst/>
          </a:prstGeom>
          <a:noFill/>
          <a:ln>
            <a:noFill/>
          </a:ln>
          <a:effectLst/>
        </p:spPr>
        <p:txBody>
          <a:bodyPr vert="horz" wrap="square" lIns="19050" tIns="0" rIns="19050" bIns="0" numCol="1" anchor="b" anchorCtr="0" compatLnSpc="1">
            <a:prstTxWarp prst="textNoShape">
              <a:avLst/>
            </a:prstTxWarp>
          </a:bodyPr>
          <a:lstStyle>
            <a:lvl1pPr algn="r">
              <a:defRPr sz="1000" i="1" smtClean="0"/>
            </a:lvl1pPr>
          </a:lstStyle>
          <a:p>
            <a:pPr>
              <a:defRPr/>
            </a:pPr>
            <a:fld id="{8484727D-4DCA-7348-B4E5-4AE5AEFB2580}" type="slidenum">
              <a:rPr lang="en-US" altLang="en-US"/>
              <a:pPr>
                <a:defRPr/>
              </a:pPr>
              <a:t>‹#›</a:t>
            </a:fld>
            <a:endParaRPr lang="en-US" altLang="en-US"/>
          </a:p>
        </p:txBody>
      </p:sp>
      <p:sp>
        <p:nvSpPr>
          <p:cNvPr id="3078" name="Rectangle 6">
            <a:extLst>
              <a:ext uri="{FF2B5EF4-FFF2-40B4-BE49-F238E27FC236}">
                <a16:creationId xmlns:a16="http://schemas.microsoft.com/office/drawing/2014/main" id="{B09B4672-0329-BD4C-85C0-2DFFB53FD5E4}"/>
              </a:ext>
            </a:extLst>
          </p:cNvPr>
          <p:cNvSpPr>
            <a:spLocks noChangeArrowheads="1"/>
          </p:cNvSpPr>
          <p:nvPr/>
        </p:nvSpPr>
        <p:spPr bwMode="auto">
          <a:xfrm>
            <a:off x="3048000" y="8763000"/>
            <a:ext cx="757238" cy="254000"/>
          </a:xfrm>
          <a:prstGeom prst="rect">
            <a:avLst/>
          </a:prstGeom>
          <a:noFill/>
          <a:ln>
            <a:noFill/>
          </a:ln>
          <a:effectLst/>
        </p:spPr>
        <p:txBody>
          <a:bodyPr wrap="none" lIns="87312" tIns="44450" rIns="87312" bIns="44450">
            <a:spAutoFit/>
          </a:bodyPr>
          <a:lstStyle>
            <a:lvl1pPr defTabSz="868363">
              <a:defRPr sz="2400">
                <a:solidFill>
                  <a:schemeClr val="tx1"/>
                </a:solidFill>
                <a:latin typeface="Arial" panose="020B0604020202020204" pitchFamily="34" charset="0"/>
                <a:ea typeface="ＭＳ Ｐゴシック" panose="020B0600070205080204" pitchFamily="34" charset="-128"/>
              </a:defRPr>
            </a:lvl1pPr>
            <a:lvl2pPr marL="742950" indent="-285750" defTabSz="868363">
              <a:defRPr sz="2400">
                <a:solidFill>
                  <a:schemeClr val="tx1"/>
                </a:solidFill>
                <a:latin typeface="Arial" panose="020B0604020202020204" pitchFamily="34" charset="0"/>
                <a:ea typeface="ＭＳ Ｐゴシック" panose="020B0600070205080204" pitchFamily="34" charset="-128"/>
              </a:defRPr>
            </a:lvl2pPr>
            <a:lvl3pPr marL="1143000" indent="-228600" defTabSz="868363">
              <a:defRPr sz="2400">
                <a:solidFill>
                  <a:schemeClr val="tx1"/>
                </a:solidFill>
                <a:latin typeface="Arial" panose="020B0604020202020204" pitchFamily="34" charset="0"/>
                <a:ea typeface="ＭＳ Ｐゴシック" panose="020B0600070205080204" pitchFamily="34" charset="-128"/>
              </a:defRPr>
            </a:lvl3pPr>
            <a:lvl4pPr marL="1600200" indent="-228600" defTabSz="868363">
              <a:defRPr sz="2400">
                <a:solidFill>
                  <a:schemeClr val="tx1"/>
                </a:solidFill>
                <a:latin typeface="Arial" panose="020B0604020202020204" pitchFamily="34" charset="0"/>
                <a:ea typeface="ＭＳ Ｐゴシック" panose="020B0600070205080204" pitchFamily="34" charset="-128"/>
              </a:defRPr>
            </a:lvl4pPr>
            <a:lvl5pPr marL="2057400" indent="-228600" defTabSz="868363">
              <a:defRPr sz="2400">
                <a:solidFill>
                  <a:schemeClr val="tx1"/>
                </a:solidFill>
                <a:latin typeface="Arial" panose="020B0604020202020204" pitchFamily="34" charset="0"/>
                <a:ea typeface="ＭＳ Ｐゴシック" panose="020B0600070205080204" pitchFamily="34" charset="-128"/>
              </a:defRPr>
            </a:lvl5pPr>
            <a:lvl6pPr marL="25146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lnSpc>
                <a:spcPct val="90000"/>
              </a:lnSpc>
              <a:defRPr/>
            </a:pPr>
            <a:r>
              <a:rPr lang="en-US" altLang="en-US" sz="1200"/>
              <a:t>Page </a:t>
            </a:r>
            <a:fld id="{ABB8EF0D-755A-574D-9340-CEED17E2328C}" type="slidenum">
              <a:rPr lang="en-US" altLang="en-US" sz="1200" smtClean="0"/>
              <a:pPr algn="ctr">
                <a:lnSpc>
                  <a:spcPct val="90000"/>
                </a:lnSpc>
                <a:defRPr/>
              </a:pPr>
              <a:t>‹#›</a:t>
            </a:fld>
            <a:endParaRPr lang="en-US" altLang="en-US" sz="12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a:extLst>
              <a:ext uri="{FF2B5EF4-FFF2-40B4-BE49-F238E27FC236}">
                <a16:creationId xmlns:a16="http://schemas.microsoft.com/office/drawing/2014/main" id="{CC910050-FDAE-744F-B4DF-65F7490712D6}"/>
              </a:ext>
            </a:extLst>
          </p:cNvPr>
          <p:cNvSpPr>
            <a:spLocks noGrp="1" noChangeArrowheads="1"/>
          </p:cNvSpPr>
          <p:nvPr>
            <p:ph type="body" sz="quarter" idx="3"/>
          </p:nvPr>
        </p:nvSpPr>
        <p:spPr bwMode="auto">
          <a:xfrm>
            <a:off x="2209800" y="4038600"/>
            <a:ext cx="4419600" cy="4343400"/>
          </a:xfrm>
          <a:prstGeom prst="rect">
            <a:avLst/>
          </a:prstGeom>
          <a:noFill/>
          <a:ln>
            <a:noFill/>
          </a:ln>
          <a:effectLst/>
        </p:spPr>
        <p:txBody>
          <a:bodyPr vert="horz" wrap="square" lIns="92075" tIns="46038" rIns="92075" bIns="46038" numCol="1" anchor="t" anchorCtr="0" compatLnSpc="1">
            <a:prstTxWarp prst="textNoShape">
              <a:avLst/>
            </a:prstTxWarp>
          </a:bodyPr>
          <a:lstStyle/>
          <a:p>
            <a:pPr lvl="0"/>
            <a:r>
              <a:rPr lang="en-US" noProof="0"/>
              <a:t>Body Text</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13315" name="Text Box 9">
            <a:extLst>
              <a:ext uri="{FF2B5EF4-FFF2-40B4-BE49-F238E27FC236}">
                <a16:creationId xmlns:a16="http://schemas.microsoft.com/office/drawing/2014/main" id="{C35A1B0B-E0A3-1B43-8A9A-FF9A0B410CBB}"/>
              </a:ext>
            </a:extLst>
          </p:cNvPr>
          <p:cNvSpPr txBox="1">
            <a:spLocks noChangeArrowheads="1"/>
          </p:cNvSpPr>
          <p:nvPr/>
        </p:nvSpPr>
        <p:spPr bwMode="auto">
          <a:xfrm>
            <a:off x="2209800" y="4038600"/>
            <a:ext cx="4419600" cy="4394200"/>
          </a:xfrm>
          <a:prstGeom prst="rect">
            <a:avLst/>
          </a:prstGeom>
          <a:noFill/>
          <a:ln>
            <a:noFill/>
          </a:ln>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a:p>
            <a:pPr>
              <a:spcBef>
                <a:spcPct val="50000"/>
              </a:spcBef>
              <a:defRPr/>
            </a:pPr>
            <a:endParaRPr lang="en-US" altLang="en-US" sz="1200"/>
          </a:p>
        </p:txBody>
      </p:sp>
      <p:sp>
        <p:nvSpPr>
          <p:cNvPr id="13316" name="Rectangle 7">
            <a:extLst>
              <a:ext uri="{FF2B5EF4-FFF2-40B4-BE49-F238E27FC236}">
                <a16:creationId xmlns:a16="http://schemas.microsoft.com/office/drawing/2014/main" id="{A6DA3802-CBF2-5F46-9026-3C33A38EF149}"/>
              </a:ext>
            </a:extLst>
          </p:cNvPr>
          <p:cNvSpPr>
            <a:spLocks noGrp="1" noRot="1" noChangeAspect="1" noChangeArrowheads="1" noTextEdit="1"/>
          </p:cNvSpPr>
          <p:nvPr>
            <p:ph type="sldImg" idx="2"/>
          </p:nvPr>
        </p:nvSpPr>
        <p:spPr bwMode="auto">
          <a:xfrm>
            <a:off x="2209800" y="609600"/>
            <a:ext cx="4419600" cy="3276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3317" name="Line 12">
            <a:extLst>
              <a:ext uri="{FF2B5EF4-FFF2-40B4-BE49-F238E27FC236}">
                <a16:creationId xmlns:a16="http://schemas.microsoft.com/office/drawing/2014/main" id="{5BA19D9F-1F74-C04B-8672-5F25B57314E4}"/>
              </a:ext>
            </a:extLst>
          </p:cNvPr>
          <p:cNvSpPr>
            <a:spLocks noChangeShapeType="1"/>
          </p:cNvSpPr>
          <p:nvPr/>
        </p:nvSpPr>
        <p:spPr bwMode="auto">
          <a:xfrm>
            <a:off x="2133600" y="609600"/>
            <a:ext cx="0" cy="7924800"/>
          </a:xfrm>
          <a:prstGeom prst="line">
            <a:avLst/>
          </a:prstGeom>
          <a:noFill/>
          <a:ln w="6350">
            <a:solidFill>
              <a:schemeClr val="tx1"/>
            </a:solidFill>
            <a:round/>
            <a:headEnd type="none" w="sm" len="sm"/>
            <a:tailEnd type="none" w="lg" len="lg"/>
          </a:ln>
          <a:extLst>
            <a:ext uri="{909E8E84-426E-40DD-AFC4-6F175D3DCCD1}">
              <a14:hiddenFill xmlns:a14="http://schemas.microsoft.com/office/drawing/2010/main">
                <a:noFill/>
              </a14:hiddenFill>
            </a:ext>
          </a:extLst>
        </p:spPr>
        <p:txBody>
          <a:bodyPr wrap="none" anchor="ctr"/>
          <a:lstStyle/>
          <a:p>
            <a:endParaRPr lang="en-US"/>
          </a:p>
        </p:txBody>
      </p:sp>
      <p:sp>
        <p:nvSpPr>
          <p:cNvPr id="13318" name="Rectangle 13">
            <a:extLst>
              <a:ext uri="{FF2B5EF4-FFF2-40B4-BE49-F238E27FC236}">
                <a16:creationId xmlns:a16="http://schemas.microsoft.com/office/drawing/2014/main" id="{E4057BC9-AC4D-4A47-9F4E-DF288968199A}"/>
              </a:ext>
            </a:extLst>
          </p:cNvPr>
          <p:cNvSpPr>
            <a:spLocks noChangeArrowheads="1"/>
          </p:cNvSpPr>
          <p:nvPr/>
        </p:nvSpPr>
        <p:spPr bwMode="auto">
          <a:xfrm>
            <a:off x="0" y="0"/>
            <a:ext cx="6858000" cy="460375"/>
          </a:xfrm>
          <a:prstGeom prst="rect">
            <a:avLst/>
          </a:prstGeom>
          <a:noFill/>
          <a:ln>
            <a:noFill/>
          </a:ln>
        </p:spPr>
        <p:txBody>
          <a:bodyPr lIns="19050" tIns="0" rIns="19050" bIns="0"/>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defRPr/>
            </a:pPr>
            <a:r>
              <a:rPr lang="en-US" altLang="en-US" sz="2800"/>
              <a:t>USP Instructor Notes</a:t>
            </a:r>
            <a:endParaRPr lang="en-US" altLang="en-US" sz="1000" i="1"/>
          </a:p>
        </p:txBody>
      </p:sp>
      <p:sp>
        <p:nvSpPr>
          <p:cNvPr id="13319" name="Line 14">
            <a:extLst>
              <a:ext uri="{FF2B5EF4-FFF2-40B4-BE49-F238E27FC236}">
                <a16:creationId xmlns:a16="http://schemas.microsoft.com/office/drawing/2014/main" id="{5144640E-4B85-064C-8BD3-8F2089FA809A}"/>
              </a:ext>
            </a:extLst>
          </p:cNvPr>
          <p:cNvSpPr>
            <a:spLocks noChangeShapeType="1"/>
          </p:cNvSpPr>
          <p:nvPr/>
        </p:nvSpPr>
        <p:spPr bwMode="auto">
          <a:xfrm>
            <a:off x="152400" y="457200"/>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107950" tIns="53975" rIns="107950" bIns="53975" anchor="ctr"/>
          <a:lstStyle/>
          <a:p>
            <a:endParaRPr lang="en-US"/>
          </a:p>
        </p:txBody>
      </p:sp>
      <p:sp>
        <p:nvSpPr>
          <p:cNvPr id="13320" name="Text Box 15">
            <a:extLst>
              <a:ext uri="{FF2B5EF4-FFF2-40B4-BE49-F238E27FC236}">
                <a16:creationId xmlns:a16="http://schemas.microsoft.com/office/drawing/2014/main" id="{46A226FF-1418-A649-AF04-A26CB9A6A8DE}"/>
              </a:ext>
            </a:extLst>
          </p:cNvPr>
          <p:cNvSpPr txBox="1">
            <a:spLocks noChangeArrowheads="1"/>
          </p:cNvSpPr>
          <p:nvPr/>
        </p:nvSpPr>
        <p:spPr bwMode="auto">
          <a:xfrm>
            <a:off x="52388" y="838200"/>
            <a:ext cx="1905000" cy="320675"/>
          </a:xfrm>
          <a:prstGeom prst="rect">
            <a:avLst/>
          </a:prstGeom>
          <a:noFill/>
          <a:ln>
            <a:noFill/>
          </a:ln>
        </p:spPr>
        <p:txBody>
          <a:bodyPr lIns="107950" tIns="53975" rIns="107950" bIns="53975">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defRPr/>
            </a:pPr>
            <a:r>
              <a:rPr lang="en-US" altLang="en-US" sz="1400"/>
              <a:t>Instructor Notes:</a:t>
            </a:r>
            <a:endParaRPr lang="en-US" altLang="en-US" sz="1000"/>
          </a:p>
        </p:txBody>
      </p:sp>
      <p:sp>
        <p:nvSpPr>
          <p:cNvPr id="2064" name="Rectangle 16">
            <a:extLst>
              <a:ext uri="{FF2B5EF4-FFF2-40B4-BE49-F238E27FC236}">
                <a16:creationId xmlns:a16="http://schemas.microsoft.com/office/drawing/2014/main" id="{EC0508E1-25EE-3144-8C3A-655A998E60DF}"/>
              </a:ext>
            </a:extLst>
          </p:cNvPr>
          <p:cNvSpPr>
            <a:spLocks noGrp="1" noChangeArrowheads="1"/>
          </p:cNvSpPr>
          <p:nvPr>
            <p:ph type="ftr" sz="quarter" idx="4"/>
          </p:nvPr>
        </p:nvSpPr>
        <p:spPr bwMode="auto">
          <a:xfrm>
            <a:off x="152400" y="8575675"/>
            <a:ext cx="2971800" cy="460375"/>
          </a:xfrm>
          <a:prstGeom prst="rect">
            <a:avLst/>
          </a:prstGeom>
          <a:noFill/>
          <a:ln>
            <a:noFill/>
          </a:ln>
          <a:effectLst/>
        </p:spPr>
        <p:txBody>
          <a:bodyPr vert="horz" wrap="square" lIns="19050" tIns="0" rIns="19050" bIns="0" numCol="1" anchor="b" anchorCtr="0" compatLnSpc="1">
            <a:prstTxWarp prst="textNoShape">
              <a:avLst/>
            </a:prstTxWarp>
          </a:bodyPr>
          <a:lstStyle>
            <a:lvl1pPr eaLnBrk="0" hangingPunct="0">
              <a:defRPr sz="1000" i="1">
                <a:latin typeface="Arial" charset="0"/>
                <a:ea typeface="ＭＳ Ｐゴシック" charset="0"/>
                <a:cs typeface="Arial" charset="0"/>
              </a:defRPr>
            </a:lvl1pPr>
          </a:lstStyle>
          <a:p>
            <a:pPr>
              <a:defRPr/>
            </a:pPr>
            <a:r>
              <a:rPr lang="en-US"/>
              <a:t>Module 1 - Best Practices of Software Engineering</a:t>
            </a:r>
          </a:p>
        </p:txBody>
      </p:sp>
      <p:sp>
        <p:nvSpPr>
          <p:cNvPr id="2065" name="Rectangle 17">
            <a:extLst>
              <a:ext uri="{FF2B5EF4-FFF2-40B4-BE49-F238E27FC236}">
                <a16:creationId xmlns:a16="http://schemas.microsoft.com/office/drawing/2014/main" id="{C8D700BF-BE33-3E4C-9985-1207BA2F8676}"/>
              </a:ext>
            </a:extLst>
          </p:cNvPr>
          <p:cNvSpPr>
            <a:spLocks noChangeArrowheads="1"/>
          </p:cNvSpPr>
          <p:nvPr/>
        </p:nvSpPr>
        <p:spPr bwMode="auto">
          <a:xfrm>
            <a:off x="5970588" y="8842375"/>
            <a:ext cx="658812" cy="225425"/>
          </a:xfrm>
          <a:prstGeom prst="rect">
            <a:avLst/>
          </a:prstGeom>
          <a:noFill/>
          <a:ln>
            <a:noFill/>
          </a:ln>
          <a:effectLst/>
        </p:spPr>
        <p:txBody>
          <a:bodyPr wrap="none" lIns="87312" tIns="44450" rIns="87312" bIns="44450">
            <a:spAutoFit/>
          </a:bodyPr>
          <a:lstStyle>
            <a:lvl1pPr defTabSz="868363">
              <a:defRPr sz="2400">
                <a:solidFill>
                  <a:schemeClr val="tx1"/>
                </a:solidFill>
                <a:latin typeface="Arial" panose="020B0604020202020204" pitchFamily="34" charset="0"/>
                <a:ea typeface="ＭＳ Ｐゴシック" panose="020B0600070205080204" pitchFamily="34" charset="-128"/>
              </a:defRPr>
            </a:lvl1pPr>
            <a:lvl2pPr marL="742950" indent="-285750" defTabSz="868363">
              <a:defRPr sz="2400">
                <a:solidFill>
                  <a:schemeClr val="tx1"/>
                </a:solidFill>
                <a:latin typeface="Arial" panose="020B0604020202020204" pitchFamily="34" charset="0"/>
                <a:ea typeface="ＭＳ Ｐゴシック" panose="020B0600070205080204" pitchFamily="34" charset="-128"/>
              </a:defRPr>
            </a:lvl2pPr>
            <a:lvl3pPr marL="1143000" indent="-228600" defTabSz="868363">
              <a:defRPr sz="2400">
                <a:solidFill>
                  <a:schemeClr val="tx1"/>
                </a:solidFill>
                <a:latin typeface="Arial" panose="020B0604020202020204" pitchFamily="34" charset="0"/>
                <a:ea typeface="ＭＳ Ｐゴシック" panose="020B0600070205080204" pitchFamily="34" charset="-128"/>
              </a:defRPr>
            </a:lvl3pPr>
            <a:lvl4pPr marL="1600200" indent="-228600" defTabSz="868363">
              <a:defRPr sz="2400">
                <a:solidFill>
                  <a:schemeClr val="tx1"/>
                </a:solidFill>
                <a:latin typeface="Arial" panose="020B0604020202020204" pitchFamily="34" charset="0"/>
                <a:ea typeface="ＭＳ Ｐゴシック" panose="020B0600070205080204" pitchFamily="34" charset="-128"/>
              </a:defRPr>
            </a:lvl4pPr>
            <a:lvl5pPr marL="2057400" indent="-228600" defTabSz="868363">
              <a:defRPr sz="2400">
                <a:solidFill>
                  <a:schemeClr val="tx1"/>
                </a:solidFill>
                <a:latin typeface="Arial" panose="020B0604020202020204" pitchFamily="34" charset="0"/>
                <a:ea typeface="ＭＳ Ｐゴシック" panose="020B0600070205080204" pitchFamily="34" charset="-128"/>
              </a:defRPr>
            </a:lvl5pPr>
            <a:lvl6pPr marL="25146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86836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lnSpc>
                <a:spcPct val="90000"/>
              </a:lnSpc>
              <a:defRPr/>
            </a:pPr>
            <a:r>
              <a:rPr lang="en-US" altLang="en-US" sz="1000"/>
              <a:t>Page </a:t>
            </a:r>
            <a:fld id="{343B8464-94BF-8746-9997-A42FBCF1BA05}" type="slidenum">
              <a:rPr lang="en-US" altLang="en-US" sz="1000" smtClean="0"/>
              <a:pPr algn="ctr">
                <a:lnSpc>
                  <a:spcPct val="90000"/>
                </a:lnSpc>
                <a:defRPr/>
              </a:pPr>
              <a:t>‹#›</a:t>
            </a:fld>
            <a:endParaRPr lang="en-US" altLang="en-US" sz="1000"/>
          </a:p>
        </p:txBody>
      </p:sp>
    </p:spTree>
  </p:cSld>
  <p:clrMap bg1="lt1" tx1="dk1" bg2="lt2" tx2="dk2" accent1="accent1" accent2="accent2" accent3="accent3" accent4="accent4" accent5="accent5" accent6="accent6" hlink="hlink" folHlink="folHlink"/>
  <p:hf hdr="0" dt="0"/>
  <p:notesStyle>
    <a:lvl1pPr algn="l" rtl="0" eaLnBrk="0" fontAlgn="base" hangingPunct="0">
      <a:lnSpc>
        <a:spcPct val="87000"/>
      </a:lnSpc>
      <a:spcBef>
        <a:spcPct val="40000"/>
      </a:spcBef>
      <a:spcAft>
        <a:spcPct val="0"/>
      </a:spcAft>
      <a:defRPr sz="1200" kern="1200">
        <a:solidFill>
          <a:schemeClr val="tx1"/>
        </a:solidFill>
        <a:latin typeface="Times New Roman" charset="0"/>
        <a:ea typeface="ＭＳ Ｐゴシック" charset="0"/>
        <a:cs typeface="Arial" charset="0"/>
      </a:defRPr>
    </a:lvl1pPr>
    <a:lvl2pPr marL="742950" indent="-285750" algn="l" rtl="0" eaLnBrk="0" fontAlgn="base" hangingPunct="0">
      <a:lnSpc>
        <a:spcPct val="87000"/>
      </a:lnSpc>
      <a:spcBef>
        <a:spcPct val="40000"/>
      </a:spcBef>
      <a:spcAft>
        <a:spcPct val="0"/>
      </a:spcAft>
      <a:defRPr sz="1200" kern="1200">
        <a:solidFill>
          <a:schemeClr val="tx1"/>
        </a:solidFill>
        <a:latin typeface="Times New Roman" charset="0"/>
        <a:ea typeface="Arial" charset="0"/>
        <a:cs typeface="Arial" charset="0"/>
      </a:defRPr>
    </a:lvl2pPr>
    <a:lvl3pPr marL="1143000" indent="-228600" algn="l" rtl="0" eaLnBrk="0" fontAlgn="base" hangingPunct="0">
      <a:lnSpc>
        <a:spcPct val="87000"/>
      </a:lnSpc>
      <a:spcBef>
        <a:spcPct val="40000"/>
      </a:spcBef>
      <a:spcAft>
        <a:spcPct val="0"/>
      </a:spcAft>
      <a:defRPr sz="1200" kern="1200">
        <a:solidFill>
          <a:schemeClr val="tx1"/>
        </a:solidFill>
        <a:latin typeface="Times New Roman" charset="0"/>
        <a:ea typeface="Arial" charset="0"/>
        <a:cs typeface="Arial" charset="0"/>
      </a:defRPr>
    </a:lvl3pPr>
    <a:lvl4pPr marL="1600200" indent="-228600" algn="l" rtl="0" eaLnBrk="0" fontAlgn="base" hangingPunct="0">
      <a:lnSpc>
        <a:spcPct val="87000"/>
      </a:lnSpc>
      <a:spcBef>
        <a:spcPct val="40000"/>
      </a:spcBef>
      <a:spcAft>
        <a:spcPct val="0"/>
      </a:spcAft>
      <a:defRPr sz="1200" kern="1200">
        <a:solidFill>
          <a:schemeClr val="tx1"/>
        </a:solidFill>
        <a:latin typeface="Times New Roman" charset="0"/>
        <a:ea typeface="Arial" charset="0"/>
        <a:cs typeface="Arial" charset="0"/>
      </a:defRPr>
    </a:lvl4pPr>
    <a:lvl5pPr marL="2057400" indent="-228600" algn="l" rtl="0" eaLnBrk="0" fontAlgn="base" hangingPunct="0">
      <a:lnSpc>
        <a:spcPct val="87000"/>
      </a:lnSpc>
      <a:spcBef>
        <a:spcPct val="40000"/>
      </a:spcBef>
      <a:spcAft>
        <a:spcPct val="0"/>
      </a:spcAft>
      <a:defRPr sz="1200" kern="1200">
        <a:solidFill>
          <a:schemeClr val="tx1"/>
        </a:solidFill>
        <a:latin typeface="Times New Roman"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5200" y="609600"/>
            <a:ext cx="4368800" cy="32766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Module 1 - Best Practices of Software Engineering</a:t>
            </a:r>
          </a:p>
        </p:txBody>
      </p:sp>
    </p:spTree>
    <p:extLst>
      <p:ext uri="{BB962C8B-B14F-4D97-AF65-F5344CB8AC3E}">
        <p14:creationId xmlns:p14="http://schemas.microsoft.com/office/powerpoint/2010/main" val="269492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5200" y="609600"/>
            <a:ext cx="4368800" cy="32766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Module 1 - Best Practices of Software Engineering</a:t>
            </a:r>
          </a:p>
        </p:txBody>
      </p:sp>
    </p:spTree>
    <p:extLst>
      <p:ext uri="{BB962C8B-B14F-4D97-AF65-F5344CB8AC3E}">
        <p14:creationId xmlns:p14="http://schemas.microsoft.com/office/powerpoint/2010/main" val="91245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5200" y="609600"/>
            <a:ext cx="4368800" cy="32766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Module 1 - Best Practices of Software Engineering</a:t>
            </a:r>
          </a:p>
        </p:txBody>
      </p:sp>
    </p:spTree>
    <p:extLst>
      <p:ext uri="{BB962C8B-B14F-4D97-AF65-F5344CB8AC3E}">
        <p14:creationId xmlns:p14="http://schemas.microsoft.com/office/powerpoint/2010/main" val="414265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1">
            <a:extLst>
              <a:ext uri="{FF2B5EF4-FFF2-40B4-BE49-F238E27FC236}">
                <a16:creationId xmlns:a16="http://schemas.microsoft.com/office/drawing/2014/main" id="{EB7F265D-EC3D-A040-8F7B-13BE82BF4B59}"/>
              </a:ext>
            </a:extLst>
          </p:cNvPr>
          <p:cNvSpPr>
            <a:spLocks noGrp="1" noChangeArrowheads="1"/>
          </p:cNvSpPr>
          <p:nvPr>
            <p:ph type="dt" sz="quarter" idx="4294967295"/>
          </p:nvPr>
        </p:nvSpPr>
        <p:spPr bwMode="auto">
          <a:xfrm>
            <a:off x="3884613" y="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35C2A9D4-BE2B-7040-85A4-E8425E4115B5}" type="datetime1">
              <a:rPr lang="en-US" altLang="en-US"/>
              <a:pPr>
                <a:lnSpc>
                  <a:spcPct val="100000"/>
                </a:lnSpc>
                <a:spcBef>
                  <a:spcPct val="0"/>
                </a:spcBef>
              </a:pPr>
              <a:t>1/7/23</a:t>
            </a:fld>
            <a:endParaRPr lang="en-US" altLang="en-US"/>
          </a:p>
        </p:txBody>
      </p:sp>
      <p:sp>
        <p:nvSpPr>
          <p:cNvPr id="33794" name="Rectangle 13">
            <a:extLst>
              <a:ext uri="{FF2B5EF4-FFF2-40B4-BE49-F238E27FC236}">
                <a16:creationId xmlns:a16="http://schemas.microsoft.com/office/drawing/2014/main" id="{71B402DE-6F18-7845-9725-747F60D5B62D}"/>
              </a:ext>
            </a:extLst>
          </p:cNvPr>
          <p:cNvSpPr>
            <a:spLocks noGrp="1" noChangeArrowheads="1"/>
          </p:cNvSpPr>
          <p:nvPr>
            <p:ph type="sldNum" sz="quarter" idx="4294967295"/>
          </p:nvPr>
        </p:nvSpPr>
        <p:spPr bwMode="auto">
          <a:xfrm>
            <a:off x="3884613" y="873760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246A40CF-C4FE-734C-B1C7-7E0065FA78D8}" type="slidenum">
              <a:rPr lang="en-US" altLang="en-US"/>
              <a:pPr>
                <a:lnSpc>
                  <a:spcPct val="100000"/>
                </a:lnSpc>
                <a:spcBef>
                  <a:spcPct val="0"/>
                </a:spcBef>
              </a:pPr>
              <a:t>40</a:t>
            </a:fld>
            <a:endParaRPr lang="en-US" altLang="en-US"/>
          </a:p>
        </p:txBody>
      </p:sp>
      <p:sp>
        <p:nvSpPr>
          <p:cNvPr id="33795" name="Rectangle 2">
            <a:extLst>
              <a:ext uri="{FF2B5EF4-FFF2-40B4-BE49-F238E27FC236}">
                <a16:creationId xmlns:a16="http://schemas.microsoft.com/office/drawing/2014/main" id="{5C68C34B-B592-CA4A-84A4-AE97E84F4E5A}"/>
              </a:ext>
            </a:extLst>
          </p:cNvPr>
          <p:cNvSpPr>
            <a:spLocks noGrp="1" noRot="1" noChangeAspect="1" noChangeArrowheads="1" noTextEdit="1"/>
          </p:cNvSpPr>
          <p:nvPr>
            <p:ph type="sldImg"/>
          </p:nvPr>
        </p:nvSpPr>
        <p:spPr>
          <a:xfrm>
            <a:off x="2235200" y="609600"/>
            <a:ext cx="4368800" cy="3276600"/>
          </a:xfrm>
          <a:solidFill>
            <a:srgbClr val="FFFFFF"/>
          </a:solidFill>
          <a:ln/>
        </p:spPr>
      </p:sp>
      <p:sp>
        <p:nvSpPr>
          <p:cNvPr id="33796" name="Rectangle 3">
            <a:extLst>
              <a:ext uri="{FF2B5EF4-FFF2-40B4-BE49-F238E27FC236}">
                <a16:creationId xmlns:a16="http://schemas.microsoft.com/office/drawing/2014/main" id="{0FD6F9BC-E0E3-A64F-A0C3-171BC5DB3AF9}"/>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Treat these root causes and you</a:t>
            </a:r>
            <a:r>
              <a:rPr lang="ja-JP" altLang="en-US" sz="1100">
                <a:latin typeface="Times New Roman" panose="02020603050405020304" pitchFamily="18" charset="0"/>
                <a:ea typeface="ＭＳ Ｐゴシック" panose="020B0600070205080204" pitchFamily="34" charset="-128"/>
                <a:cs typeface="Arial" panose="020B0604020202020204" pitchFamily="34" charset="0"/>
              </a:rPr>
              <a:t>’</a:t>
            </a:r>
            <a:r>
              <a:rPr lang="en-US" altLang="ja-JP" sz="1100">
                <a:latin typeface="Times New Roman" panose="02020603050405020304" pitchFamily="18" charset="0"/>
                <a:ea typeface="ＭＳ Ｐゴシック" panose="020B0600070205080204" pitchFamily="34" charset="-128"/>
                <a:cs typeface="Arial" panose="020B0604020202020204" pitchFamily="34" charset="0"/>
              </a:rPr>
              <a:t>ll eliminate the symptoms. Eliminate the symptoms, and you</a:t>
            </a:r>
            <a:r>
              <a:rPr lang="ja-JP" altLang="en-US" sz="1100">
                <a:latin typeface="Times New Roman" panose="02020603050405020304" pitchFamily="18" charset="0"/>
                <a:ea typeface="ＭＳ Ｐゴシック" panose="020B0600070205080204" pitchFamily="34" charset="-128"/>
                <a:cs typeface="Arial" panose="020B0604020202020204" pitchFamily="34" charset="0"/>
              </a:rPr>
              <a:t>’</a:t>
            </a:r>
            <a:r>
              <a:rPr lang="en-US" altLang="ja-JP" sz="1100">
                <a:latin typeface="Times New Roman" panose="02020603050405020304" pitchFamily="18" charset="0"/>
                <a:ea typeface="ＭＳ Ｐゴシック" panose="020B0600070205080204" pitchFamily="34" charset="-128"/>
                <a:cs typeface="Arial" panose="020B0604020202020204" pitchFamily="34" charset="0"/>
              </a:rPr>
              <a:t>ll be in a much better position to develop quality software in a repeatable and predictable fashion.</a:t>
            </a:r>
          </a:p>
          <a:p>
            <a:pPr eaLnBrk="1" hangingPunct="1"/>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Best practices are a set of commercially proven approaches to software development which, when used in combination, strike at the root causes of software development problems. These are so called </a:t>
            </a:r>
            <a:r>
              <a:rPr lang="ja-JP" altLang="en-US" sz="1100">
                <a:latin typeface="Times New Roman" panose="02020603050405020304" pitchFamily="18" charset="0"/>
                <a:ea typeface="ＭＳ Ｐゴシック" panose="020B0600070205080204" pitchFamily="34" charset="-128"/>
                <a:cs typeface="Arial" panose="020B0604020202020204" pitchFamily="34" charset="0"/>
              </a:rPr>
              <a:t>“</a:t>
            </a:r>
            <a:r>
              <a:rPr lang="en-US" altLang="ja-JP" sz="1100">
                <a:latin typeface="Times New Roman" panose="02020603050405020304" pitchFamily="18" charset="0"/>
                <a:ea typeface="ＭＳ Ｐゴシック" panose="020B0600070205080204" pitchFamily="34" charset="-128"/>
                <a:cs typeface="Arial" panose="020B0604020202020204" pitchFamily="34" charset="0"/>
              </a:rPr>
              <a:t>best practices</a:t>
            </a:r>
            <a:r>
              <a:rPr lang="ja-JP" altLang="en-US" sz="1100">
                <a:latin typeface="Times New Roman" panose="02020603050405020304" pitchFamily="18" charset="0"/>
                <a:ea typeface="ＭＳ Ｐゴシック" panose="020B0600070205080204" pitchFamily="34" charset="-128"/>
                <a:cs typeface="Arial" panose="020B0604020202020204" pitchFamily="34" charset="0"/>
              </a:rPr>
              <a:t>”</a:t>
            </a:r>
            <a:r>
              <a:rPr lang="en-US" altLang="ja-JP" sz="1100">
                <a:latin typeface="Times New Roman" panose="02020603050405020304" pitchFamily="18" charset="0"/>
                <a:ea typeface="ＭＳ Ｐゴシック" panose="020B0600070205080204" pitchFamily="34" charset="-128"/>
                <a:cs typeface="Arial" panose="020B0604020202020204" pitchFamily="34" charset="0"/>
              </a:rPr>
              <a:t> not so such much because we can precisely quantify their value, but rather, because they are observed to be commonly used in industry by successful organizations.</a:t>
            </a:r>
          </a:p>
          <a:p>
            <a:pPr algn="just" eaLnBrk="1" hangingPunct="1">
              <a:spcBef>
                <a:spcPts val="300"/>
              </a:spcBef>
              <a:spcAft>
                <a:spcPts val="800"/>
              </a:spcAft>
            </a:pPr>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These six best practices form the foundation of the Rational Unified Process. They are documented in </a:t>
            </a:r>
            <a:r>
              <a:rPr lang="en-US" altLang="en-US" sz="1100" u="sng">
                <a:latin typeface="Times New Roman" panose="02020603050405020304" pitchFamily="18" charset="0"/>
                <a:ea typeface="ＭＳ Ｐゴシック" panose="020B0600070205080204" pitchFamily="34" charset="-128"/>
                <a:cs typeface="Arial" panose="020B0604020202020204" pitchFamily="34" charset="0"/>
              </a:rPr>
              <a:t>The Rational Unified Process - An Introduction</a:t>
            </a:r>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 by Philippe Krutchen (Addison-Wesley-Longman, 1998).</a:t>
            </a:r>
          </a:p>
          <a:p>
            <a:pPr eaLnBrk="1" hangingPunct="1"/>
            <a:endParaRPr lang="en-US" altLang="en-US" sz="1100">
              <a:latin typeface="Times New Roman" panose="02020603050405020304" pitchFamily="18" charset="0"/>
              <a:ea typeface="ＭＳ Ｐゴシック" panose="020B0600070205080204" pitchFamily="34" charset="-128"/>
              <a:cs typeface="Arial" panose="020B0604020202020204" pitchFamily="34" charset="0"/>
            </a:endParaRPr>
          </a:p>
        </p:txBody>
      </p:sp>
      <p:sp>
        <p:nvSpPr>
          <p:cNvPr id="33797" name="Text Box 4">
            <a:extLst>
              <a:ext uri="{FF2B5EF4-FFF2-40B4-BE49-F238E27FC236}">
                <a16:creationId xmlns:a16="http://schemas.microsoft.com/office/drawing/2014/main" id="{3A21DBFA-A33A-2D44-B23B-23855C8CE0BF}"/>
              </a:ext>
            </a:extLst>
          </p:cNvPr>
          <p:cNvSpPr txBox="1">
            <a:spLocks noChangeArrowheads="1"/>
          </p:cNvSpPr>
          <p:nvPr/>
        </p:nvSpPr>
        <p:spPr bwMode="auto">
          <a:xfrm>
            <a:off x="304800" y="1219200"/>
            <a:ext cx="17526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50000"/>
              </a:spcBef>
            </a:pPr>
            <a:r>
              <a:rPr lang="en-US" altLang="en-US" sz="1100">
                <a:latin typeface="Arial" panose="020B0604020202020204" pitchFamily="34" charset="0"/>
              </a:rPr>
              <a:t>We will show this list of root causes many times throughout the course. Within each of the individual best practices modules, we identify how each root cause is cured by that best practice.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1">
            <a:extLst>
              <a:ext uri="{FF2B5EF4-FFF2-40B4-BE49-F238E27FC236}">
                <a16:creationId xmlns:a16="http://schemas.microsoft.com/office/drawing/2014/main" id="{69F13969-4E36-7D45-8F13-6368A561ACE9}"/>
              </a:ext>
            </a:extLst>
          </p:cNvPr>
          <p:cNvSpPr>
            <a:spLocks noGrp="1" noChangeArrowheads="1"/>
          </p:cNvSpPr>
          <p:nvPr>
            <p:ph type="dt" sz="quarter" idx="4294967295"/>
          </p:nvPr>
        </p:nvSpPr>
        <p:spPr bwMode="auto">
          <a:xfrm>
            <a:off x="3884613" y="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19931D0F-A0DD-114B-BDC5-F9C477F2FF17}" type="datetime1">
              <a:rPr lang="en-US" altLang="en-US"/>
              <a:pPr>
                <a:lnSpc>
                  <a:spcPct val="100000"/>
                </a:lnSpc>
                <a:spcBef>
                  <a:spcPct val="0"/>
                </a:spcBef>
              </a:pPr>
              <a:t>1/7/23</a:t>
            </a:fld>
            <a:endParaRPr lang="en-US" altLang="en-US"/>
          </a:p>
        </p:txBody>
      </p:sp>
      <p:sp>
        <p:nvSpPr>
          <p:cNvPr id="35842" name="Rectangle 13">
            <a:extLst>
              <a:ext uri="{FF2B5EF4-FFF2-40B4-BE49-F238E27FC236}">
                <a16:creationId xmlns:a16="http://schemas.microsoft.com/office/drawing/2014/main" id="{6FB3D321-F901-3749-873E-30D5EBF17866}"/>
              </a:ext>
            </a:extLst>
          </p:cNvPr>
          <p:cNvSpPr>
            <a:spLocks noGrp="1" noChangeArrowheads="1"/>
          </p:cNvSpPr>
          <p:nvPr>
            <p:ph type="sldNum" sz="quarter" idx="4294967295"/>
          </p:nvPr>
        </p:nvSpPr>
        <p:spPr bwMode="auto">
          <a:xfrm>
            <a:off x="3884613" y="873760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6E82B543-13B6-D147-81FA-2D5CDD3AAABE}" type="slidenum">
              <a:rPr lang="en-US" altLang="en-US"/>
              <a:pPr>
                <a:lnSpc>
                  <a:spcPct val="100000"/>
                </a:lnSpc>
                <a:spcBef>
                  <a:spcPct val="0"/>
                </a:spcBef>
              </a:pPr>
              <a:t>41</a:t>
            </a:fld>
            <a:endParaRPr lang="en-US" altLang="en-US"/>
          </a:p>
        </p:txBody>
      </p:sp>
      <p:sp>
        <p:nvSpPr>
          <p:cNvPr id="35843" name="Rectangle 2">
            <a:extLst>
              <a:ext uri="{FF2B5EF4-FFF2-40B4-BE49-F238E27FC236}">
                <a16:creationId xmlns:a16="http://schemas.microsoft.com/office/drawing/2014/main" id="{91D70D52-7A4C-0146-B48E-A7FC87409A28}"/>
              </a:ext>
            </a:extLst>
          </p:cNvPr>
          <p:cNvSpPr>
            <a:spLocks noGrp="1" noRot="1" noChangeAspect="1" noChangeArrowheads="1" noTextEdit="1"/>
          </p:cNvSpPr>
          <p:nvPr>
            <p:ph type="sldImg"/>
          </p:nvPr>
        </p:nvSpPr>
        <p:spPr>
          <a:xfrm>
            <a:off x="2235200" y="609600"/>
            <a:ext cx="4368800" cy="3276600"/>
          </a:xfrm>
          <a:solidFill>
            <a:srgbClr val="FFFFFF"/>
          </a:solidFill>
          <a:ln/>
        </p:spPr>
      </p:sp>
      <p:sp>
        <p:nvSpPr>
          <p:cNvPr id="35844" name="Rectangle 3">
            <a:extLst>
              <a:ext uri="{FF2B5EF4-FFF2-40B4-BE49-F238E27FC236}">
                <a16:creationId xmlns:a16="http://schemas.microsoft.com/office/drawing/2014/main" id="{A1DE2605-9C04-C045-ADE6-DAB54ED5C8BA}"/>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spcBef>
                <a:spcPts val="300"/>
              </a:spcBef>
              <a:spcAft>
                <a:spcPts val="800"/>
              </a:spcAft>
            </a:pPr>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The most critical characteristic of iterative development is that project risk is driven down in early iterations</a:t>
            </a:r>
            <a:r>
              <a:rPr lang="en-US" altLang="en-US" sz="1100">
                <a:solidFill>
                  <a:srgbClr val="FF0000"/>
                </a:solidFill>
                <a:latin typeface="Times New Roman" panose="02020603050405020304" pitchFamily="18" charset="0"/>
                <a:ea typeface="ＭＳ Ｐゴシック" panose="020B0600070205080204" pitchFamily="34" charset="-128"/>
                <a:cs typeface="Arial" panose="020B0604020202020204" pitchFamily="34" charset="0"/>
              </a:rPr>
              <a:t> </a:t>
            </a:r>
            <a:r>
              <a:rPr lang="en-US" altLang="en-US" sz="1100" i="1">
                <a:solidFill>
                  <a:srgbClr val="000000"/>
                </a:solidFill>
                <a:latin typeface="Times New Roman" panose="02020603050405020304" pitchFamily="18" charset="0"/>
                <a:ea typeface="ＭＳ Ｐゴシック" panose="020B0600070205080204" pitchFamily="34" charset="-128"/>
                <a:cs typeface="Arial" panose="020B0604020202020204" pitchFamily="34" charset="0"/>
              </a:rPr>
              <a:t>before </a:t>
            </a:r>
            <a:r>
              <a:rPr lang="en-US" altLang="en-US" sz="1100">
                <a:latin typeface="Times New Roman" panose="02020603050405020304" pitchFamily="18" charset="0"/>
                <a:ea typeface="ＭＳ Ｐゴシック" panose="020B0600070205080204" pitchFamily="34" charset="-128"/>
                <a:cs typeface="Arial" panose="020B0604020202020204" pitchFamily="34" charset="0"/>
              </a:rPr>
              <a:t>significant implementation investments are made.</a:t>
            </a:r>
          </a:p>
          <a:p>
            <a:pPr eaLnBrk="1" hangingPunct="1"/>
            <a:endParaRPr lang="en-US" altLang="en-US" sz="1100">
              <a:latin typeface="Times New Roman" panose="02020603050405020304" pitchFamily="18" charset="0"/>
              <a:ea typeface="ＭＳ Ｐゴシック" panose="020B0600070205080204" pitchFamily="34" charset="-128"/>
              <a:cs typeface="Arial" panose="020B0604020202020204" pitchFamily="34" charset="0"/>
            </a:endParaRPr>
          </a:p>
        </p:txBody>
      </p:sp>
      <p:sp>
        <p:nvSpPr>
          <p:cNvPr id="35845" name="Text Box 4">
            <a:extLst>
              <a:ext uri="{FF2B5EF4-FFF2-40B4-BE49-F238E27FC236}">
                <a16:creationId xmlns:a16="http://schemas.microsoft.com/office/drawing/2014/main" id="{4FA106CC-F2D1-B748-870A-0A982C9CC6FF}"/>
              </a:ext>
            </a:extLst>
          </p:cNvPr>
          <p:cNvSpPr txBox="1">
            <a:spLocks noChangeArrowheads="1"/>
          </p:cNvSpPr>
          <p:nvPr/>
        </p:nvSpPr>
        <p:spPr bwMode="auto">
          <a:xfrm>
            <a:off x="228600" y="1219200"/>
            <a:ext cx="1905000" cy="277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spcAft>
                <a:spcPts val="300"/>
              </a:spcAft>
            </a:pPr>
            <a:r>
              <a:rPr lang="en-US" altLang="en-US" sz="1100">
                <a:latin typeface="Arial" panose="020B0604020202020204" pitchFamily="34" charset="0"/>
              </a:rPr>
              <a:t>Going back to our 2-year project that actually takes 3 years: It may still take 3 years, but at the end of 2 years, we have removed most of the risk and have something that executes, although in a limited way. We are in a much stronger position. </a:t>
            </a:r>
          </a:p>
          <a:p>
            <a:pPr>
              <a:lnSpc>
                <a:spcPct val="100000"/>
              </a:lnSpc>
              <a:spcBef>
                <a:spcPct val="0"/>
              </a:spcBef>
              <a:spcAft>
                <a:spcPts val="300"/>
              </a:spcAft>
            </a:pPr>
            <a:r>
              <a:rPr lang="en-US" altLang="en-US" sz="1100">
                <a:latin typeface="Arial" panose="020B0604020202020204" pitchFamily="34" charset="0"/>
              </a:rPr>
              <a:t>Animation notes: The risk lines are automatically drawn after the axes are drawn.</a:t>
            </a:r>
          </a:p>
          <a:p>
            <a:pPr>
              <a:lnSpc>
                <a:spcPct val="100000"/>
              </a:lnSpc>
              <a:spcBef>
                <a:spcPct val="50000"/>
              </a:spcBef>
            </a:pPr>
            <a:endParaRPr lang="en-US" altLang="en-US" sz="110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1">
            <a:extLst>
              <a:ext uri="{FF2B5EF4-FFF2-40B4-BE49-F238E27FC236}">
                <a16:creationId xmlns:a16="http://schemas.microsoft.com/office/drawing/2014/main" id="{683379CA-68DB-424D-8C50-094B35155705}"/>
              </a:ext>
            </a:extLst>
          </p:cNvPr>
          <p:cNvSpPr>
            <a:spLocks noGrp="1" noChangeArrowheads="1"/>
          </p:cNvSpPr>
          <p:nvPr>
            <p:ph type="dt" sz="quarter" idx="4294967295"/>
          </p:nvPr>
        </p:nvSpPr>
        <p:spPr bwMode="auto">
          <a:xfrm>
            <a:off x="3884613" y="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DF1F52BE-9183-824A-8C00-2AC621B09A69}" type="datetime1">
              <a:rPr lang="en-US" altLang="en-US"/>
              <a:pPr>
                <a:lnSpc>
                  <a:spcPct val="100000"/>
                </a:lnSpc>
                <a:spcBef>
                  <a:spcPct val="0"/>
                </a:spcBef>
              </a:pPr>
              <a:t>1/7/23</a:t>
            </a:fld>
            <a:endParaRPr lang="en-US" altLang="en-US"/>
          </a:p>
        </p:txBody>
      </p:sp>
      <p:sp>
        <p:nvSpPr>
          <p:cNvPr id="37890" name="Rectangle 13">
            <a:extLst>
              <a:ext uri="{FF2B5EF4-FFF2-40B4-BE49-F238E27FC236}">
                <a16:creationId xmlns:a16="http://schemas.microsoft.com/office/drawing/2014/main" id="{90B204BD-33B6-D646-BB00-DEBD9E4ACCAB}"/>
              </a:ext>
            </a:extLst>
          </p:cNvPr>
          <p:cNvSpPr>
            <a:spLocks noGrp="1" noChangeArrowheads="1"/>
          </p:cNvSpPr>
          <p:nvPr>
            <p:ph type="sldNum" sz="quarter" idx="4294967295"/>
          </p:nvPr>
        </p:nvSpPr>
        <p:spPr bwMode="auto">
          <a:xfrm>
            <a:off x="3884613" y="873760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317ADCE3-25D4-5F49-B01B-0D70209ECE84}" type="slidenum">
              <a:rPr lang="en-US" altLang="en-US"/>
              <a:pPr>
                <a:lnSpc>
                  <a:spcPct val="100000"/>
                </a:lnSpc>
                <a:spcBef>
                  <a:spcPct val="0"/>
                </a:spcBef>
              </a:pPr>
              <a:t>42</a:t>
            </a:fld>
            <a:endParaRPr lang="en-US" altLang="en-US"/>
          </a:p>
        </p:txBody>
      </p:sp>
      <p:sp>
        <p:nvSpPr>
          <p:cNvPr id="37891" name="Rectangle 2">
            <a:extLst>
              <a:ext uri="{FF2B5EF4-FFF2-40B4-BE49-F238E27FC236}">
                <a16:creationId xmlns:a16="http://schemas.microsoft.com/office/drawing/2014/main" id="{5AC17233-C20D-EA4B-B165-3D24C9034E2D}"/>
              </a:ext>
            </a:extLst>
          </p:cNvPr>
          <p:cNvSpPr>
            <a:spLocks noGrp="1" noRot="1" noChangeAspect="1" noChangeArrowheads="1" noTextEdit="1"/>
          </p:cNvSpPr>
          <p:nvPr>
            <p:ph type="sldImg"/>
          </p:nvPr>
        </p:nvSpPr>
        <p:spPr>
          <a:xfrm>
            <a:off x="2235200" y="609600"/>
            <a:ext cx="4368800" cy="3276600"/>
          </a:xfrm>
          <a:solidFill>
            <a:srgbClr val="FFFFFF"/>
          </a:solidFill>
          <a:ln/>
        </p:spPr>
      </p:sp>
      <p:sp>
        <p:nvSpPr>
          <p:cNvPr id="37892" name="Rectangle 3">
            <a:extLst>
              <a:ext uri="{FF2B5EF4-FFF2-40B4-BE49-F238E27FC236}">
                <a16:creationId xmlns:a16="http://schemas.microsoft.com/office/drawing/2014/main" id="{095C774E-CF16-0549-ACC2-976FFB469455}"/>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z="900">
                <a:latin typeface="Times New Roman" panose="02020603050405020304" pitchFamily="18" charset="0"/>
                <a:ea typeface="ＭＳ Ｐゴシック" panose="020B0600070205080204" pitchFamily="34" charset="-128"/>
                <a:cs typeface="Arial" panose="020B0604020202020204" pitchFamily="34" charset="0"/>
              </a:rPr>
              <a:t>An iterative approach enables users to be involved in a meaningful way throughout the project life cycle. Since each iteration produces an executable release, users can observe the partially executing system and provide meaningful feedback as to their level of satisfaction. This ensures that the final system delivered to users will be accepted.</a:t>
            </a:r>
          </a:p>
          <a:p>
            <a:pPr eaLnBrk="1" hangingPunct="1"/>
            <a:r>
              <a:rPr lang="en-US" altLang="en-US" sz="900">
                <a:latin typeface="Times New Roman" panose="02020603050405020304" pitchFamily="18" charset="0"/>
                <a:ea typeface="ＭＳ Ｐゴシック" panose="020B0600070205080204" pitchFamily="34" charset="-128"/>
                <a:cs typeface="Arial" panose="020B0604020202020204" pitchFamily="34" charset="0"/>
              </a:rPr>
              <a:t>Continuous testing and integration ensures that at every iteration the pieces all fit together properly and that the system-level requirements (e.g., performance and capacity) are being met.</a:t>
            </a:r>
          </a:p>
          <a:p>
            <a:pPr eaLnBrk="1" hangingPunct="1"/>
            <a:r>
              <a:rPr lang="en-US" altLang="en-US" sz="900">
                <a:latin typeface="Times New Roman" panose="02020603050405020304" pitchFamily="18" charset="0"/>
                <a:ea typeface="ＭＳ Ｐゴシック" panose="020B0600070205080204" pitchFamily="34" charset="-128"/>
                <a:cs typeface="Arial" panose="020B0604020202020204" pitchFamily="34" charset="0"/>
              </a:rPr>
              <a:t>The short-term focus of an iteration provides a very objective measure of doneness. Either a class is included in the build or it is not (it can</a:t>
            </a:r>
            <a:r>
              <a:rPr lang="ja-JP" altLang="en-US" sz="900">
                <a:latin typeface="Times New Roman" panose="02020603050405020304" pitchFamily="18" charset="0"/>
                <a:ea typeface="ＭＳ Ｐゴシック" panose="020B0600070205080204" pitchFamily="34" charset="-128"/>
                <a:cs typeface="Arial" panose="020B0604020202020204" pitchFamily="34" charset="0"/>
              </a:rPr>
              <a:t>’</a:t>
            </a:r>
            <a:r>
              <a:rPr lang="en-US" altLang="ja-JP" sz="900">
                <a:latin typeface="Times New Roman" panose="02020603050405020304" pitchFamily="18" charset="0"/>
                <a:ea typeface="ＭＳ Ｐゴシック" panose="020B0600070205080204" pitchFamily="34" charset="-128"/>
                <a:cs typeface="Arial" panose="020B0604020202020204" pitchFamily="34" charset="0"/>
              </a:rPr>
              <a:t>t be 90% done). Either a test is executed successfully, or it is not. There is very little room for subjective estimates.</a:t>
            </a:r>
          </a:p>
          <a:p>
            <a:pPr eaLnBrk="1" hangingPunct="1"/>
            <a:r>
              <a:rPr lang="en-US" altLang="en-US" sz="900">
                <a:latin typeface="Times New Roman" panose="02020603050405020304" pitchFamily="18" charset="0"/>
                <a:ea typeface="ＭＳ Ｐゴシック" panose="020B0600070205080204" pitchFamily="34" charset="-128"/>
                <a:cs typeface="Arial" panose="020B0604020202020204" pitchFamily="34" charset="0"/>
              </a:rPr>
              <a:t>In spite of the best efforts of the development team, not all the features of the system may be complete on the original delivery date.  With a waterfall approach this would usually mean that nothing was ready to be delivered (everything is 90% done). With an iterative approach, most of the system is already fully tested and operational. In many cases, there is value in delivering the partial system on the promised date with the remaining features incorporated at a later time. This can be important when a user has a critical need for some of the new functionality provided by the system (think Y2K), or it may enable the training and installation process to proceed on schedule, and thus avoid inconvenient re-planning and re-assignment of resources.</a:t>
            </a:r>
          </a:p>
        </p:txBody>
      </p:sp>
      <p:sp>
        <p:nvSpPr>
          <p:cNvPr id="37893" name="Text Box 4">
            <a:extLst>
              <a:ext uri="{FF2B5EF4-FFF2-40B4-BE49-F238E27FC236}">
                <a16:creationId xmlns:a16="http://schemas.microsoft.com/office/drawing/2014/main" id="{198C6B23-46AF-9B48-B884-6C303E2AB697}"/>
              </a:ext>
            </a:extLst>
          </p:cNvPr>
          <p:cNvSpPr txBox="1">
            <a:spLocks noChangeArrowheads="1"/>
          </p:cNvSpPr>
          <p:nvPr/>
        </p:nvSpPr>
        <p:spPr bwMode="auto">
          <a:xfrm>
            <a:off x="228600" y="1219200"/>
            <a:ext cx="19050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spcAft>
                <a:spcPts val="300"/>
              </a:spcAft>
            </a:pPr>
            <a:r>
              <a:rPr lang="en-US" altLang="en-US" sz="1100">
                <a:latin typeface="Arial" panose="020B0604020202020204" pitchFamily="34" charset="0"/>
              </a:rPr>
              <a:t>Y2K = Year 2000 problem</a:t>
            </a:r>
          </a:p>
          <a:p>
            <a:pPr>
              <a:lnSpc>
                <a:spcPct val="100000"/>
              </a:lnSpc>
              <a:spcBef>
                <a:spcPct val="50000"/>
              </a:spcBef>
            </a:pPr>
            <a:r>
              <a:rPr lang="en-US" altLang="en-US" sz="1100">
                <a:latin typeface="Arial" panose="020B0604020202020204" pitchFamily="34" charset="0"/>
              </a:rPr>
              <a:t>A good example of an objective milestone is provided in the student notes.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1">
            <a:extLst>
              <a:ext uri="{FF2B5EF4-FFF2-40B4-BE49-F238E27FC236}">
                <a16:creationId xmlns:a16="http://schemas.microsoft.com/office/drawing/2014/main" id="{A451C1CD-86FE-1542-9CB3-689E2762542B}"/>
              </a:ext>
            </a:extLst>
          </p:cNvPr>
          <p:cNvSpPr>
            <a:spLocks noGrp="1" noChangeArrowheads="1"/>
          </p:cNvSpPr>
          <p:nvPr>
            <p:ph type="dt" sz="quarter" idx="4294967295"/>
          </p:nvPr>
        </p:nvSpPr>
        <p:spPr bwMode="auto">
          <a:xfrm>
            <a:off x="3884613" y="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20CA1753-0D1A-C74A-8D21-842BC78C86D6}" type="datetime1">
              <a:rPr lang="en-US" altLang="en-US"/>
              <a:pPr>
                <a:lnSpc>
                  <a:spcPct val="100000"/>
                </a:lnSpc>
                <a:spcBef>
                  <a:spcPct val="0"/>
                </a:spcBef>
              </a:pPr>
              <a:t>1/7/23</a:t>
            </a:fld>
            <a:endParaRPr lang="en-US" altLang="en-US"/>
          </a:p>
        </p:txBody>
      </p:sp>
      <p:sp>
        <p:nvSpPr>
          <p:cNvPr id="39938" name="Rectangle 13">
            <a:extLst>
              <a:ext uri="{FF2B5EF4-FFF2-40B4-BE49-F238E27FC236}">
                <a16:creationId xmlns:a16="http://schemas.microsoft.com/office/drawing/2014/main" id="{14806226-9F69-E445-8A2C-59331C24B5F0}"/>
              </a:ext>
            </a:extLst>
          </p:cNvPr>
          <p:cNvSpPr>
            <a:spLocks noGrp="1" noChangeArrowheads="1"/>
          </p:cNvSpPr>
          <p:nvPr>
            <p:ph type="sldNum" sz="quarter" idx="4294967295"/>
          </p:nvPr>
        </p:nvSpPr>
        <p:spPr bwMode="auto">
          <a:xfrm>
            <a:off x="3884613" y="8737600"/>
            <a:ext cx="2971800"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87000"/>
              </a:lnSpc>
              <a:spcBef>
                <a:spcPct val="40000"/>
              </a:spcBef>
              <a:defRPr sz="1200">
                <a:solidFill>
                  <a:schemeClr val="tx1"/>
                </a:solidFill>
                <a:latin typeface="Times New Roman" panose="02020603050405020304" pitchFamily="18" charset="0"/>
                <a:ea typeface="ＭＳ Ｐゴシック" panose="020B0600070205080204" pitchFamily="34" charset="-128"/>
                <a:cs typeface="Arial" panose="020B0604020202020204" pitchFamily="34" charset="0"/>
              </a:defRPr>
            </a:lvl1pPr>
            <a:lvl2pPr marL="742950" indent="-28575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2pPr>
            <a:lvl3pPr marL="11430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3pPr>
            <a:lvl4pPr marL="16002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4pPr>
            <a:lvl5pPr marL="2057400" indent="-228600">
              <a:lnSpc>
                <a:spcPct val="87000"/>
              </a:lnSpc>
              <a:spcBef>
                <a:spcPct val="40000"/>
              </a:spcBef>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5pPr>
            <a:lvl6pPr marL="25146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6pPr>
            <a:lvl7pPr marL="29718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7pPr>
            <a:lvl8pPr marL="34290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8pPr>
            <a:lvl9pPr marL="3886200" indent="-228600" eaLnBrk="0" fontAlgn="base" hangingPunct="0">
              <a:lnSpc>
                <a:spcPct val="87000"/>
              </a:lnSpc>
              <a:spcBef>
                <a:spcPct val="40000"/>
              </a:spcBef>
              <a:spcAft>
                <a:spcPct val="0"/>
              </a:spcAft>
              <a:defRPr sz="1200">
                <a:solidFill>
                  <a:schemeClr val="tx1"/>
                </a:solidFill>
                <a:latin typeface="Times New Roman" panose="02020603050405020304" pitchFamily="18" charset="0"/>
                <a:ea typeface="Arial" panose="020B0604020202020204" pitchFamily="34" charset="0"/>
                <a:cs typeface="Arial" panose="020B0604020202020204" pitchFamily="34" charset="0"/>
              </a:defRPr>
            </a:lvl9pPr>
          </a:lstStyle>
          <a:p>
            <a:pPr>
              <a:lnSpc>
                <a:spcPct val="100000"/>
              </a:lnSpc>
              <a:spcBef>
                <a:spcPct val="0"/>
              </a:spcBef>
            </a:pPr>
            <a:fld id="{82C80A00-4D76-154D-8EAE-037ABF51C390}" type="slidenum">
              <a:rPr lang="en-US" altLang="en-US"/>
              <a:pPr>
                <a:lnSpc>
                  <a:spcPct val="100000"/>
                </a:lnSpc>
                <a:spcBef>
                  <a:spcPct val="0"/>
                </a:spcBef>
              </a:pPr>
              <a:t>43</a:t>
            </a:fld>
            <a:endParaRPr lang="en-US" altLang="en-US"/>
          </a:p>
        </p:txBody>
      </p:sp>
      <p:sp>
        <p:nvSpPr>
          <p:cNvPr id="39939" name="Rectangle 2">
            <a:extLst>
              <a:ext uri="{FF2B5EF4-FFF2-40B4-BE49-F238E27FC236}">
                <a16:creationId xmlns:a16="http://schemas.microsoft.com/office/drawing/2014/main" id="{95EED2DE-8C79-5949-99F0-8207DF93773E}"/>
              </a:ext>
            </a:extLst>
          </p:cNvPr>
          <p:cNvSpPr>
            <a:spLocks noGrp="1" noRot="1" noChangeAspect="1" noChangeArrowheads="1" noTextEdit="1"/>
          </p:cNvSpPr>
          <p:nvPr>
            <p:ph type="sldImg"/>
          </p:nvPr>
        </p:nvSpPr>
        <p:spPr>
          <a:xfrm>
            <a:off x="2235200" y="609600"/>
            <a:ext cx="4368800" cy="3276600"/>
          </a:xfrm>
          <a:ln/>
        </p:spPr>
      </p:sp>
      <p:sp>
        <p:nvSpPr>
          <p:cNvPr id="39940" name="Rectangle 3">
            <a:extLst>
              <a:ext uri="{FF2B5EF4-FFF2-40B4-BE49-F238E27FC236}">
                <a16:creationId xmlns:a16="http://schemas.microsoft.com/office/drawing/2014/main" id="{C292D75D-1EA4-1740-8915-157608512F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5200" y="609600"/>
            <a:ext cx="4368800" cy="32766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pPr>
              <a:defRPr/>
            </a:pPr>
            <a:r>
              <a:rPr lang="en-US"/>
              <a:t>Module 1 - Best Practices of Software Engineering</a:t>
            </a:r>
          </a:p>
        </p:txBody>
      </p:sp>
    </p:spTree>
    <p:extLst>
      <p:ext uri="{BB962C8B-B14F-4D97-AF65-F5344CB8AC3E}">
        <p14:creationId xmlns:p14="http://schemas.microsoft.com/office/powerpoint/2010/main" val="181012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E4AA9B9-EDE2-3B49-83F9-4936EA7933B4}"/>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C48B0C62-0018-FF42-8774-B63EE7BADEA3}"/>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en-US" altLang="en-US">
                <a:latin typeface="Times New Roman" panose="02020603050405020304" pitchFamily="18" charset="0"/>
              </a:endParaRPr>
            </a:p>
          </p:txBody>
        </p:sp>
        <p:sp>
          <p:nvSpPr>
            <p:cNvPr id="6" name="Rectangle 4">
              <a:extLst>
                <a:ext uri="{FF2B5EF4-FFF2-40B4-BE49-F238E27FC236}">
                  <a16:creationId xmlns:a16="http://schemas.microsoft.com/office/drawing/2014/main" id="{9731B63C-A54A-6141-9803-23040A730F07}"/>
                </a:ext>
              </a:extLst>
            </p:cNvPr>
            <p:cNvSpPr>
              <a:spLocks noChangeArrowheads="1"/>
            </p:cNvSpPr>
            <p:nvPr/>
          </p:nvSpPr>
          <p:spPr bwMode="hidden">
            <a:xfrm>
              <a:off x="1081" y="1065"/>
              <a:ext cx="4679" cy="1596"/>
            </a:xfrm>
            <a:prstGeom prst="rect">
              <a:avLst/>
            </a:prstGeom>
            <a:solidFill>
              <a:schemeClr val="bg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grpSp>
          <p:nvGrpSpPr>
            <p:cNvPr id="7" name="Group 5">
              <a:extLst>
                <a:ext uri="{FF2B5EF4-FFF2-40B4-BE49-F238E27FC236}">
                  <a16:creationId xmlns:a16="http://schemas.microsoft.com/office/drawing/2014/main" id="{FC965A59-242F-E24C-9281-B712B5290E1C}"/>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654172CB-C3F7-974B-933D-C36B6F335432}"/>
                  </a:ext>
                </a:extLst>
              </p:cNvPr>
              <p:cNvSpPr>
                <a:spLocks noChangeArrowheads="1"/>
              </p:cNvSpPr>
              <p:nvPr userDrawn="1"/>
            </p:nvSpPr>
            <p:spPr bwMode="auto">
              <a:xfrm>
                <a:off x="361" y="2257"/>
                <a:ext cx="363" cy="404"/>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9" name="Rectangle 7">
                <a:extLst>
                  <a:ext uri="{FF2B5EF4-FFF2-40B4-BE49-F238E27FC236}">
                    <a16:creationId xmlns:a16="http://schemas.microsoft.com/office/drawing/2014/main" id="{00E7293C-1983-6F42-A9DE-2A71C7BD352F}"/>
                  </a:ext>
                </a:extLst>
              </p:cNvPr>
              <p:cNvSpPr>
                <a:spLocks noChangeArrowheads="1"/>
              </p:cNvSpPr>
              <p:nvPr userDrawn="1"/>
            </p:nvSpPr>
            <p:spPr bwMode="auto">
              <a:xfrm>
                <a:off x="1081" y="1065"/>
                <a:ext cx="362" cy="405"/>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0" name="Rectangle 8">
                <a:extLst>
                  <a:ext uri="{FF2B5EF4-FFF2-40B4-BE49-F238E27FC236}">
                    <a16:creationId xmlns:a16="http://schemas.microsoft.com/office/drawing/2014/main" id="{E9B34C42-4744-3E43-94AA-78EE73A54F9A}"/>
                  </a:ext>
                </a:extLst>
              </p:cNvPr>
              <p:cNvSpPr>
                <a:spLocks noChangeArrowheads="1"/>
              </p:cNvSpPr>
              <p:nvPr userDrawn="1"/>
            </p:nvSpPr>
            <p:spPr bwMode="auto">
              <a:xfrm>
                <a:off x="1437" y="672"/>
                <a:ext cx="369" cy="400"/>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1" name="Rectangle 9">
                <a:extLst>
                  <a:ext uri="{FF2B5EF4-FFF2-40B4-BE49-F238E27FC236}">
                    <a16:creationId xmlns:a16="http://schemas.microsoft.com/office/drawing/2014/main" id="{1F2C0FFC-54EC-CE4C-B2B8-5087D27B0B85}"/>
                  </a:ext>
                </a:extLst>
              </p:cNvPr>
              <p:cNvSpPr>
                <a:spLocks noChangeArrowheads="1"/>
              </p:cNvSpPr>
              <p:nvPr userDrawn="1"/>
            </p:nvSpPr>
            <p:spPr bwMode="auto">
              <a:xfrm>
                <a:off x="719" y="2257"/>
                <a:ext cx="368" cy="404"/>
              </a:xfrm>
              <a:prstGeom prst="rect">
                <a:avLst/>
              </a:prstGeom>
              <a:solidFill>
                <a:schemeClr val="bg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2" name="Rectangle 10">
                <a:extLst>
                  <a:ext uri="{FF2B5EF4-FFF2-40B4-BE49-F238E27FC236}">
                    <a16:creationId xmlns:a16="http://schemas.microsoft.com/office/drawing/2014/main" id="{5A97DAB0-826E-2544-84EF-083AC4641644}"/>
                  </a:ext>
                </a:extLst>
              </p:cNvPr>
              <p:cNvSpPr>
                <a:spLocks noChangeArrowheads="1"/>
              </p:cNvSpPr>
              <p:nvPr userDrawn="1"/>
            </p:nvSpPr>
            <p:spPr bwMode="auto">
              <a:xfrm>
                <a:off x="1437" y="1065"/>
                <a:ext cx="369" cy="405"/>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3" name="Rectangle 11">
                <a:extLst>
                  <a:ext uri="{FF2B5EF4-FFF2-40B4-BE49-F238E27FC236}">
                    <a16:creationId xmlns:a16="http://schemas.microsoft.com/office/drawing/2014/main" id="{14704C42-4F8B-4C47-8E11-3D82209C870E}"/>
                  </a:ext>
                </a:extLst>
              </p:cNvPr>
              <p:cNvSpPr>
                <a:spLocks noChangeArrowheads="1"/>
              </p:cNvSpPr>
              <p:nvPr userDrawn="1"/>
            </p:nvSpPr>
            <p:spPr bwMode="auto">
              <a:xfrm>
                <a:off x="719" y="1464"/>
                <a:ext cx="368" cy="399"/>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4" name="Rectangle 12">
                <a:extLst>
                  <a:ext uri="{FF2B5EF4-FFF2-40B4-BE49-F238E27FC236}">
                    <a16:creationId xmlns:a16="http://schemas.microsoft.com/office/drawing/2014/main" id="{36E9ADF0-C2B2-D34B-982A-3A75B820AD13}"/>
                  </a:ext>
                </a:extLst>
              </p:cNvPr>
              <p:cNvSpPr>
                <a:spLocks noChangeArrowheads="1"/>
              </p:cNvSpPr>
              <p:nvPr userDrawn="1"/>
            </p:nvSpPr>
            <p:spPr bwMode="auto">
              <a:xfrm>
                <a:off x="0" y="1464"/>
                <a:ext cx="367" cy="399"/>
              </a:xfrm>
              <a:prstGeom prst="rect">
                <a:avLst/>
              </a:prstGeom>
              <a:solidFill>
                <a:schemeClr val="bg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5" name="Rectangle 13">
                <a:extLst>
                  <a:ext uri="{FF2B5EF4-FFF2-40B4-BE49-F238E27FC236}">
                    <a16:creationId xmlns:a16="http://schemas.microsoft.com/office/drawing/2014/main" id="{CA3E96F9-2AE7-4547-B482-D36F43D3C306}"/>
                  </a:ext>
                </a:extLst>
              </p:cNvPr>
              <p:cNvSpPr>
                <a:spLocks noChangeArrowheads="1"/>
              </p:cNvSpPr>
              <p:nvPr userDrawn="1"/>
            </p:nvSpPr>
            <p:spPr bwMode="auto">
              <a:xfrm>
                <a:off x="1081" y="1464"/>
                <a:ext cx="362" cy="399"/>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6" name="Rectangle 14">
                <a:extLst>
                  <a:ext uri="{FF2B5EF4-FFF2-40B4-BE49-F238E27FC236}">
                    <a16:creationId xmlns:a16="http://schemas.microsoft.com/office/drawing/2014/main" id="{BFAFA083-D391-B048-B6F6-2AAFE3064FD9}"/>
                  </a:ext>
                </a:extLst>
              </p:cNvPr>
              <p:cNvSpPr>
                <a:spLocks noChangeArrowheads="1"/>
              </p:cNvSpPr>
              <p:nvPr userDrawn="1"/>
            </p:nvSpPr>
            <p:spPr bwMode="auto">
              <a:xfrm>
                <a:off x="361" y="1857"/>
                <a:ext cx="363" cy="406"/>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7" name="Rectangle 15">
                <a:extLst>
                  <a:ext uri="{FF2B5EF4-FFF2-40B4-BE49-F238E27FC236}">
                    <a16:creationId xmlns:a16="http://schemas.microsoft.com/office/drawing/2014/main" id="{FD44C2C4-EB27-FC4F-9EFC-B6EA52172E27}"/>
                  </a:ext>
                </a:extLst>
              </p:cNvPr>
              <p:cNvSpPr>
                <a:spLocks noChangeArrowheads="1"/>
              </p:cNvSpPr>
              <p:nvPr userDrawn="1"/>
            </p:nvSpPr>
            <p:spPr bwMode="auto">
              <a:xfrm>
                <a:off x="719" y="1857"/>
                <a:ext cx="368" cy="406"/>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grpSp>
      </p:grpSp>
      <p:sp>
        <p:nvSpPr>
          <p:cNvPr id="43726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noProof="0"/>
              <a:t>Click to edit Master title style</a:t>
            </a:r>
          </a:p>
        </p:txBody>
      </p:sp>
      <p:sp>
        <p:nvSpPr>
          <p:cNvPr id="437268" name="Rectangle 20"/>
          <p:cNvSpPr>
            <a:spLocks noGrp="1" noChangeArrowheads="1"/>
          </p:cNvSpPr>
          <p:nvPr>
            <p:ph type="subTitle" idx="1"/>
          </p:nvPr>
        </p:nvSpPr>
        <p:spPr>
          <a:xfrm>
            <a:off x="2971800" y="4267200"/>
            <a:ext cx="6019800" cy="1752600"/>
          </a:xfrm>
        </p:spPr>
        <p:txBody>
          <a:bodyPr/>
          <a:lstStyle>
            <a:lvl1pPr marL="0" indent="0">
              <a:buFont typeface="Wingdings" charset="0"/>
              <a:buNone/>
              <a:defRPr sz="3400"/>
            </a:lvl1pPr>
          </a:lstStyle>
          <a:p>
            <a:pPr lvl="0"/>
            <a:r>
              <a:rPr lang="en-US" noProof="0"/>
              <a:t>Click to edit Master subtitle style</a:t>
            </a:r>
          </a:p>
        </p:txBody>
      </p:sp>
      <p:sp>
        <p:nvSpPr>
          <p:cNvPr id="18" name="Rectangle 16">
            <a:extLst>
              <a:ext uri="{FF2B5EF4-FFF2-40B4-BE49-F238E27FC236}">
                <a16:creationId xmlns:a16="http://schemas.microsoft.com/office/drawing/2014/main" id="{7A2AA909-7755-524F-978E-EC9765448E72}"/>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a:extLst>
              <a:ext uri="{FF2B5EF4-FFF2-40B4-BE49-F238E27FC236}">
                <a16:creationId xmlns:a16="http://schemas.microsoft.com/office/drawing/2014/main" id="{0ED4B8FB-2CA6-5D42-AE2F-63253713F17C}"/>
              </a:ext>
            </a:extLst>
          </p:cNvPr>
          <p:cNvSpPr>
            <a:spLocks noGrp="1" noChangeArrowheads="1"/>
          </p:cNvSpPr>
          <p:nvPr>
            <p:ph type="ftr" sz="quarter" idx="11"/>
          </p:nvPr>
        </p:nvSpPr>
        <p:spPr/>
        <p:txBody>
          <a:bodyPr/>
          <a:lstStyle>
            <a:lvl1pPr>
              <a:defRPr/>
            </a:lvl1pPr>
          </a:lstStyle>
          <a:p>
            <a:pPr>
              <a:defRPr/>
            </a:pPr>
            <a:endParaRPr lang="en-US"/>
          </a:p>
        </p:txBody>
      </p:sp>
      <p:sp>
        <p:nvSpPr>
          <p:cNvPr id="20" name="Rectangle 18">
            <a:extLst>
              <a:ext uri="{FF2B5EF4-FFF2-40B4-BE49-F238E27FC236}">
                <a16:creationId xmlns:a16="http://schemas.microsoft.com/office/drawing/2014/main" id="{F0933458-BB3B-E846-9AA5-D0350862D0BB}"/>
              </a:ext>
            </a:extLst>
          </p:cNvPr>
          <p:cNvSpPr>
            <a:spLocks noGrp="1" noChangeArrowheads="1"/>
          </p:cNvSpPr>
          <p:nvPr>
            <p:ph type="sldNum" sz="quarter" idx="12"/>
          </p:nvPr>
        </p:nvSpPr>
        <p:spPr/>
        <p:txBody>
          <a:bodyPr/>
          <a:lstStyle>
            <a:lvl1pPr>
              <a:defRPr smtClean="0"/>
            </a:lvl1pPr>
          </a:lstStyle>
          <a:p>
            <a:pPr>
              <a:defRPr/>
            </a:pPr>
            <a:fld id="{F82FA079-7E90-5348-A6CC-599A98D5864B}" type="slidenum">
              <a:rPr lang="en-US" altLang="en-US"/>
              <a:pPr>
                <a:defRPr/>
              </a:pPr>
              <a:t>‹#›</a:t>
            </a:fld>
            <a:endParaRPr lang="en-US" altLang="en-US"/>
          </a:p>
        </p:txBody>
      </p:sp>
    </p:spTree>
    <p:extLst>
      <p:ext uri="{BB962C8B-B14F-4D97-AF65-F5344CB8AC3E}">
        <p14:creationId xmlns:p14="http://schemas.microsoft.com/office/powerpoint/2010/main" val="3348519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Rectangle 2">
            <a:extLst>
              <a:ext uri="{FF2B5EF4-FFF2-40B4-BE49-F238E27FC236}">
                <a16:creationId xmlns:a16="http://schemas.microsoft.com/office/drawing/2014/main" id="{4EFE12DE-B2C7-2C4E-9E75-CE096CB6153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7F496FD4-F6B8-284E-A201-43CCE482FB85}"/>
              </a:ext>
            </a:extLst>
          </p:cNvPr>
          <p:cNvSpPr>
            <a:spLocks noGrp="1" noChangeArrowheads="1"/>
          </p:cNvSpPr>
          <p:nvPr>
            <p:ph type="sldNum" sz="quarter" idx="11"/>
          </p:nvPr>
        </p:nvSpPr>
        <p:spPr>
          <a:ln/>
        </p:spPr>
        <p:txBody>
          <a:bodyPr/>
          <a:lstStyle>
            <a:lvl1pPr>
              <a:defRPr/>
            </a:lvl1pPr>
          </a:lstStyle>
          <a:p>
            <a:pPr>
              <a:defRPr/>
            </a:pPr>
            <a:fld id="{D3C07780-39A6-944E-9D64-2EE2E0E8B4E6}" type="slidenum">
              <a:rPr lang="en-US" altLang="en-US"/>
              <a:pPr>
                <a:defRPr/>
              </a:pPr>
              <a:t>‹#›</a:t>
            </a:fld>
            <a:endParaRPr lang="en-US" altLang="en-US"/>
          </a:p>
        </p:txBody>
      </p:sp>
      <p:sp>
        <p:nvSpPr>
          <p:cNvPr id="6" name="Rectangle 16">
            <a:extLst>
              <a:ext uri="{FF2B5EF4-FFF2-40B4-BE49-F238E27FC236}">
                <a16:creationId xmlns:a16="http://schemas.microsoft.com/office/drawing/2014/main" id="{2CFF17C8-ACBC-5149-AD40-B32F8D4A476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264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Rectangle 2">
            <a:extLst>
              <a:ext uri="{FF2B5EF4-FFF2-40B4-BE49-F238E27FC236}">
                <a16:creationId xmlns:a16="http://schemas.microsoft.com/office/drawing/2014/main" id="{F5D8BF1C-24AA-E64E-A919-35D80F69FB7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7307841-FDB1-BF40-B202-4783BFB56C42}"/>
              </a:ext>
            </a:extLst>
          </p:cNvPr>
          <p:cNvSpPr>
            <a:spLocks noGrp="1" noChangeArrowheads="1"/>
          </p:cNvSpPr>
          <p:nvPr>
            <p:ph type="sldNum" sz="quarter" idx="11"/>
          </p:nvPr>
        </p:nvSpPr>
        <p:spPr>
          <a:ln/>
        </p:spPr>
        <p:txBody>
          <a:bodyPr/>
          <a:lstStyle>
            <a:lvl1pPr>
              <a:defRPr/>
            </a:lvl1pPr>
          </a:lstStyle>
          <a:p>
            <a:pPr>
              <a:defRPr/>
            </a:pPr>
            <a:fld id="{E43063EF-F5A1-0244-9B7D-62E44A882EF5}" type="slidenum">
              <a:rPr lang="en-US" altLang="en-US"/>
              <a:pPr>
                <a:defRPr/>
              </a:pPr>
              <a:t>‹#›</a:t>
            </a:fld>
            <a:endParaRPr lang="en-US" altLang="en-US"/>
          </a:p>
        </p:txBody>
      </p:sp>
      <p:sp>
        <p:nvSpPr>
          <p:cNvPr id="6" name="Rectangle 16">
            <a:extLst>
              <a:ext uri="{FF2B5EF4-FFF2-40B4-BE49-F238E27FC236}">
                <a16:creationId xmlns:a16="http://schemas.microsoft.com/office/drawing/2014/main" id="{8A2E0A7F-9BD9-6B4B-9B03-9815877A38D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0342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Rectangle 2">
            <a:extLst>
              <a:ext uri="{FF2B5EF4-FFF2-40B4-BE49-F238E27FC236}">
                <a16:creationId xmlns:a16="http://schemas.microsoft.com/office/drawing/2014/main" id="{7872636A-6E1A-8F4C-B512-C8654EB0246F}"/>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D811B15D-3FA2-1D42-9AE8-071E25A87F72}"/>
              </a:ext>
            </a:extLst>
          </p:cNvPr>
          <p:cNvSpPr>
            <a:spLocks noGrp="1" noChangeArrowheads="1"/>
          </p:cNvSpPr>
          <p:nvPr>
            <p:ph type="sldNum" sz="quarter" idx="11"/>
          </p:nvPr>
        </p:nvSpPr>
        <p:spPr>
          <a:ln/>
        </p:spPr>
        <p:txBody>
          <a:bodyPr/>
          <a:lstStyle>
            <a:lvl1pPr>
              <a:defRPr/>
            </a:lvl1pPr>
          </a:lstStyle>
          <a:p>
            <a:pPr>
              <a:defRPr/>
            </a:pPr>
            <a:fld id="{4AE4C116-A18D-BD47-9167-116564DCA322}" type="slidenum">
              <a:rPr lang="en-US" altLang="en-US"/>
              <a:pPr>
                <a:defRPr/>
              </a:pPr>
              <a:t>‹#›</a:t>
            </a:fld>
            <a:endParaRPr lang="en-US" altLang="en-US"/>
          </a:p>
        </p:txBody>
      </p:sp>
      <p:sp>
        <p:nvSpPr>
          <p:cNvPr id="6" name="Rectangle 16">
            <a:extLst>
              <a:ext uri="{FF2B5EF4-FFF2-40B4-BE49-F238E27FC236}">
                <a16:creationId xmlns:a16="http://schemas.microsoft.com/office/drawing/2014/main" id="{A754C1B7-8A66-C646-B2F1-8344E5BAE85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8056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a:t>Click to edit Master text styles</a:t>
            </a:r>
          </a:p>
        </p:txBody>
      </p:sp>
      <p:sp>
        <p:nvSpPr>
          <p:cNvPr id="4" name="Rectangle 2">
            <a:extLst>
              <a:ext uri="{FF2B5EF4-FFF2-40B4-BE49-F238E27FC236}">
                <a16:creationId xmlns:a16="http://schemas.microsoft.com/office/drawing/2014/main" id="{BAD301CF-790E-1C45-AF4B-86FB2460311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053DBF10-9585-3948-9A6B-63F289E949CA}"/>
              </a:ext>
            </a:extLst>
          </p:cNvPr>
          <p:cNvSpPr>
            <a:spLocks noGrp="1" noChangeArrowheads="1"/>
          </p:cNvSpPr>
          <p:nvPr>
            <p:ph type="sldNum" sz="quarter" idx="11"/>
          </p:nvPr>
        </p:nvSpPr>
        <p:spPr>
          <a:ln/>
        </p:spPr>
        <p:txBody>
          <a:bodyPr/>
          <a:lstStyle>
            <a:lvl1pPr>
              <a:defRPr/>
            </a:lvl1pPr>
          </a:lstStyle>
          <a:p>
            <a:pPr>
              <a:defRPr/>
            </a:pPr>
            <a:fld id="{8883EF0A-03B6-BA4B-A4B4-B79910A4B9D2}" type="slidenum">
              <a:rPr lang="en-US" altLang="en-US"/>
              <a:pPr>
                <a:defRPr/>
              </a:pPr>
              <a:t>‹#›</a:t>
            </a:fld>
            <a:endParaRPr lang="en-US" altLang="en-US"/>
          </a:p>
        </p:txBody>
      </p:sp>
      <p:sp>
        <p:nvSpPr>
          <p:cNvPr id="6" name="Rectangle 16">
            <a:extLst>
              <a:ext uri="{FF2B5EF4-FFF2-40B4-BE49-F238E27FC236}">
                <a16:creationId xmlns:a16="http://schemas.microsoft.com/office/drawing/2014/main" id="{B3AA4CAC-163C-3942-8255-12AFA6404DF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6767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Rectangle 2">
            <a:extLst>
              <a:ext uri="{FF2B5EF4-FFF2-40B4-BE49-F238E27FC236}">
                <a16:creationId xmlns:a16="http://schemas.microsoft.com/office/drawing/2014/main" id="{3D1873FF-040C-6F4F-B5B6-98B7688DE4F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0FC4B0F-DE54-9342-9202-BD4543D78DF1}"/>
              </a:ext>
            </a:extLst>
          </p:cNvPr>
          <p:cNvSpPr>
            <a:spLocks noGrp="1" noChangeArrowheads="1"/>
          </p:cNvSpPr>
          <p:nvPr>
            <p:ph type="sldNum" sz="quarter" idx="11"/>
          </p:nvPr>
        </p:nvSpPr>
        <p:spPr>
          <a:ln/>
        </p:spPr>
        <p:txBody>
          <a:bodyPr/>
          <a:lstStyle>
            <a:lvl1pPr>
              <a:defRPr/>
            </a:lvl1pPr>
          </a:lstStyle>
          <a:p>
            <a:pPr>
              <a:defRPr/>
            </a:pPr>
            <a:fld id="{579E8A14-0AE3-A14A-AA51-160F8CBCBE72}" type="slidenum">
              <a:rPr lang="en-US" altLang="en-US"/>
              <a:pPr>
                <a:defRPr/>
              </a:pPr>
              <a:t>‹#›</a:t>
            </a:fld>
            <a:endParaRPr lang="en-US" altLang="en-US"/>
          </a:p>
        </p:txBody>
      </p:sp>
      <p:sp>
        <p:nvSpPr>
          <p:cNvPr id="7" name="Rectangle 16">
            <a:extLst>
              <a:ext uri="{FF2B5EF4-FFF2-40B4-BE49-F238E27FC236}">
                <a16:creationId xmlns:a16="http://schemas.microsoft.com/office/drawing/2014/main" id="{6FE7450C-0F5F-7B4D-B832-495CEA16E1C2}"/>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6422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Rectangle 2">
            <a:extLst>
              <a:ext uri="{FF2B5EF4-FFF2-40B4-BE49-F238E27FC236}">
                <a16:creationId xmlns:a16="http://schemas.microsoft.com/office/drawing/2014/main" id="{C4FDCDFD-3DE7-5C46-9EE6-AC70D923C37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3E44CD03-144A-C34B-A7A0-67BD3970E97C}"/>
              </a:ext>
            </a:extLst>
          </p:cNvPr>
          <p:cNvSpPr>
            <a:spLocks noGrp="1" noChangeArrowheads="1"/>
          </p:cNvSpPr>
          <p:nvPr>
            <p:ph type="sldNum" sz="quarter" idx="11"/>
          </p:nvPr>
        </p:nvSpPr>
        <p:spPr>
          <a:ln/>
        </p:spPr>
        <p:txBody>
          <a:bodyPr/>
          <a:lstStyle>
            <a:lvl1pPr>
              <a:defRPr/>
            </a:lvl1pPr>
          </a:lstStyle>
          <a:p>
            <a:pPr>
              <a:defRPr/>
            </a:pPr>
            <a:fld id="{B55A343D-FB27-A541-9B66-87C7ACD4E386}" type="slidenum">
              <a:rPr lang="en-US" altLang="en-US"/>
              <a:pPr>
                <a:defRPr/>
              </a:pPr>
              <a:t>‹#›</a:t>
            </a:fld>
            <a:endParaRPr lang="en-US" altLang="en-US"/>
          </a:p>
        </p:txBody>
      </p:sp>
      <p:sp>
        <p:nvSpPr>
          <p:cNvPr id="9" name="Rectangle 16">
            <a:extLst>
              <a:ext uri="{FF2B5EF4-FFF2-40B4-BE49-F238E27FC236}">
                <a16:creationId xmlns:a16="http://schemas.microsoft.com/office/drawing/2014/main" id="{CD30D0EE-955E-354D-AC75-EA4902495D6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597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Rectangle 2">
            <a:extLst>
              <a:ext uri="{FF2B5EF4-FFF2-40B4-BE49-F238E27FC236}">
                <a16:creationId xmlns:a16="http://schemas.microsoft.com/office/drawing/2014/main" id="{B0E9C69C-71D8-A140-9181-D3879DC4E3A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4DA288A8-4D0A-334A-9284-B92B2CDC6F7D}"/>
              </a:ext>
            </a:extLst>
          </p:cNvPr>
          <p:cNvSpPr>
            <a:spLocks noGrp="1" noChangeArrowheads="1"/>
          </p:cNvSpPr>
          <p:nvPr>
            <p:ph type="sldNum" sz="quarter" idx="11"/>
          </p:nvPr>
        </p:nvSpPr>
        <p:spPr>
          <a:ln/>
        </p:spPr>
        <p:txBody>
          <a:bodyPr/>
          <a:lstStyle>
            <a:lvl1pPr>
              <a:defRPr/>
            </a:lvl1pPr>
          </a:lstStyle>
          <a:p>
            <a:pPr>
              <a:defRPr/>
            </a:pPr>
            <a:fld id="{42216224-A044-7F40-95B8-AD08929CBF20}" type="slidenum">
              <a:rPr lang="en-US" altLang="en-US"/>
              <a:pPr>
                <a:defRPr/>
              </a:pPr>
              <a:t>‹#›</a:t>
            </a:fld>
            <a:endParaRPr lang="en-US" altLang="en-US"/>
          </a:p>
        </p:txBody>
      </p:sp>
      <p:sp>
        <p:nvSpPr>
          <p:cNvPr id="5" name="Rectangle 16">
            <a:extLst>
              <a:ext uri="{FF2B5EF4-FFF2-40B4-BE49-F238E27FC236}">
                <a16:creationId xmlns:a16="http://schemas.microsoft.com/office/drawing/2014/main" id="{C5D7E429-4498-1944-8880-4F75D21D0AB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1652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238CE4E-8802-0341-BE85-8FFF93AF819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42B953D1-6E5C-B742-8590-1F6A2FD5E688}"/>
              </a:ext>
            </a:extLst>
          </p:cNvPr>
          <p:cNvSpPr>
            <a:spLocks noGrp="1" noChangeArrowheads="1"/>
          </p:cNvSpPr>
          <p:nvPr>
            <p:ph type="sldNum" sz="quarter" idx="11"/>
          </p:nvPr>
        </p:nvSpPr>
        <p:spPr>
          <a:ln/>
        </p:spPr>
        <p:txBody>
          <a:bodyPr/>
          <a:lstStyle>
            <a:lvl1pPr>
              <a:defRPr/>
            </a:lvl1pPr>
          </a:lstStyle>
          <a:p>
            <a:pPr>
              <a:defRPr/>
            </a:pPr>
            <a:fld id="{B69C63F6-ED70-F644-A247-8216FD65B9F3}" type="slidenum">
              <a:rPr lang="en-US" altLang="en-US"/>
              <a:pPr>
                <a:defRPr/>
              </a:pPr>
              <a:t>‹#›</a:t>
            </a:fld>
            <a:endParaRPr lang="en-US" altLang="en-US"/>
          </a:p>
        </p:txBody>
      </p:sp>
      <p:sp>
        <p:nvSpPr>
          <p:cNvPr id="4" name="Rectangle 16">
            <a:extLst>
              <a:ext uri="{FF2B5EF4-FFF2-40B4-BE49-F238E27FC236}">
                <a16:creationId xmlns:a16="http://schemas.microsoft.com/office/drawing/2014/main" id="{AF1F20DC-F822-C941-9D2E-6AEB1C77F2F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31295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Rectangle 2">
            <a:extLst>
              <a:ext uri="{FF2B5EF4-FFF2-40B4-BE49-F238E27FC236}">
                <a16:creationId xmlns:a16="http://schemas.microsoft.com/office/drawing/2014/main" id="{740B0DFE-321E-4F40-9226-284F0A0421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B967D3F-1640-DE4B-A4FE-B2B9CD4F0F6A}"/>
              </a:ext>
            </a:extLst>
          </p:cNvPr>
          <p:cNvSpPr>
            <a:spLocks noGrp="1" noChangeArrowheads="1"/>
          </p:cNvSpPr>
          <p:nvPr>
            <p:ph type="sldNum" sz="quarter" idx="11"/>
          </p:nvPr>
        </p:nvSpPr>
        <p:spPr>
          <a:ln/>
        </p:spPr>
        <p:txBody>
          <a:bodyPr/>
          <a:lstStyle>
            <a:lvl1pPr>
              <a:defRPr/>
            </a:lvl1pPr>
          </a:lstStyle>
          <a:p>
            <a:pPr>
              <a:defRPr/>
            </a:pPr>
            <a:fld id="{047C34F2-6BF1-3345-8AF8-EF541F631542}" type="slidenum">
              <a:rPr lang="en-US" altLang="en-US"/>
              <a:pPr>
                <a:defRPr/>
              </a:pPr>
              <a:t>‹#›</a:t>
            </a:fld>
            <a:endParaRPr lang="en-US" altLang="en-US"/>
          </a:p>
        </p:txBody>
      </p:sp>
      <p:sp>
        <p:nvSpPr>
          <p:cNvPr id="7" name="Rectangle 16">
            <a:extLst>
              <a:ext uri="{FF2B5EF4-FFF2-40B4-BE49-F238E27FC236}">
                <a16:creationId xmlns:a16="http://schemas.microsoft.com/office/drawing/2014/main" id="{377FAC1C-801A-DC47-9EDE-E49FD55B6EE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322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Rectangle 2">
            <a:extLst>
              <a:ext uri="{FF2B5EF4-FFF2-40B4-BE49-F238E27FC236}">
                <a16:creationId xmlns:a16="http://schemas.microsoft.com/office/drawing/2014/main" id="{B1515EE9-0E37-FE4D-AE9D-3AE00E53C71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887D6CD0-5B0A-0343-B578-2633C3FC1A2F}"/>
              </a:ext>
            </a:extLst>
          </p:cNvPr>
          <p:cNvSpPr>
            <a:spLocks noGrp="1" noChangeArrowheads="1"/>
          </p:cNvSpPr>
          <p:nvPr>
            <p:ph type="sldNum" sz="quarter" idx="11"/>
          </p:nvPr>
        </p:nvSpPr>
        <p:spPr>
          <a:ln/>
        </p:spPr>
        <p:txBody>
          <a:bodyPr/>
          <a:lstStyle>
            <a:lvl1pPr>
              <a:defRPr/>
            </a:lvl1pPr>
          </a:lstStyle>
          <a:p>
            <a:pPr>
              <a:defRPr/>
            </a:pPr>
            <a:fld id="{31F406D7-1819-C441-AD6F-C449D70F18CA}" type="slidenum">
              <a:rPr lang="en-US" altLang="en-US"/>
              <a:pPr>
                <a:defRPr/>
              </a:pPr>
              <a:t>‹#›</a:t>
            </a:fld>
            <a:endParaRPr lang="en-US" altLang="en-US"/>
          </a:p>
        </p:txBody>
      </p:sp>
      <p:sp>
        <p:nvSpPr>
          <p:cNvPr id="7" name="Rectangle 16">
            <a:extLst>
              <a:ext uri="{FF2B5EF4-FFF2-40B4-BE49-F238E27FC236}">
                <a16:creationId xmlns:a16="http://schemas.microsoft.com/office/drawing/2014/main" id="{87EDF2F2-3F1F-994F-8840-DB8F1E75796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6647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6226" name="Rectangle 2">
            <a:extLst>
              <a:ext uri="{FF2B5EF4-FFF2-40B4-BE49-F238E27FC236}">
                <a16:creationId xmlns:a16="http://schemas.microsoft.com/office/drawing/2014/main" id="{D1A135E1-4AD7-DC49-B494-1D2339034AAC}"/>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ea typeface="ＭＳ Ｐゴシック" charset="0"/>
                <a:cs typeface="Arial" charset="0"/>
              </a:defRPr>
            </a:lvl1pPr>
          </a:lstStyle>
          <a:p>
            <a:pPr>
              <a:defRPr/>
            </a:pPr>
            <a:endParaRPr lang="en-US"/>
          </a:p>
        </p:txBody>
      </p:sp>
      <p:sp>
        <p:nvSpPr>
          <p:cNvPr id="436227" name="Rectangle 3">
            <a:extLst>
              <a:ext uri="{FF2B5EF4-FFF2-40B4-BE49-F238E27FC236}">
                <a16:creationId xmlns:a16="http://schemas.microsoft.com/office/drawing/2014/main" id="{1661B8D2-2B11-9646-8DEE-23FEE5877AD7}"/>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anose="020B0604020202020204" pitchFamily="34" charset="0"/>
              </a:defRPr>
            </a:lvl1pPr>
          </a:lstStyle>
          <a:p>
            <a:pPr>
              <a:defRPr/>
            </a:pPr>
            <a:fld id="{7C03078D-EAAE-C34B-A372-F7DD8D1EC862}" type="slidenum">
              <a:rPr lang="en-US" altLang="en-US"/>
              <a:pPr>
                <a:defRPr/>
              </a:pPr>
              <a:t>‹#›</a:t>
            </a:fld>
            <a:endParaRPr lang="en-US" altLang="en-US"/>
          </a:p>
        </p:txBody>
      </p:sp>
      <p:grpSp>
        <p:nvGrpSpPr>
          <p:cNvPr id="1028" name="Group 4">
            <a:extLst>
              <a:ext uri="{FF2B5EF4-FFF2-40B4-BE49-F238E27FC236}">
                <a16:creationId xmlns:a16="http://schemas.microsoft.com/office/drawing/2014/main" id="{F9ECB2F0-EB08-F242-97D3-F9B19E17629A}"/>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5F7C51EC-F82F-E04C-83F6-80CBC1C79A1D}"/>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en-US" altLang="en-US">
                <a:latin typeface="Times New Roman" panose="02020603050405020304" pitchFamily="18" charset="0"/>
              </a:endParaRPr>
            </a:p>
          </p:txBody>
        </p:sp>
        <p:sp>
          <p:nvSpPr>
            <p:cNvPr id="1033" name="Rectangle 6">
              <a:extLst>
                <a:ext uri="{FF2B5EF4-FFF2-40B4-BE49-F238E27FC236}">
                  <a16:creationId xmlns:a16="http://schemas.microsoft.com/office/drawing/2014/main" id="{1E7123C5-3FE9-A346-B6FE-3FE298D1982E}"/>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034" name="Rectangle 7">
              <a:extLst>
                <a:ext uri="{FF2B5EF4-FFF2-40B4-BE49-F238E27FC236}">
                  <a16:creationId xmlns:a16="http://schemas.microsoft.com/office/drawing/2014/main" id="{7DBB2E06-41D3-A444-B5CC-592B3B3C66B3}"/>
                </a:ext>
              </a:extLst>
            </p:cNvPr>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hlink"/>
                </a:solidFill>
              </a:endParaRPr>
            </a:p>
          </p:txBody>
        </p:sp>
        <p:sp>
          <p:nvSpPr>
            <p:cNvPr id="1035" name="Rectangle 8">
              <a:extLst>
                <a:ext uri="{FF2B5EF4-FFF2-40B4-BE49-F238E27FC236}">
                  <a16:creationId xmlns:a16="http://schemas.microsoft.com/office/drawing/2014/main" id="{20FF9C3B-C22E-E740-B9DA-42DD663E05CD}"/>
                </a:ext>
              </a:extLst>
            </p:cNvPr>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hlink"/>
                </a:solidFill>
              </a:endParaRPr>
            </a:p>
          </p:txBody>
        </p:sp>
        <p:sp>
          <p:nvSpPr>
            <p:cNvPr id="1036" name="Rectangle 9">
              <a:extLst>
                <a:ext uri="{FF2B5EF4-FFF2-40B4-BE49-F238E27FC236}">
                  <a16:creationId xmlns:a16="http://schemas.microsoft.com/office/drawing/2014/main" id="{10AA4EDF-F4D1-084D-B602-5389CF9EF588}"/>
                </a:ext>
              </a:extLst>
            </p:cNvPr>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accent2"/>
                </a:solidFill>
              </a:endParaRPr>
            </a:p>
          </p:txBody>
        </p:sp>
        <p:sp>
          <p:nvSpPr>
            <p:cNvPr id="1037" name="Rectangle 10">
              <a:extLst>
                <a:ext uri="{FF2B5EF4-FFF2-40B4-BE49-F238E27FC236}">
                  <a16:creationId xmlns:a16="http://schemas.microsoft.com/office/drawing/2014/main" id="{DF22EAF4-BAEB-A447-985C-11F9C3E2E756}"/>
                </a:ext>
              </a:extLst>
            </p:cNvPr>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hlink"/>
                </a:solidFill>
              </a:endParaRPr>
            </a:p>
          </p:txBody>
        </p:sp>
        <p:sp>
          <p:nvSpPr>
            <p:cNvPr id="1038" name="Rectangle 11">
              <a:extLst>
                <a:ext uri="{FF2B5EF4-FFF2-40B4-BE49-F238E27FC236}">
                  <a16:creationId xmlns:a16="http://schemas.microsoft.com/office/drawing/2014/main" id="{E2334C88-3E39-BB48-9F0D-A696743B03AF}"/>
                </a:ext>
              </a:extLst>
            </p:cNvPr>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latin typeface="Times New Roman" panose="02020603050405020304" pitchFamily="18" charset="0"/>
              </a:endParaRPr>
            </a:p>
          </p:txBody>
        </p:sp>
        <p:sp>
          <p:nvSpPr>
            <p:cNvPr id="1039" name="Rectangle 12">
              <a:extLst>
                <a:ext uri="{FF2B5EF4-FFF2-40B4-BE49-F238E27FC236}">
                  <a16:creationId xmlns:a16="http://schemas.microsoft.com/office/drawing/2014/main" id="{2E3DC87A-816F-CB49-A1E8-470CE1683C47}"/>
                </a:ext>
              </a:extLst>
            </p:cNvPr>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accent2"/>
                </a:solidFill>
              </a:endParaRPr>
            </a:p>
          </p:txBody>
        </p:sp>
        <p:sp>
          <p:nvSpPr>
            <p:cNvPr id="1040" name="Rectangle 13">
              <a:extLst>
                <a:ext uri="{FF2B5EF4-FFF2-40B4-BE49-F238E27FC236}">
                  <a16:creationId xmlns:a16="http://schemas.microsoft.com/office/drawing/2014/main" id="{A3FA98A6-5C88-A94F-95AB-0EFF8037ED64}"/>
                </a:ext>
              </a:extLst>
            </p:cNvPr>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sz="1800">
                <a:solidFill>
                  <a:schemeClr val="accent2"/>
                </a:solidFill>
              </a:endParaRPr>
            </a:p>
          </p:txBody>
        </p:sp>
      </p:grpSp>
      <p:sp>
        <p:nvSpPr>
          <p:cNvPr id="1029" name="Rectangle 14">
            <a:extLst>
              <a:ext uri="{FF2B5EF4-FFF2-40B4-BE49-F238E27FC236}">
                <a16:creationId xmlns:a16="http://schemas.microsoft.com/office/drawing/2014/main" id="{6C6320AD-2591-A645-B54D-EA73428DAA01}"/>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9552D78D-622E-0048-BC1B-452BB655C443}"/>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36240" name="Rectangle 16">
            <a:extLst>
              <a:ext uri="{FF2B5EF4-FFF2-40B4-BE49-F238E27FC236}">
                <a16:creationId xmlns:a16="http://schemas.microsoft.com/office/drawing/2014/main" id="{61A8ABCF-A2EB-F348-AD1A-CEDD188443F3}"/>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48"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4400">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4400">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4400">
          <a:solidFill>
            <a:schemeClr val="tx1"/>
          </a:solidFill>
          <a:latin typeface="Arial" charset="0"/>
          <a:ea typeface="ＭＳ Ｐゴシック" charset="0"/>
          <a:cs typeface="Arial" charset="0"/>
        </a:defRPr>
      </a:lvl5pPr>
      <a:lvl6pPr marL="457200" algn="l" rtl="0" fontAlgn="base">
        <a:spcBef>
          <a:spcPct val="0"/>
        </a:spcBef>
        <a:spcAft>
          <a:spcPct val="0"/>
        </a:spcAft>
        <a:defRPr sz="4400">
          <a:solidFill>
            <a:schemeClr val="tx1"/>
          </a:solidFill>
          <a:latin typeface="Arial" charset="0"/>
          <a:ea typeface="ＭＳ Ｐゴシック" charset="0"/>
          <a:cs typeface="Arial" charset="0"/>
        </a:defRPr>
      </a:lvl6pPr>
      <a:lvl7pPr marL="914400" algn="l" rtl="0" fontAlgn="base">
        <a:spcBef>
          <a:spcPct val="0"/>
        </a:spcBef>
        <a:spcAft>
          <a:spcPct val="0"/>
        </a:spcAft>
        <a:defRPr sz="4400">
          <a:solidFill>
            <a:schemeClr val="tx1"/>
          </a:solidFill>
          <a:latin typeface="Arial" charset="0"/>
          <a:ea typeface="ＭＳ Ｐゴシック" charset="0"/>
          <a:cs typeface="Arial" charset="0"/>
        </a:defRPr>
      </a:lvl7pPr>
      <a:lvl8pPr marL="1371600" algn="l" rtl="0" fontAlgn="base">
        <a:spcBef>
          <a:spcPct val="0"/>
        </a:spcBef>
        <a:spcAft>
          <a:spcPct val="0"/>
        </a:spcAft>
        <a:defRPr sz="4400">
          <a:solidFill>
            <a:schemeClr val="tx1"/>
          </a:solidFill>
          <a:latin typeface="Arial" charset="0"/>
          <a:ea typeface="ＭＳ Ｐゴシック" charset="0"/>
          <a:cs typeface="Arial" charset="0"/>
        </a:defRPr>
      </a:lvl8pPr>
      <a:lvl9pPr marL="1828800" algn="l" rtl="0" fontAlgn="base">
        <a:spcBef>
          <a:spcPct val="0"/>
        </a:spcBef>
        <a:spcAft>
          <a:spcPct val="0"/>
        </a:spcAft>
        <a:defRPr sz="4400">
          <a:solidFill>
            <a:schemeClr val="tx1"/>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Arial" charset="0"/>
          <a:cs typeface="+mn-cs"/>
        </a:defRPr>
      </a:lvl5pPr>
      <a:lvl6pPr marL="2514600" indent="-228600" algn="l" rtl="0" fontAlgn="base">
        <a:spcBef>
          <a:spcPct val="20000"/>
        </a:spcBef>
        <a:spcAft>
          <a:spcPct val="0"/>
        </a:spcAft>
        <a:buClr>
          <a:schemeClr val="bg2"/>
        </a:buClr>
        <a:buFont typeface="Wingdings" charset="0"/>
        <a:buChar char="§"/>
        <a:defRPr sz="2000">
          <a:solidFill>
            <a:schemeClr val="tx1"/>
          </a:solidFill>
          <a:latin typeface="+mn-lt"/>
          <a:ea typeface="Arial" charset="0"/>
          <a:cs typeface="+mn-cs"/>
        </a:defRPr>
      </a:lvl6pPr>
      <a:lvl7pPr marL="2971800" indent="-228600" algn="l" rtl="0" fontAlgn="base">
        <a:spcBef>
          <a:spcPct val="20000"/>
        </a:spcBef>
        <a:spcAft>
          <a:spcPct val="0"/>
        </a:spcAft>
        <a:buClr>
          <a:schemeClr val="bg2"/>
        </a:buClr>
        <a:buFont typeface="Wingdings" charset="0"/>
        <a:buChar char="§"/>
        <a:defRPr sz="2000">
          <a:solidFill>
            <a:schemeClr val="tx1"/>
          </a:solidFill>
          <a:latin typeface="+mn-lt"/>
          <a:ea typeface="Arial" charset="0"/>
          <a:cs typeface="+mn-cs"/>
        </a:defRPr>
      </a:lvl7pPr>
      <a:lvl8pPr marL="3429000" indent="-228600" algn="l" rtl="0" fontAlgn="base">
        <a:spcBef>
          <a:spcPct val="20000"/>
        </a:spcBef>
        <a:spcAft>
          <a:spcPct val="0"/>
        </a:spcAft>
        <a:buClr>
          <a:schemeClr val="bg2"/>
        </a:buClr>
        <a:buFont typeface="Wingdings" charset="0"/>
        <a:buChar char="§"/>
        <a:defRPr sz="2000">
          <a:solidFill>
            <a:schemeClr val="tx1"/>
          </a:solidFill>
          <a:latin typeface="+mn-lt"/>
          <a:ea typeface="Arial" charset="0"/>
          <a:cs typeface="+mn-cs"/>
        </a:defRPr>
      </a:lvl8pPr>
      <a:lvl9pPr marL="3886200" indent="-228600" algn="l" rtl="0" fontAlgn="base">
        <a:spcBef>
          <a:spcPct val="20000"/>
        </a:spcBef>
        <a:spcAft>
          <a:spcPct val="0"/>
        </a:spcAft>
        <a:buClr>
          <a:schemeClr val="bg2"/>
        </a:buClr>
        <a:buFont typeface="Wingdings" charset="0"/>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ite.uottawa.ca/~tcl/seg4910-11/"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scrumalliance.org/learn_about_scru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agilemanifesto.org/principles.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a:extLst>
              <a:ext uri="{FF2B5EF4-FFF2-40B4-BE49-F238E27FC236}">
                <a16:creationId xmlns:a16="http://schemas.microsoft.com/office/drawing/2014/main" id="{7A78EE98-D686-6B4F-A171-0AA6ED612703}"/>
              </a:ext>
            </a:extLst>
          </p:cNvPr>
          <p:cNvSpPr>
            <a:spLocks noGrp="1" noChangeArrowheads="1"/>
          </p:cNvSpPr>
          <p:nvPr>
            <p:ph type="ctrTitle"/>
          </p:nvPr>
        </p:nvSpPr>
        <p:spPr/>
        <p:txBody>
          <a:bodyPr/>
          <a:lstStyle/>
          <a:p>
            <a:pPr eaLnBrk="1" hangingPunct="1"/>
            <a:r>
              <a:rPr lang="en-CA" altLang="en-US" sz="3000" dirty="0"/>
              <a:t>SEG4910/11 – </a:t>
            </a:r>
            <a:r>
              <a:rPr lang="fr-CA" altLang="en-US" sz="3000" b="1" dirty="0"/>
              <a:t>Projet génie logiciel en fin d’études / </a:t>
            </a:r>
            <a:br>
              <a:rPr lang="en-US" altLang="en-US" sz="3000" b="1" dirty="0"/>
            </a:br>
            <a:r>
              <a:rPr lang="en-US" altLang="en-US" sz="3000" b="1" dirty="0"/>
              <a:t>Software Engineering </a:t>
            </a:r>
            <a:r>
              <a:rPr lang="en-CA" altLang="en-US" sz="3000" b="1" dirty="0"/>
              <a:t>Capstone</a:t>
            </a:r>
            <a:r>
              <a:rPr lang="en-US" altLang="en-US" sz="3000" b="1" dirty="0"/>
              <a:t> Project – 2023 cohort</a:t>
            </a:r>
            <a:r>
              <a:rPr lang="en-US" altLang="en-US" sz="3000" dirty="0"/>
              <a:t> </a:t>
            </a:r>
          </a:p>
        </p:txBody>
      </p:sp>
      <p:sp>
        <p:nvSpPr>
          <p:cNvPr id="15362" name="Rectangle 5">
            <a:extLst>
              <a:ext uri="{FF2B5EF4-FFF2-40B4-BE49-F238E27FC236}">
                <a16:creationId xmlns:a16="http://schemas.microsoft.com/office/drawing/2014/main" id="{C8A9E498-292C-3344-B0BB-1AEE6D9D1779}"/>
              </a:ext>
            </a:extLst>
          </p:cNvPr>
          <p:cNvSpPr>
            <a:spLocks noGrp="1" noChangeArrowheads="1"/>
          </p:cNvSpPr>
          <p:nvPr>
            <p:ph type="subTitle" idx="1"/>
          </p:nvPr>
        </p:nvSpPr>
        <p:spPr/>
        <p:txBody>
          <a:bodyPr/>
          <a:lstStyle/>
          <a:p>
            <a:pPr eaLnBrk="1" hangingPunct="1">
              <a:lnSpc>
                <a:spcPct val="90000"/>
              </a:lnSpc>
              <a:buFont typeface="Wingdings" pitchFamily="2" charset="2"/>
              <a:buNone/>
            </a:pPr>
            <a:r>
              <a:rPr lang="en-CA" altLang="en-US" dirty="0"/>
              <a:t>Course notes</a:t>
            </a:r>
            <a:endParaRPr lang="en-CA" altLang="en-US" b="1" dirty="0"/>
          </a:p>
          <a:p>
            <a:pPr eaLnBrk="1" hangingPunct="1">
              <a:lnSpc>
                <a:spcPct val="90000"/>
              </a:lnSpc>
              <a:buFont typeface="Wingdings" pitchFamily="2" charset="2"/>
              <a:buNone/>
            </a:pPr>
            <a:r>
              <a:rPr lang="en-CA" altLang="en-US" dirty="0"/>
              <a:t>Timothy C. Lethbridge</a:t>
            </a:r>
          </a:p>
          <a:p>
            <a:pPr eaLnBrk="1" hangingPunct="1">
              <a:lnSpc>
                <a:spcPct val="90000"/>
              </a:lnSpc>
              <a:buFont typeface="Wingdings" pitchFamily="2" charset="2"/>
              <a:buNone/>
            </a:pPr>
            <a:r>
              <a:rPr lang="en-CA" altLang="en-US" sz="1800" dirty="0"/>
              <a:t>Some slides derived from notes by Liam Peyton</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265F-A826-C44F-B0EC-8D70F8E5C52E}"/>
              </a:ext>
            </a:extLst>
          </p:cNvPr>
          <p:cNvSpPr>
            <a:spLocks noGrp="1"/>
          </p:cNvSpPr>
          <p:nvPr>
            <p:ph type="title"/>
          </p:nvPr>
        </p:nvSpPr>
        <p:spPr>
          <a:xfrm>
            <a:off x="457200" y="457200"/>
            <a:ext cx="8229600" cy="735496"/>
          </a:xfrm>
        </p:spPr>
        <p:txBody>
          <a:bodyPr/>
          <a:lstStyle/>
          <a:p>
            <a:r>
              <a:rPr lang="en-US" dirty="0"/>
              <a:t>Deliverables to professor</a:t>
            </a:r>
          </a:p>
        </p:txBody>
      </p:sp>
      <p:sp>
        <p:nvSpPr>
          <p:cNvPr id="3" name="Content Placeholder 2">
            <a:extLst>
              <a:ext uri="{FF2B5EF4-FFF2-40B4-BE49-F238E27FC236}">
                <a16:creationId xmlns:a16="http://schemas.microsoft.com/office/drawing/2014/main" id="{83D38937-9E07-3349-9F39-55C701AB6B0B}"/>
              </a:ext>
            </a:extLst>
          </p:cNvPr>
          <p:cNvSpPr>
            <a:spLocks noGrp="1"/>
          </p:cNvSpPr>
          <p:nvPr>
            <p:ph idx="1"/>
          </p:nvPr>
        </p:nvSpPr>
        <p:spPr>
          <a:xfrm>
            <a:off x="457200" y="1351722"/>
            <a:ext cx="8229600" cy="5049078"/>
          </a:xfrm>
        </p:spPr>
        <p:txBody>
          <a:bodyPr/>
          <a:lstStyle/>
          <a:p>
            <a:r>
              <a:rPr lang="en-US" sz="2400" dirty="0">
                <a:solidFill>
                  <a:srgbClr val="FF0000"/>
                </a:solidFill>
              </a:rPr>
              <a:t>ASAP</a:t>
            </a:r>
            <a:r>
              <a:rPr lang="en-US" sz="2400" dirty="0"/>
              <a:t>: In your Teams conversation (created when your team is formed)</a:t>
            </a:r>
          </a:p>
          <a:p>
            <a:pPr lvl="1"/>
            <a:r>
              <a:rPr lang="en-US" sz="2000" dirty="0"/>
              <a:t>Project title and brief description to be approved by the prof</a:t>
            </a:r>
          </a:p>
          <a:p>
            <a:pPr lvl="1"/>
            <a:r>
              <a:rPr lang="en-US" sz="2000" dirty="0"/>
              <a:t>Name and email of customer if you have not selected from the list of projects provided by the prof</a:t>
            </a:r>
          </a:p>
          <a:p>
            <a:endParaRPr lang="en-US" sz="2400" dirty="0"/>
          </a:p>
          <a:p>
            <a:r>
              <a:rPr lang="en-US" sz="2400" dirty="0">
                <a:solidFill>
                  <a:srgbClr val="FF0000"/>
                </a:solidFill>
              </a:rPr>
              <a:t>Week 2 of 4910</a:t>
            </a:r>
            <a:r>
              <a:rPr lang="en-US" sz="2400" dirty="0"/>
              <a:t>: </a:t>
            </a:r>
            <a:r>
              <a:rPr lang="en-US" sz="2400" dirty="0">
                <a:solidFill>
                  <a:srgbClr val="00B050"/>
                </a:solidFill>
              </a:rPr>
              <a:t>Github/Gitlab repo invitation</a:t>
            </a:r>
            <a:r>
              <a:rPr lang="en-US" sz="2400" dirty="0"/>
              <a:t> or link posted to Teams conversation, then project </a:t>
            </a:r>
            <a:r>
              <a:rPr lang="en-US" sz="2400" dirty="0">
                <a:solidFill>
                  <a:srgbClr val="00B050"/>
                </a:solidFill>
              </a:rPr>
              <a:t>initial overview in the Wiki</a:t>
            </a:r>
          </a:p>
          <a:p>
            <a:pPr lvl="1"/>
            <a:r>
              <a:rPr lang="en-US" sz="2000" dirty="0"/>
              <a:t>Some leeway will be allowed for groups that show they are working hard on getting going by communicating to the prof</a:t>
            </a:r>
          </a:p>
          <a:p>
            <a:pPr lvl="1"/>
            <a:endParaRPr lang="en-US" sz="2400" dirty="0"/>
          </a:p>
          <a:p>
            <a:endParaRPr lang="en-US" sz="2400" dirty="0"/>
          </a:p>
          <a:p>
            <a:endParaRPr lang="en-US" dirty="0"/>
          </a:p>
        </p:txBody>
      </p:sp>
      <p:sp>
        <p:nvSpPr>
          <p:cNvPr id="4" name="Slide Number Placeholder 3">
            <a:extLst>
              <a:ext uri="{FF2B5EF4-FFF2-40B4-BE49-F238E27FC236}">
                <a16:creationId xmlns:a16="http://schemas.microsoft.com/office/drawing/2014/main" id="{20CE5B7F-2C93-2547-BD01-AA03B99E069C}"/>
              </a:ext>
            </a:extLst>
          </p:cNvPr>
          <p:cNvSpPr>
            <a:spLocks noGrp="1"/>
          </p:cNvSpPr>
          <p:nvPr>
            <p:ph type="sldNum" sz="quarter" idx="11"/>
          </p:nvPr>
        </p:nvSpPr>
        <p:spPr/>
        <p:txBody>
          <a:bodyPr/>
          <a:lstStyle/>
          <a:p>
            <a:pPr>
              <a:defRPr/>
            </a:pPr>
            <a:fld id="{4AE4C116-A18D-BD47-9167-116564DCA322}" type="slidenum">
              <a:rPr lang="en-US" altLang="en-US" smtClean="0"/>
              <a:pPr>
                <a:defRPr/>
              </a:pPr>
              <a:t>10</a:t>
            </a:fld>
            <a:endParaRPr lang="en-US" altLang="en-US"/>
          </a:p>
        </p:txBody>
      </p:sp>
    </p:spTree>
    <p:extLst>
      <p:ext uri="{BB962C8B-B14F-4D97-AF65-F5344CB8AC3E}">
        <p14:creationId xmlns:p14="http://schemas.microsoft.com/office/powerpoint/2010/main" val="2834890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265F-A826-C44F-B0EC-8D70F8E5C52E}"/>
              </a:ext>
            </a:extLst>
          </p:cNvPr>
          <p:cNvSpPr>
            <a:spLocks noGrp="1"/>
          </p:cNvSpPr>
          <p:nvPr>
            <p:ph type="title"/>
          </p:nvPr>
        </p:nvSpPr>
        <p:spPr>
          <a:xfrm>
            <a:off x="457200" y="457200"/>
            <a:ext cx="8229600" cy="735496"/>
          </a:xfrm>
        </p:spPr>
        <p:txBody>
          <a:bodyPr/>
          <a:lstStyle/>
          <a:p>
            <a:r>
              <a:rPr lang="en-US" dirty="0"/>
              <a:t>Deliverables to professor</a:t>
            </a:r>
          </a:p>
        </p:txBody>
      </p:sp>
      <p:sp>
        <p:nvSpPr>
          <p:cNvPr id="3" name="Content Placeholder 2">
            <a:extLst>
              <a:ext uri="{FF2B5EF4-FFF2-40B4-BE49-F238E27FC236}">
                <a16:creationId xmlns:a16="http://schemas.microsoft.com/office/drawing/2014/main" id="{83D38937-9E07-3349-9F39-55C701AB6B0B}"/>
              </a:ext>
            </a:extLst>
          </p:cNvPr>
          <p:cNvSpPr>
            <a:spLocks noGrp="1"/>
          </p:cNvSpPr>
          <p:nvPr>
            <p:ph idx="1"/>
          </p:nvPr>
        </p:nvSpPr>
        <p:spPr>
          <a:xfrm>
            <a:off x="457200" y="1351722"/>
            <a:ext cx="8229600" cy="5049078"/>
          </a:xfrm>
        </p:spPr>
        <p:txBody>
          <a:bodyPr/>
          <a:lstStyle/>
          <a:p>
            <a:r>
              <a:rPr lang="en-US" sz="2400" dirty="0"/>
              <a:t>At </a:t>
            </a:r>
            <a:r>
              <a:rPr lang="en-US" sz="2400" dirty="0">
                <a:solidFill>
                  <a:srgbClr val="FF0000"/>
                </a:solidFill>
              </a:rPr>
              <a:t>week 7 and 12</a:t>
            </a:r>
            <a:r>
              <a:rPr lang="en-US" sz="2400" dirty="0"/>
              <a:t>: Each individual posts a link in Teams to a </a:t>
            </a:r>
            <a:r>
              <a:rPr lang="en-US" sz="2400" dirty="0">
                <a:solidFill>
                  <a:srgbClr val="00B050"/>
                </a:solidFill>
              </a:rPr>
              <a:t>URL listing their commits</a:t>
            </a:r>
          </a:p>
          <a:p>
            <a:endParaRPr lang="en-US" sz="1600" dirty="0"/>
          </a:p>
          <a:p>
            <a:r>
              <a:rPr lang="en-US" sz="2400" dirty="0"/>
              <a:t>By </a:t>
            </a:r>
            <a:r>
              <a:rPr lang="en-US" sz="2400" dirty="0">
                <a:solidFill>
                  <a:srgbClr val="FF0000"/>
                </a:solidFill>
              </a:rPr>
              <a:t>week 7</a:t>
            </a:r>
            <a:r>
              <a:rPr lang="en-US" sz="2400" dirty="0"/>
              <a:t>: Each individual has completed </a:t>
            </a:r>
            <a:r>
              <a:rPr lang="en-US" sz="2400" dirty="0">
                <a:solidFill>
                  <a:srgbClr val="00B050"/>
                </a:solidFill>
              </a:rPr>
              <a:t>self-evaluation</a:t>
            </a:r>
            <a:r>
              <a:rPr lang="en-US" sz="2400" dirty="0"/>
              <a:t> (Prof will send URL)</a:t>
            </a:r>
          </a:p>
          <a:p>
            <a:endParaRPr lang="en-US" sz="1600" dirty="0"/>
          </a:p>
          <a:p>
            <a:r>
              <a:rPr lang="en-US" sz="2400" dirty="0">
                <a:solidFill>
                  <a:srgbClr val="FF0000"/>
                </a:solidFill>
              </a:rPr>
              <a:t>End semester in 4910; mid semester in 4911</a:t>
            </a:r>
            <a:r>
              <a:rPr lang="en-US" sz="2400" dirty="0">
                <a:solidFill>
                  <a:srgbClr val="00B050"/>
                </a:solidFill>
              </a:rPr>
              <a:t>: Presentation</a:t>
            </a:r>
            <a:r>
              <a:rPr lang="en-US" sz="2400" dirty="0"/>
              <a:t>(s)</a:t>
            </a:r>
          </a:p>
          <a:p>
            <a:r>
              <a:rPr lang="en-US" sz="2400" dirty="0">
                <a:solidFill>
                  <a:srgbClr val="FF0000"/>
                </a:solidFill>
              </a:rPr>
              <a:t>End semester in 4911</a:t>
            </a:r>
            <a:r>
              <a:rPr lang="en-US" sz="2400" dirty="0"/>
              <a:t>: </a:t>
            </a:r>
            <a:r>
              <a:rPr lang="en-US" sz="2400" dirty="0">
                <a:solidFill>
                  <a:srgbClr val="00B050"/>
                </a:solidFill>
              </a:rPr>
              <a:t>Motivational demo</a:t>
            </a:r>
          </a:p>
          <a:p>
            <a:endParaRPr lang="en-US" sz="1600" dirty="0">
              <a:solidFill>
                <a:srgbClr val="00B050"/>
              </a:solidFill>
            </a:endParaRPr>
          </a:p>
          <a:p>
            <a:r>
              <a:rPr lang="en-US" sz="2400" dirty="0">
                <a:solidFill>
                  <a:srgbClr val="00B050"/>
                </a:solidFill>
              </a:rPr>
              <a:t>Attending class most weeks (80%)</a:t>
            </a:r>
            <a:r>
              <a:rPr lang="en-US" sz="2400" dirty="0"/>
              <a:t> according to schedule</a:t>
            </a:r>
          </a:p>
          <a:p>
            <a:endParaRPr lang="en-US" sz="1600" dirty="0"/>
          </a:p>
          <a:p>
            <a:r>
              <a:rPr lang="en-US" sz="2400" dirty="0">
                <a:solidFill>
                  <a:srgbClr val="00B050"/>
                </a:solidFill>
              </a:rPr>
              <a:t>Ongoing</a:t>
            </a:r>
            <a:r>
              <a:rPr lang="en-US" sz="2400" dirty="0"/>
              <a:t>. Commits; PRs; issues; Wiki updates</a:t>
            </a:r>
          </a:p>
          <a:p>
            <a:endParaRPr lang="en-US" dirty="0"/>
          </a:p>
        </p:txBody>
      </p:sp>
      <p:sp>
        <p:nvSpPr>
          <p:cNvPr id="4" name="Slide Number Placeholder 3">
            <a:extLst>
              <a:ext uri="{FF2B5EF4-FFF2-40B4-BE49-F238E27FC236}">
                <a16:creationId xmlns:a16="http://schemas.microsoft.com/office/drawing/2014/main" id="{20CE5B7F-2C93-2547-BD01-AA03B99E069C}"/>
              </a:ext>
            </a:extLst>
          </p:cNvPr>
          <p:cNvSpPr>
            <a:spLocks noGrp="1"/>
          </p:cNvSpPr>
          <p:nvPr>
            <p:ph type="sldNum" sz="quarter" idx="11"/>
          </p:nvPr>
        </p:nvSpPr>
        <p:spPr/>
        <p:txBody>
          <a:bodyPr/>
          <a:lstStyle/>
          <a:p>
            <a:pPr>
              <a:defRPr/>
            </a:pPr>
            <a:fld id="{4AE4C116-A18D-BD47-9167-116564DCA322}" type="slidenum">
              <a:rPr lang="en-US" altLang="en-US" smtClean="0"/>
              <a:pPr>
                <a:defRPr/>
              </a:pPr>
              <a:t>11</a:t>
            </a:fld>
            <a:endParaRPr lang="en-US" altLang="en-US"/>
          </a:p>
        </p:txBody>
      </p:sp>
    </p:spTree>
    <p:extLst>
      <p:ext uri="{BB962C8B-B14F-4D97-AF65-F5344CB8AC3E}">
        <p14:creationId xmlns:p14="http://schemas.microsoft.com/office/powerpoint/2010/main" val="3223456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4">
            <a:extLst>
              <a:ext uri="{FF2B5EF4-FFF2-40B4-BE49-F238E27FC236}">
                <a16:creationId xmlns:a16="http://schemas.microsoft.com/office/drawing/2014/main" id="{2DBB6098-96D7-E748-A3C6-3D51E7D7ED0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797FFAE7-05AA-0E4C-BBD7-C6F4EED34FC9}" type="slidenum">
              <a:rPr lang="en-US" altLang="en-US" sz="1200">
                <a:latin typeface="Arial Black" panose="020B0604020202020204" pitchFamily="34" charset="0"/>
              </a:rPr>
              <a:pPr>
                <a:spcBef>
                  <a:spcPct val="0"/>
                </a:spcBef>
                <a:buClrTx/>
                <a:buSzTx/>
                <a:buFontTx/>
                <a:buNone/>
              </a:pPr>
              <a:t>12</a:t>
            </a:fld>
            <a:endParaRPr lang="en-US" altLang="en-US" sz="1200">
              <a:latin typeface="Arial Black" panose="020B0604020202020204" pitchFamily="34" charset="0"/>
            </a:endParaRPr>
          </a:p>
        </p:txBody>
      </p:sp>
      <p:sp>
        <p:nvSpPr>
          <p:cNvPr id="31746" name="Rectangle 2">
            <a:extLst>
              <a:ext uri="{FF2B5EF4-FFF2-40B4-BE49-F238E27FC236}">
                <a16:creationId xmlns:a16="http://schemas.microsoft.com/office/drawing/2014/main" id="{257A12A4-5DDC-DB45-AF4F-CE89AC37CE81}"/>
              </a:ext>
            </a:extLst>
          </p:cNvPr>
          <p:cNvSpPr>
            <a:spLocks noGrp="1" noChangeArrowheads="1"/>
          </p:cNvSpPr>
          <p:nvPr>
            <p:ph type="title"/>
          </p:nvPr>
        </p:nvSpPr>
        <p:spPr>
          <a:xfrm>
            <a:off x="457200" y="285750"/>
            <a:ext cx="8229600" cy="857250"/>
          </a:xfrm>
        </p:spPr>
        <p:txBody>
          <a:bodyPr/>
          <a:lstStyle/>
          <a:p>
            <a:pPr eaLnBrk="1" hangingPunct="1"/>
            <a:r>
              <a:rPr lang="en-US" altLang="en-US"/>
              <a:t>Project initial overview</a:t>
            </a:r>
          </a:p>
        </p:txBody>
      </p:sp>
      <p:sp>
        <p:nvSpPr>
          <p:cNvPr id="31747" name="Rectangle 3">
            <a:extLst>
              <a:ext uri="{FF2B5EF4-FFF2-40B4-BE49-F238E27FC236}">
                <a16:creationId xmlns:a16="http://schemas.microsoft.com/office/drawing/2014/main" id="{4F9BC0DF-6862-CB4B-BB19-09B90B9EA5F9}"/>
              </a:ext>
            </a:extLst>
          </p:cNvPr>
          <p:cNvSpPr>
            <a:spLocks noGrp="1" noChangeArrowheads="1"/>
          </p:cNvSpPr>
          <p:nvPr>
            <p:ph type="body" idx="1"/>
          </p:nvPr>
        </p:nvSpPr>
        <p:spPr>
          <a:xfrm>
            <a:off x="457200" y="1035050"/>
            <a:ext cx="8686800" cy="5822950"/>
          </a:xfrm>
        </p:spPr>
        <p:txBody>
          <a:bodyPr/>
          <a:lstStyle/>
          <a:p>
            <a:pPr eaLnBrk="1" hangingPunct="1">
              <a:lnSpc>
                <a:spcPct val="90000"/>
              </a:lnSpc>
              <a:buFont typeface="Arial" panose="020B0604020202020204" pitchFamily="34" charset="0"/>
              <a:buChar char="•"/>
            </a:pPr>
            <a:r>
              <a:rPr lang="en-US" altLang="en-US" sz="2800" dirty="0"/>
              <a:t>Must be finalized by SEG4910 week 2 – </a:t>
            </a:r>
            <a:r>
              <a:rPr lang="en-US" altLang="en-US" sz="2800" dirty="0">
                <a:solidFill>
                  <a:srgbClr val="FF0000"/>
                </a:solidFill>
              </a:rPr>
              <a:t>on your wiki or </a:t>
            </a:r>
            <a:r>
              <a:rPr lang="en-US" altLang="en-US" sz="2800" dirty="0" err="1">
                <a:solidFill>
                  <a:srgbClr val="FF0000"/>
                </a:solidFill>
              </a:rPr>
              <a:t>Readme.md</a:t>
            </a:r>
            <a:endParaRPr lang="en-US" altLang="en-US" sz="2800" dirty="0">
              <a:solidFill>
                <a:srgbClr val="FF0000"/>
              </a:solidFill>
            </a:endParaRPr>
          </a:p>
          <a:p>
            <a:pPr lvl="1" eaLnBrk="1" hangingPunct="1">
              <a:lnSpc>
                <a:spcPct val="90000"/>
              </a:lnSpc>
            </a:pPr>
            <a:r>
              <a:rPr lang="en-US" altLang="en-US" sz="2400" dirty="0">
                <a:ea typeface="Arial" panose="020B0604020202020204" pitchFamily="34" charset="0"/>
              </a:rPr>
              <a:t>Outline</a:t>
            </a:r>
          </a:p>
          <a:p>
            <a:pPr lvl="1" eaLnBrk="1" hangingPunct="1">
              <a:lnSpc>
                <a:spcPct val="90000"/>
              </a:lnSpc>
            </a:pPr>
            <a:r>
              <a:rPr lang="en-US" altLang="en-US" sz="2400" dirty="0">
                <a:ea typeface="Arial" panose="020B0604020202020204" pitchFamily="34" charset="0"/>
              </a:rPr>
              <a:t>Team members and their roles</a:t>
            </a:r>
          </a:p>
          <a:p>
            <a:pPr lvl="1" eaLnBrk="1" hangingPunct="1">
              <a:lnSpc>
                <a:spcPct val="90000"/>
              </a:lnSpc>
            </a:pPr>
            <a:r>
              <a:rPr lang="en-US" altLang="en-US" sz="2400" dirty="0">
                <a:ea typeface="Arial" panose="020B0604020202020204" pitchFamily="34" charset="0"/>
              </a:rPr>
              <a:t>Objectives (benefit to customer, key things to accomplish, criteria for success)</a:t>
            </a:r>
          </a:p>
          <a:p>
            <a:pPr lvl="1" eaLnBrk="1" hangingPunct="1">
              <a:lnSpc>
                <a:spcPct val="90000"/>
              </a:lnSpc>
            </a:pPr>
            <a:r>
              <a:rPr lang="en-US" altLang="en-US" sz="2400" dirty="0">
                <a:ea typeface="Arial" panose="020B0604020202020204" pitchFamily="34" charset="0"/>
              </a:rPr>
              <a:t>Expected/anticipated architecture</a:t>
            </a:r>
          </a:p>
          <a:p>
            <a:pPr lvl="1" eaLnBrk="1" hangingPunct="1">
              <a:lnSpc>
                <a:spcPct val="90000"/>
              </a:lnSpc>
            </a:pPr>
            <a:r>
              <a:rPr lang="en-US" altLang="en-US" sz="2400" dirty="0">
                <a:ea typeface="Arial" panose="020B0604020202020204" pitchFamily="34" charset="0"/>
              </a:rPr>
              <a:t>Anticipated risks (engineering challenges, etc.)</a:t>
            </a:r>
          </a:p>
          <a:p>
            <a:pPr lvl="1" eaLnBrk="1" hangingPunct="1">
              <a:lnSpc>
                <a:spcPct val="90000"/>
              </a:lnSpc>
            </a:pPr>
            <a:r>
              <a:rPr lang="en-US" altLang="en-US" sz="2400" dirty="0">
                <a:ea typeface="Arial" panose="020B0604020202020204" pitchFamily="34" charset="0"/>
              </a:rPr>
              <a:t>Legal and social issues.</a:t>
            </a:r>
          </a:p>
          <a:p>
            <a:pPr lvl="1" eaLnBrk="1" hangingPunct="1">
              <a:lnSpc>
                <a:spcPct val="90000"/>
              </a:lnSpc>
            </a:pPr>
            <a:r>
              <a:rPr lang="en-US" altLang="en-US" sz="2400" dirty="0">
                <a:ea typeface="Arial" panose="020B0604020202020204" pitchFamily="34" charset="0"/>
              </a:rPr>
              <a:t>Initial plans for first release, tool setup, etc.</a:t>
            </a:r>
          </a:p>
          <a:p>
            <a:pPr lvl="1" eaLnBrk="1" hangingPunct="1">
              <a:lnSpc>
                <a:spcPct val="90000"/>
              </a:lnSpc>
            </a:pPr>
            <a:endParaRPr lang="en-US" altLang="en-US" sz="2400" dirty="0">
              <a:ea typeface="Arial" panose="020B0604020202020204" pitchFamily="34" charset="0"/>
            </a:endParaRPr>
          </a:p>
          <a:p>
            <a:pPr lvl="1" eaLnBrk="1" hangingPunct="1">
              <a:lnSpc>
                <a:spcPct val="90000"/>
              </a:lnSpc>
            </a:pPr>
            <a:r>
              <a:rPr lang="en-US" altLang="en-US" sz="2400" dirty="0">
                <a:ea typeface="Arial" panose="020B0604020202020204" pitchFamily="34" charset="0"/>
              </a:rPr>
              <a:t>Put the above on the Wiki and privately send me your customer’s name, title and contact info</a:t>
            </a:r>
          </a:p>
          <a:p>
            <a:pPr lvl="2" eaLnBrk="1" hangingPunct="1">
              <a:lnSpc>
                <a:spcPct val="90000"/>
              </a:lnSpc>
            </a:pPr>
            <a:r>
              <a:rPr lang="en-US" altLang="en-US" sz="2000" dirty="0">
                <a:ea typeface="Arial" panose="020B0604020202020204" pitchFamily="34" charset="0"/>
              </a:rPr>
              <a:t>Send by Team channel for your group  if channel is set up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ACE85-E206-2843-9C37-BAD9BCCE78DA}"/>
              </a:ext>
            </a:extLst>
          </p:cNvPr>
          <p:cNvSpPr>
            <a:spLocks noGrp="1"/>
          </p:cNvSpPr>
          <p:nvPr>
            <p:ph type="title"/>
          </p:nvPr>
        </p:nvSpPr>
        <p:spPr/>
        <p:txBody>
          <a:bodyPr/>
          <a:lstStyle/>
          <a:p>
            <a:r>
              <a:rPr lang="en-US" sz="3600" dirty="0"/>
              <a:t>Example recent very successful projects (1/2)</a:t>
            </a:r>
          </a:p>
        </p:txBody>
      </p:sp>
      <p:sp>
        <p:nvSpPr>
          <p:cNvPr id="3" name="Content Placeholder 2">
            <a:extLst>
              <a:ext uri="{FF2B5EF4-FFF2-40B4-BE49-F238E27FC236}">
                <a16:creationId xmlns:a16="http://schemas.microsoft.com/office/drawing/2014/main" id="{F63606E0-C5DC-5F41-AC4E-F2698EC545D6}"/>
              </a:ext>
            </a:extLst>
          </p:cNvPr>
          <p:cNvSpPr>
            <a:spLocks noGrp="1"/>
          </p:cNvSpPr>
          <p:nvPr>
            <p:ph idx="1"/>
          </p:nvPr>
        </p:nvSpPr>
        <p:spPr>
          <a:xfrm>
            <a:off x="457200" y="1981200"/>
            <a:ext cx="8583930" cy="3886200"/>
          </a:xfrm>
        </p:spPr>
        <p:txBody>
          <a:bodyPr/>
          <a:lstStyle/>
          <a:p>
            <a:r>
              <a:rPr lang="en-US" sz="2800" dirty="0">
                <a:solidFill>
                  <a:srgbClr val="00B0F0"/>
                </a:solidFill>
              </a:rPr>
              <a:t>Machine learning from network data to detect malware (several)</a:t>
            </a:r>
          </a:p>
          <a:p>
            <a:r>
              <a:rPr lang="en-US" sz="2800" dirty="0">
                <a:solidFill>
                  <a:srgbClr val="00B050"/>
                </a:solidFill>
              </a:rPr>
              <a:t>Making dev tools available on the web</a:t>
            </a:r>
          </a:p>
          <a:p>
            <a:r>
              <a:rPr lang="en-US" sz="2800" dirty="0">
                <a:solidFill>
                  <a:srgbClr val="00B0F0"/>
                </a:solidFill>
              </a:rPr>
              <a:t>Managing sets of 3D printers</a:t>
            </a:r>
          </a:p>
          <a:p>
            <a:r>
              <a:rPr lang="en-US" sz="2800" dirty="0">
                <a:solidFill>
                  <a:srgbClr val="00B050"/>
                </a:solidFill>
              </a:rPr>
              <a:t>Analyzing video of sports to automate stats (company started … then more 491x)</a:t>
            </a:r>
          </a:p>
          <a:p>
            <a:r>
              <a:rPr lang="en-US" sz="2800" dirty="0">
                <a:solidFill>
                  <a:srgbClr val="00B0F0"/>
                </a:solidFill>
              </a:rPr>
              <a:t>An app to help medical specialists diagnose strokes (used by patients and doctors)</a:t>
            </a:r>
          </a:p>
        </p:txBody>
      </p:sp>
      <p:sp>
        <p:nvSpPr>
          <p:cNvPr id="4" name="Slide Number Placeholder 3">
            <a:extLst>
              <a:ext uri="{FF2B5EF4-FFF2-40B4-BE49-F238E27FC236}">
                <a16:creationId xmlns:a16="http://schemas.microsoft.com/office/drawing/2014/main" id="{C6FA375D-9970-7C4B-8CCC-1E97DFED5578}"/>
              </a:ext>
            </a:extLst>
          </p:cNvPr>
          <p:cNvSpPr>
            <a:spLocks noGrp="1"/>
          </p:cNvSpPr>
          <p:nvPr>
            <p:ph type="sldNum" sz="quarter" idx="11"/>
          </p:nvPr>
        </p:nvSpPr>
        <p:spPr/>
        <p:txBody>
          <a:bodyPr/>
          <a:lstStyle/>
          <a:p>
            <a:pPr>
              <a:defRPr/>
            </a:pPr>
            <a:fld id="{4AE4C116-A18D-BD47-9167-116564DCA322}" type="slidenum">
              <a:rPr lang="en-US" altLang="en-US" smtClean="0"/>
              <a:pPr>
                <a:defRPr/>
              </a:pPr>
              <a:t>13</a:t>
            </a:fld>
            <a:endParaRPr lang="en-US" altLang="en-US"/>
          </a:p>
        </p:txBody>
      </p:sp>
    </p:spTree>
    <p:extLst>
      <p:ext uri="{BB962C8B-B14F-4D97-AF65-F5344CB8AC3E}">
        <p14:creationId xmlns:p14="http://schemas.microsoft.com/office/powerpoint/2010/main" val="1902703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20DD3-45A9-BB4D-9E70-CCDF95D416BD}"/>
              </a:ext>
            </a:extLst>
          </p:cNvPr>
          <p:cNvSpPr>
            <a:spLocks noGrp="1"/>
          </p:cNvSpPr>
          <p:nvPr>
            <p:ph type="title"/>
          </p:nvPr>
        </p:nvSpPr>
        <p:spPr/>
        <p:txBody>
          <a:bodyPr/>
          <a:lstStyle/>
          <a:p>
            <a:r>
              <a:rPr lang="en-US" sz="3600" dirty="0"/>
              <a:t>Example recent very successful projects (2/2)</a:t>
            </a:r>
          </a:p>
        </p:txBody>
      </p:sp>
      <p:sp>
        <p:nvSpPr>
          <p:cNvPr id="3" name="Content Placeholder 2">
            <a:extLst>
              <a:ext uri="{FF2B5EF4-FFF2-40B4-BE49-F238E27FC236}">
                <a16:creationId xmlns:a16="http://schemas.microsoft.com/office/drawing/2014/main" id="{6464968D-1E91-DA4C-9605-15B1A4664B31}"/>
              </a:ext>
            </a:extLst>
          </p:cNvPr>
          <p:cNvSpPr>
            <a:spLocks noGrp="1"/>
          </p:cNvSpPr>
          <p:nvPr>
            <p:ph idx="1"/>
          </p:nvPr>
        </p:nvSpPr>
        <p:spPr>
          <a:xfrm>
            <a:off x="457200" y="1981200"/>
            <a:ext cx="8686800" cy="3886200"/>
          </a:xfrm>
        </p:spPr>
        <p:txBody>
          <a:bodyPr/>
          <a:lstStyle/>
          <a:p>
            <a:r>
              <a:rPr lang="en-US" sz="2800" dirty="0">
                <a:solidFill>
                  <a:srgbClr val="00B050"/>
                </a:solidFill>
              </a:rPr>
              <a:t>App to help local farmers distribute produce directly to consumers</a:t>
            </a:r>
          </a:p>
          <a:p>
            <a:r>
              <a:rPr lang="en-US" sz="2800" dirty="0">
                <a:solidFill>
                  <a:srgbClr val="00B0F0"/>
                </a:solidFill>
              </a:rPr>
              <a:t>Co-op navigator mobile app</a:t>
            </a:r>
          </a:p>
          <a:p>
            <a:r>
              <a:rPr lang="en-US" sz="2800" dirty="0">
                <a:solidFill>
                  <a:srgbClr val="00B050"/>
                </a:solidFill>
              </a:rPr>
              <a:t>Math educational tool</a:t>
            </a:r>
          </a:p>
          <a:p>
            <a:r>
              <a:rPr lang="en-US" sz="2800" dirty="0">
                <a:solidFill>
                  <a:srgbClr val="00B0F0"/>
                </a:solidFill>
              </a:rPr>
              <a:t>Crowdsourcing tool for legal cases (3 years)</a:t>
            </a:r>
          </a:p>
          <a:p>
            <a:r>
              <a:rPr lang="en-US" sz="2800" dirty="0">
                <a:solidFill>
                  <a:srgbClr val="00B050"/>
                </a:solidFill>
              </a:rPr>
              <a:t>Generator of Swagger from software</a:t>
            </a:r>
          </a:p>
          <a:p>
            <a:r>
              <a:rPr lang="en-US" sz="2800" dirty="0">
                <a:solidFill>
                  <a:srgbClr val="00B0F0"/>
                </a:solidFill>
              </a:rPr>
              <a:t>Airport information system</a:t>
            </a:r>
          </a:p>
          <a:p>
            <a:r>
              <a:rPr lang="en-US" sz="2800" dirty="0">
                <a:solidFill>
                  <a:srgbClr val="00B050"/>
                </a:solidFill>
              </a:rPr>
              <a:t>Warehouse robot routing</a:t>
            </a:r>
          </a:p>
        </p:txBody>
      </p:sp>
      <p:sp>
        <p:nvSpPr>
          <p:cNvPr id="4" name="Slide Number Placeholder 3">
            <a:extLst>
              <a:ext uri="{FF2B5EF4-FFF2-40B4-BE49-F238E27FC236}">
                <a16:creationId xmlns:a16="http://schemas.microsoft.com/office/drawing/2014/main" id="{50A5E2C6-4ECF-D449-9BC6-E23114CCB04B}"/>
              </a:ext>
            </a:extLst>
          </p:cNvPr>
          <p:cNvSpPr>
            <a:spLocks noGrp="1"/>
          </p:cNvSpPr>
          <p:nvPr>
            <p:ph type="sldNum" sz="quarter" idx="11"/>
          </p:nvPr>
        </p:nvSpPr>
        <p:spPr/>
        <p:txBody>
          <a:bodyPr/>
          <a:lstStyle/>
          <a:p>
            <a:pPr>
              <a:defRPr/>
            </a:pPr>
            <a:fld id="{4AE4C116-A18D-BD47-9167-116564DCA322}" type="slidenum">
              <a:rPr lang="en-US" altLang="en-US" smtClean="0"/>
              <a:pPr>
                <a:defRPr/>
              </a:pPr>
              <a:t>14</a:t>
            </a:fld>
            <a:endParaRPr lang="en-US" altLang="en-US"/>
          </a:p>
        </p:txBody>
      </p:sp>
    </p:spTree>
    <p:extLst>
      <p:ext uri="{BB962C8B-B14F-4D97-AF65-F5344CB8AC3E}">
        <p14:creationId xmlns:p14="http://schemas.microsoft.com/office/powerpoint/2010/main" val="235078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16357-1DFE-3944-8AB0-80E6373EB6B9}"/>
              </a:ext>
            </a:extLst>
          </p:cNvPr>
          <p:cNvSpPr>
            <a:spLocks noGrp="1"/>
          </p:cNvSpPr>
          <p:nvPr>
            <p:ph type="title"/>
          </p:nvPr>
        </p:nvSpPr>
        <p:spPr/>
        <p:txBody>
          <a:bodyPr/>
          <a:lstStyle/>
          <a:p>
            <a:r>
              <a:rPr lang="en-US" sz="3600" dirty="0"/>
              <a:t>Example recent causes of poor grades (1/4)</a:t>
            </a:r>
          </a:p>
        </p:txBody>
      </p:sp>
      <p:sp>
        <p:nvSpPr>
          <p:cNvPr id="3" name="Content Placeholder 2">
            <a:extLst>
              <a:ext uri="{FF2B5EF4-FFF2-40B4-BE49-F238E27FC236}">
                <a16:creationId xmlns:a16="http://schemas.microsoft.com/office/drawing/2014/main" id="{ADF15C98-2876-E34D-8EB2-155AF5034F71}"/>
              </a:ext>
            </a:extLst>
          </p:cNvPr>
          <p:cNvSpPr>
            <a:spLocks noGrp="1"/>
          </p:cNvSpPr>
          <p:nvPr>
            <p:ph idx="1"/>
          </p:nvPr>
        </p:nvSpPr>
        <p:spPr>
          <a:xfrm>
            <a:off x="457200" y="1828800"/>
            <a:ext cx="8229600" cy="4038600"/>
          </a:xfrm>
        </p:spPr>
        <p:txBody>
          <a:bodyPr/>
          <a:lstStyle/>
          <a:p>
            <a:pPr>
              <a:spcAft>
                <a:spcPts val="1200"/>
              </a:spcAft>
            </a:pPr>
            <a:r>
              <a:rPr lang="en-US" sz="2800" dirty="0"/>
              <a:t>Working full time at </a:t>
            </a:r>
            <a:r>
              <a:rPr lang="en-US" sz="2800" dirty="0">
                <a:solidFill>
                  <a:srgbClr val="FF0000"/>
                </a:solidFill>
              </a:rPr>
              <a:t>paid employment</a:t>
            </a:r>
            <a:r>
              <a:rPr lang="en-US" sz="2800" dirty="0"/>
              <a:t> (sometimes not even letting teammates know)</a:t>
            </a:r>
          </a:p>
          <a:p>
            <a:pPr>
              <a:spcAft>
                <a:spcPts val="1200"/>
              </a:spcAft>
            </a:pPr>
            <a:r>
              <a:rPr lang="en-US" sz="2800" dirty="0"/>
              <a:t>Writing </a:t>
            </a:r>
            <a:r>
              <a:rPr lang="en-US" sz="2800" dirty="0">
                <a:solidFill>
                  <a:srgbClr val="FF0000"/>
                </a:solidFill>
              </a:rPr>
              <a:t>trivial amounts</a:t>
            </a:r>
            <a:r>
              <a:rPr lang="en-US" sz="2800" dirty="0"/>
              <a:t> of simple code</a:t>
            </a:r>
          </a:p>
          <a:p>
            <a:pPr>
              <a:spcAft>
                <a:spcPts val="1200"/>
              </a:spcAft>
            </a:pPr>
            <a:r>
              <a:rPr lang="en-US" sz="2800" dirty="0">
                <a:solidFill>
                  <a:srgbClr val="FF0000"/>
                </a:solidFill>
              </a:rPr>
              <a:t>Not struggling hard</a:t>
            </a:r>
            <a:r>
              <a:rPr lang="en-US" sz="2800" dirty="0"/>
              <a:t> to solve a technical problem (”I tried” is not enough in the capstone)</a:t>
            </a:r>
          </a:p>
          <a:p>
            <a:pPr>
              <a:spcAft>
                <a:spcPts val="1200"/>
              </a:spcAft>
            </a:pPr>
            <a:r>
              <a:rPr lang="en-US" sz="2800" dirty="0">
                <a:solidFill>
                  <a:srgbClr val="FF0000"/>
                </a:solidFill>
              </a:rPr>
              <a:t>Not searching effectively</a:t>
            </a:r>
            <a:r>
              <a:rPr lang="en-US" sz="2800" dirty="0"/>
              <a:t> online for solutions or experimenting</a:t>
            </a:r>
          </a:p>
        </p:txBody>
      </p:sp>
      <p:sp>
        <p:nvSpPr>
          <p:cNvPr id="4" name="Slide Number Placeholder 3">
            <a:extLst>
              <a:ext uri="{FF2B5EF4-FFF2-40B4-BE49-F238E27FC236}">
                <a16:creationId xmlns:a16="http://schemas.microsoft.com/office/drawing/2014/main" id="{0C6B499E-9B86-C54A-A164-62D2A43529B9}"/>
              </a:ext>
            </a:extLst>
          </p:cNvPr>
          <p:cNvSpPr>
            <a:spLocks noGrp="1"/>
          </p:cNvSpPr>
          <p:nvPr>
            <p:ph type="sldNum" sz="quarter" idx="11"/>
          </p:nvPr>
        </p:nvSpPr>
        <p:spPr/>
        <p:txBody>
          <a:bodyPr/>
          <a:lstStyle/>
          <a:p>
            <a:pPr>
              <a:defRPr/>
            </a:pPr>
            <a:fld id="{4AE4C116-A18D-BD47-9167-116564DCA322}" type="slidenum">
              <a:rPr lang="en-US" altLang="en-US" smtClean="0"/>
              <a:pPr>
                <a:defRPr/>
              </a:pPr>
              <a:t>15</a:t>
            </a:fld>
            <a:endParaRPr lang="en-US" altLang="en-US"/>
          </a:p>
        </p:txBody>
      </p:sp>
    </p:spTree>
    <p:extLst>
      <p:ext uri="{BB962C8B-B14F-4D97-AF65-F5344CB8AC3E}">
        <p14:creationId xmlns:p14="http://schemas.microsoft.com/office/powerpoint/2010/main" val="442764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16357-1DFE-3944-8AB0-80E6373EB6B9}"/>
              </a:ext>
            </a:extLst>
          </p:cNvPr>
          <p:cNvSpPr>
            <a:spLocks noGrp="1"/>
          </p:cNvSpPr>
          <p:nvPr>
            <p:ph type="title"/>
          </p:nvPr>
        </p:nvSpPr>
        <p:spPr/>
        <p:txBody>
          <a:bodyPr/>
          <a:lstStyle/>
          <a:p>
            <a:r>
              <a:rPr lang="en-US" sz="3600" dirty="0"/>
              <a:t>Example recent causes of poor grades (2/4)</a:t>
            </a:r>
          </a:p>
        </p:txBody>
      </p:sp>
      <p:sp>
        <p:nvSpPr>
          <p:cNvPr id="3" name="Content Placeholder 2">
            <a:extLst>
              <a:ext uri="{FF2B5EF4-FFF2-40B4-BE49-F238E27FC236}">
                <a16:creationId xmlns:a16="http://schemas.microsoft.com/office/drawing/2014/main" id="{ADF15C98-2876-E34D-8EB2-155AF5034F71}"/>
              </a:ext>
            </a:extLst>
          </p:cNvPr>
          <p:cNvSpPr>
            <a:spLocks noGrp="1"/>
          </p:cNvSpPr>
          <p:nvPr>
            <p:ph idx="1"/>
          </p:nvPr>
        </p:nvSpPr>
        <p:spPr/>
        <p:txBody>
          <a:bodyPr/>
          <a:lstStyle/>
          <a:p>
            <a:pPr>
              <a:spcAft>
                <a:spcPts val="1200"/>
              </a:spcAft>
            </a:pPr>
            <a:r>
              <a:rPr lang="en-US" sz="2800" dirty="0">
                <a:solidFill>
                  <a:srgbClr val="FF0000"/>
                </a:solidFill>
              </a:rPr>
              <a:t>Stopping work</a:t>
            </a:r>
            <a:r>
              <a:rPr lang="en-US" sz="2800" dirty="0"/>
              <a:t> for weeks and blaming midterms</a:t>
            </a:r>
          </a:p>
          <a:p>
            <a:pPr>
              <a:spcAft>
                <a:spcPts val="1200"/>
              </a:spcAft>
            </a:pPr>
            <a:r>
              <a:rPr lang="en-US" sz="2800" dirty="0"/>
              <a:t>Trying to </a:t>
            </a:r>
            <a:r>
              <a:rPr lang="en-US" sz="2800" dirty="0">
                <a:solidFill>
                  <a:srgbClr val="FF0000"/>
                </a:solidFill>
              </a:rPr>
              <a:t>catch up</a:t>
            </a:r>
            <a:r>
              <a:rPr lang="en-US" sz="2800" dirty="0"/>
              <a:t> at week 8 (or week 10)</a:t>
            </a:r>
          </a:p>
          <a:p>
            <a:pPr>
              <a:spcAft>
                <a:spcPts val="1200"/>
              </a:spcAft>
            </a:pPr>
            <a:r>
              <a:rPr lang="en-US" sz="2800" dirty="0"/>
              <a:t>Arguing with clients in an </a:t>
            </a:r>
            <a:r>
              <a:rPr lang="en-US" sz="2800" dirty="0">
                <a:solidFill>
                  <a:srgbClr val="FF0000"/>
                </a:solidFill>
              </a:rPr>
              <a:t>unprofessional</a:t>
            </a:r>
            <a:r>
              <a:rPr lang="en-US" sz="2800" dirty="0"/>
              <a:t> way</a:t>
            </a:r>
          </a:p>
          <a:p>
            <a:pPr>
              <a:spcAft>
                <a:spcPts val="1200"/>
              </a:spcAft>
            </a:pPr>
            <a:r>
              <a:rPr lang="en-US" sz="2800" dirty="0">
                <a:solidFill>
                  <a:srgbClr val="FF0000"/>
                </a:solidFill>
              </a:rPr>
              <a:t>Not</a:t>
            </a:r>
            <a:r>
              <a:rPr lang="en-US" sz="2800" dirty="0"/>
              <a:t> </a:t>
            </a:r>
            <a:r>
              <a:rPr lang="en-US" sz="2800" dirty="0">
                <a:solidFill>
                  <a:srgbClr val="FF0000"/>
                </a:solidFill>
              </a:rPr>
              <a:t>testing</a:t>
            </a:r>
            <a:r>
              <a:rPr lang="en-US" sz="2800" dirty="0"/>
              <a:t> enough, so clients and the prof find too many problems</a:t>
            </a:r>
          </a:p>
          <a:p>
            <a:pPr>
              <a:spcAft>
                <a:spcPts val="1200"/>
              </a:spcAft>
            </a:pPr>
            <a:r>
              <a:rPr lang="en-US" sz="2800" dirty="0">
                <a:solidFill>
                  <a:srgbClr val="FF0000"/>
                </a:solidFill>
              </a:rPr>
              <a:t>Not</a:t>
            </a:r>
            <a:r>
              <a:rPr lang="en-US" sz="2800" dirty="0"/>
              <a:t> trying out enough with </a:t>
            </a:r>
            <a:r>
              <a:rPr lang="en-US" sz="2800" dirty="0">
                <a:solidFill>
                  <a:srgbClr val="FF0000"/>
                </a:solidFill>
              </a:rPr>
              <a:t>real users</a:t>
            </a:r>
          </a:p>
          <a:p>
            <a:pPr>
              <a:spcAft>
                <a:spcPts val="1200"/>
              </a:spcAft>
            </a:pPr>
            <a:r>
              <a:rPr lang="en-US" sz="2800" dirty="0">
                <a:solidFill>
                  <a:srgbClr val="FF0000"/>
                </a:solidFill>
              </a:rPr>
              <a:t>Not polishing</a:t>
            </a:r>
            <a:r>
              <a:rPr lang="en-US" sz="2800" dirty="0"/>
              <a:t> the product</a:t>
            </a:r>
          </a:p>
        </p:txBody>
      </p:sp>
      <p:sp>
        <p:nvSpPr>
          <p:cNvPr id="4" name="Slide Number Placeholder 3">
            <a:extLst>
              <a:ext uri="{FF2B5EF4-FFF2-40B4-BE49-F238E27FC236}">
                <a16:creationId xmlns:a16="http://schemas.microsoft.com/office/drawing/2014/main" id="{0C6B499E-9B86-C54A-A164-62D2A43529B9}"/>
              </a:ext>
            </a:extLst>
          </p:cNvPr>
          <p:cNvSpPr>
            <a:spLocks noGrp="1"/>
          </p:cNvSpPr>
          <p:nvPr>
            <p:ph type="sldNum" sz="quarter" idx="11"/>
          </p:nvPr>
        </p:nvSpPr>
        <p:spPr/>
        <p:txBody>
          <a:bodyPr/>
          <a:lstStyle/>
          <a:p>
            <a:pPr>
              <a:defRPr/>
            </a:pPr>
            <a:fld id="{4AE4C116-A18D-BD47-9167-116564DCA322}" type="slidenum">
              <a:rPr lang="en-US" altLang="en-US" smtClean="0"/>
              <a:pPr>
                <a:defRPr/>
              </a:pPr>
              <a:t>16</a:t>
            </a:fld>
            <a:endParaRPr lang="en-US" altLang="en-US"/>
          </a:p>
        </p:txBody>
      </p:sp>
    </p:spTree>
    <p:extLst>
      <p:ext uri="{BB962C8B-B14F-4D97-AF65-F5344CB8AC3E}">
        <p14:creationId xmlns:p14="http://schemas.microsoft.com/office/powerpoint/2010/main" val="205748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16357-1DFE-3944-8AB0-80E6373EB6B9}"/>
              </a:ext>
            </a:extLst>
          </p:cNvPr>
          <p:cNvSpPr>
            <a:spLocks noGrp="1"/>
          </p:cNvSpPr>
          <p:nvPr>
            <p:ph type="title"/>
          </p:nvPr>
        </p:nvSpPr>
        <p:spPr/>
        <p:txBody>
          <a:bodyPr/>
          <a:lstStyle/>
          <a:p>
            <a:r>
              <a:rPr lang="en-US" sz="3600" dirty="0"/>
              <a:t>Example recent causes of poor grades (3/4)</a:t>
            </a:r>
          </a:p>
        </p:txBody>
      </p:sp>
      <p:sp>
        <p:nvSpPr>
          <p:cNvPr id="3" name="Content Placeholder 2">
            <a:extLst>
              <a:ext uri="{FF2B5EF4-FFF2-40B4-BE49-F238E27FC236}">
                <a16:creationId xmlns:a16="http://schemas.microsoft.com/office/drawing/2014/main" id="{ADF15C98-2876-E34D-8EB2-155AF5034F71}"/>
              </a:ext>
            </a:extLst>
          </p:cNvPr>
          <p:cNvSpPr>
            <a:spLocks noGrp="1"/>
          </p:cNvSpPr>
          <p:nvPr>
            <p:ph idx="1"/>
          </p:nvPr>
        </p:nvSpPr>
        <p:spPr/>
        <p:txBody>
          <a:bodyPr/>
          <a:lstStyle/>
          <a:p>
            <a:pPr>
              <a:spcAft>
                <a:spcPts val="1200"/>
              </a:spcAft>
            </a:pPr>
            <a:r>
              <a:rPr lang="en-US" sz="2800" dirty="0"/>
              <a:t>Spending weeks </a:t>
            </a:r>
            <a:r>
              <a:rPr lang="en-US" sz="2800" dirty="0">
                <a:solidFill>
                  <a:srgbClr val="FF0000"/>
                </a:solidFill>
              </a:rPr>
              <a:t>trying to learn a language in depth</a:t>
            </a:r>
            <a:r>
              <a:rPr lang="en-US" sz="2800" dirty="0"/>
              <a:t> (best to dive in and learn as you go)</a:t>
            </a:r>
          </a:p>
          <a:p>
            <a:pPr>
              <a:spcAft>
                <a:spcPts val="1200"/>
              </a:spcAft>
            </a:pPr>
            <a:r>
              <a:rPr lang="en-US" sz="2800" dirty="0"/>
              <a:t>Trying to get away with letting team-mates do </a:t>
            </a:r>
            <a:r>
              <a:rPr lang="en-US" sz="2800" dirty="0">
                <a:solidFill>
                  <a:srgbClr val="FF0000"/>
                </a:solidFill>
              </a:rPr>
              <a:t>more than their fair share</a:t>
            </a:r>
          </a:p>
          <a:p>
            <a:pPr>
              <a:spcAft>
                <a:spcPts val="1200"/>
              </a:spcAft>
            </a:pPr>
            <a:r>
              <a:rPr lang="en-US" sz="2800" dirty="0">
                <a:solidFill>
                  <a:srgbClr val="FF0000"/>
                </a:solidFill>
              </a:rPr>
              <a:t>Not delivering</a:t>
            </a:r>
            <a:r>
              <a:rPr lang="en-US" sz="2800" dirty="0"/>
              <a:t> what they have </a:t>
            </a:r>
            <a:r>
              <a:rPr lang="en-US" sz="2800" dirty="0">
                <a:solidFill>
                  <a:srgbClr val="FF0000"/>
                </a:solidFill>
              </a:rPr>
              <a:t>promised</a:t>
            </a:r>
            <a:r>
              <a:rPr lang="en-US" sz="2800" dirty="0"/>
              <a:t> to teammates, on time</a:t>
            </a:r>
          </a:p>
          <a:p>
            <a:pPr>
              <a:spcAft>
                <a:spcPts val="1200"/>
              </a:spcAft>
            </a:pPr>
            <a:r>
              <a:rPr lang="en-US" sz="2800" dirty="0"/>
              <a:t>Trying to do </a:t>
            </a:r>
            <a:r>
              <a:rPr lang="en-US" sz="2800" dirty="0">
                <a:solidFill>
                  <a:srgbClr val="FF0000"/>
                </a:solidFill>
              </a:rPr>
              <a:t>too much</a:t>
            </a:r>
            <a:r>
              <a:rPr lang="en-US" sz="2800" dirty="0"/>
              <a:t> or </a:t>
            </a:r>
            <a:r>
              <a:rPr lang="en-US" sz="2800" dirty="0">
                <a:solidFill>
                  <a:srgbClr val="FF0000"/>
                </a:solidFill>
              </a:rPr>
              <a:t>too little</a:t>
            </a:r>
            <a:r>
              <a:rPr lang="en-US" sz="2800" dirty="0"/>
              <a:t>, given team size</a:t>
            </a:r>
          </a:p>
        </p:txBody>
      </p:sp>
      <p:sp>
        <p:nvSpPr>
          <p:cNvPr id="4" name="Slide Number Placeholder 3">
            <a:extLst>
              <a:ext uri="{FF2B5EF4-FFF2-40B4-BE49-F238E27FC236}">
                <a16:creationId xmlns:a16="http://schemas.microsoft.com/office/drawing/2014/main" id="{0C6B499E-9B86-C54A-A164-62D2A43529B9}"/>
              </a:ext>
            </a:extLst>
          </p:cNvPr>
          <p:cNvSpPr>
            <a:spLocks noGrp="1"/>
          </p:cNvSpPr>
          <p:nvPr>
            <p:ph type="sldNum" sz="quarter" idx="11"/>
          </p:nvPr>
        </p:nvSpPr>
        <p:spPr/>
        <p:txBody>
          <a:bodyPr/>
          <a:lstStyle/>
          <a:p>
            <a:pPr>
              <a:defRPr/>
            </a:pPr>
            <a:fld id="{4AE4C116-A18D-BD47-9167-116564DCA322}" type="slidenum">
              <a:rPr lang="en-US" altLang="en-US" smtClean="0"/>
              <a:pPr>
                <a:defRPr/>
              </a:pPr>
              <a:t>17</a:t>
            </a:fld>
            <a:endParaRPr lang="en-US" altLang="en-US"/>
          </a:p>
        </p:txBody>
      </p:sp>
    </p:spTree>
    <p:extLst>
      <p:ext uri="{BB962C8B-B14F-4D97-AF65-F5344CB8AC3E}">
        <p14:creationId xmlns:p14="http://schemas.microsoft.com/office/powerpoint/2010/main" val="3590083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16357-1DFE-3944-8AB0-80E6373EB6B9}"/>
              </a:ext>
            </a:extLst>
          </p:cNvPr>
          <p:cNvSpPr>
            <a:spLocks noGrp="1"/>
          </p:cNvSpPr>
          <p:nvPr>
            <p:ph type="title"/>
          </p:nvPr>
        </p:nvSpPr>
        <p:spPr/>
        <p:txBody>
          <a:bodyPr/>
          <a:lstStyle/>
          <a:p>
            <a:r>
              <a:rPr lang="en-US" sz="3600" dirty="0"/>
              <a:t>Example recent causes of poor grades (4/4)</a:t>
            </a:r>
          </a:p>
        </p:txBody>
      </p:sp>
      <p:sp>
        <p:nvSpPr>
          <p:cNvPr id="3" name="Content Placeholder 2">
            <a:extLst>
              <a:ext uri="{FF2B5EF4-FFF2-40B4-BE49-F238E27FC236}">
                <a16:creationId xmlns:a16="http://schemas.microsoft.com/office/drawing/2014/main" id="{ADF15C98-2876-E34D-8EB2-155AF5034F71}"/>
              </a:ext>
            </a:extLst>
          </p:cNvPr>
          <p:cNvSpPr>
            <a:spLocks noGrp="1"/>
          </p:cNvSpPr>
          <p:nvPr>
            <p:ph idx="1"/>
          </p:nvPr>
        </p:nvSpPr>
        <p:spPr/>
        <p:txBody>
          <a:bodyPr/>
          <a:lstStyle/>
          <a:p>
            <a:pPr>
              <a:spcAft>
                <a:spcPts val="1200"/>
              </a:spcAft>
            </a:pPr>
            <a:r>
              <a:rPr lang="en-US" sz="2800" dirty="0"/>
              <a:t>Making beautiful looking </a:t>
            </a:r>
            <a:r>
              <a:rPr lang="en-US" sz="2800" dirty="0">
                <a:solidFill>
                  <a:srgbClr val="FF0000"/>
                </a:solidFill>
              </a:rPr>
              <a:t>graphics … </a:t>
            </a:r>
            <a:r>
              <a:rPr lang="en-US" sz="2800" i="1" dirty="0">
                <a:solidFill>
                  <a:srgbClr val="FF0000"/>
                </a:solidFill>
              </a:rPr>
              <a:t>only</a:t>
            </a:r>
          </a:p>
          <a:p>
            <a:pPr>
              <a:spcAft>
                <a:spcPts val="1200"/>
              </a:spcAft>
            </a:pPr>
            <a:r>
              <a:rPr lang="en-US" sz="2800" dirty="0">
                <a:solidFill>
                  <a:srgbClr val="FF0000"/>
                </a:solidFill>
              </a:rPr>
              <a:t>Not contacting the prof </a:t>
            </a:r>
            <a:r>
              <a:rPr lang="en-US" sz="2800" dirty="0"/>
              <a:t>quickly enough when a problem starts to get out of hand</a:t>
            </a:r>
          </a:p>
          <a:p>
            <a:pPr>
              <a:spcAft>
                <a:spcPts val="1200"/>
              </a:spcAft>
            </a:pPr>
            <a:r>
              <a:rPr lang="en-US" sz="2800" dirty="0"/>
              <a:t>Focusing on the </a:t>
            </a:r>
            <a:r>
              <a:rPr lang="en-US" sz="2800" dirty="0">
                <a:solidFill>
                  <a:srgbClr val="FF0000"/>
                </a:solidFill>
              </a:rPr>
              <a:t>business side</a:t>
            </a:r>
            <a:r>
              <a:rPr lang="en-US" sz="2800" dirty="0"/>
              <a:t> of a startup, and not producing software</a:t>
            </a:r>
          </a:p>
          <a:p>
            <a:pPr>
              <a:spcAft>
                <a:spcPts val="1200"/>
              </a:spcAft>
            </a:pPr>
            <a:r>
              <a:rPr lang="en-US" sz="2800" dirty="0"/>
              <a:t>Building something with </a:t>
            </a:r>
            <a:r>
              <a:rPr lang="en-US" sz="2800" dirty="0">
                <a:solidFill>
                  <a:srgbClr val="FF0000"/>
                </a:solidFill>
              </a:rPr>
              <a:t>little innovation</a:t>
            </a:r>
          </a:p>
          <a:p>
            <a:pPr>
              <a:spcAft>
                <a:spcPts val="1200"/>
              </a:spcAft>
            </a:pPr>
            <a:r>
              <a:rPr lang="en-US" sz="2800" dirty="0"/>
              <a:t>Making something that </a:t>
            </a:r>
            <a:r>
              <a:rPr lang="en-US" sz="2800" dirty="0">
                <a:solidFill>
                  <a:srgbClr val="FF0000"/>
                </a:solidFill>
              </a:rPr>
              <a:t>won’t realistically be able to attract any real users</a:t>
            </a:r>
          </a:p>
        </p:txBody>
      </p:sp>
      <p:sp>
        <p:nvSpPr>
          <p:cNvPr id="4" name="Slide Number Placeholder 3">
            <a:extLst>
              <a:ext uri="{FF2B5EF4-FFF2-40B4-BE49-F238E27FC236}">
                <a16:creationId xmlns:a16="http://schemas.microsoft.com/office/drawing/2014/main" id="{0C6B499E-9B86-C54A-A164-62D2A43529B9}"/>
              </a:ext>
            </a:extLst>
          </p:cNvPr>
          <p:cNvSpPr>
            <a:spLocks noGrp="1"/>
          </p:cNvSpPr>
          <p:nvPr>
            <p:ph type="sldNum" sz="quarter" idx="11"/>
          </p:nvPr>
        </p:nvSpPr>
        <p:spPr/>
        <p:txBody>
          <a:bodyPr/>
          <a:lstStyle/>
          <a:p>
            <a:pPr>
              <a:defRPr/>
            </a:pPr>
            <a:fld id="{4AE4C116-A18D-BD47-9167-116564DCA322}" type="slidenum">
              <a:rPr lang="en-US" altLang="en-US" smtClean="0"/>
              <a:pPr>
                <a:defRPr/>
              </a:pPr>
              <a:t>18</a:t>
            </a:fld>
            <a:endParaRPr lang="en-US" altLang="en-US"/>
          </a:p>
        </p:txBody>
      </p:sp>
    </p:spTree>
    <p:extLst>
      <p:ext uri="{BB962C8B-B14F-4D97-AF65-F5344CB8AC3E}">
        <p14:creationId xmlns:p14="http://schemas.microsoft.com/office/powerpoint/2010/main" val="895705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7F9A-90E5-9B47-AD8A-FD7D28DBBDE3}"/>
              </a:ext>
            </a:extLst>
          </p:cNvPr>
          <p:cNvSpPr>
            <a:spLocks noGrp="1"/>
          </p:cNvSpPr>
          <p:nvPr>
            <p:ph type="title"/>
          </p:nvPr>
        </p:nvSpPr>
        <p:spPr/>
        <p:txBody>
          <a:bodyPr/>
          <a:lstStyle/>
          <a:p>
            <a:r>
              <a:rPr lang="en-US" sz="3600" dirty="0"/>
              <a:t>Overall grading scheme</a:t>
            </a:r>
            <a:br>
              <a:rPr lang="en-US" sz="3600" dirty="0"/>
            </a:br>
            <a:r>
              <a:rPr lang="en-US" sz="3600" dirty="0" err="1"/>
              <a:t>Schéma</a:t>
            </a:r>
            <a:r>
              <a:rPr lang="en-US" sz="3600" dirty="0"/>
              <a:t> de notation global</a:t>
            </a:r>
          </a:p>
        </p:txBody>
      </p:sp>
      <p:sp>
        <p:nvSpPr>
          <p:cNvPr id="3" name="Content Placeholder 2">
            <a:extLst>
              <a:ext uri="{FF2B5EF4-FFF2-40B4-BE49-F238E27FC236}">
                <a16:creationId xmlns:a16="http://schemas.microsoft.com/office/drawing/2014/main" id="{FBC708A6-DB47-E84B-87BE-012B22B49A51}"/>
              </a:ext>
            </a:extLst>
          </p:cNvPr>
          <p:cNvSpPr>
            <a:spLocks noGrp="1"/>
          </p:cNvSpPr>
          <p:nvPr>
            <p:ph idx="1"/>
          </p:nvPr>
        </p:nvSpPr>
        <p:spPr>
          <a:xfrm>
            <a:off x="298580" y="1981200"/>
            <a:ext cx="8770775" cy="3886200"/>
          </a:xfrm>
        </p:spPr>
        <p:txBody>
          <a:bodyPr/>
          <a:lstStyle/>
          <a:p>
            <a:r>
              <a:rPr lang="en-US" dirty="0"/>
              <a:t>FINAL_MARK=(</a:t>
            </a:r>
            <a:r>
              <a:rPr lang="en-US" b="1" u="sng" dirty="0"/>
              <a:t>Default team grade</a:t>
            </a:r>
            <a:r>
              <a:rPr lang="en-US" dirty="0"/>
              <a:t> *</a:t>
            </a:r>
          </a:p>
          <a:p>
            <a:pPr marL="0" indent="0">
              <a:buNone/>
            </a:pPr>
            <a:r>
              <a:rPr lang="en-US" dirty="0"/>
              <a:t>	</a:t>
            </a:r>
            <a:r>
              <a:rPr lang="en-US" i="1" dirty="0"/>
              <a:t>Complexity adjustment factor</a:t>
            </a:r>
            <a:r>
              <a:rPr lang="en-US" dirty="0"/>
              <a:t>)</a:t>
            </a:r>
          </a:p>
          <a:p>
            <a:pPr marL="0" indent="0">
              <a:buNone/>
            </a:pPr>
            <a:r>
              <a:rPr lang="en-US" dirty="0"/>
              <a:t>		+ Individual factors</a:t>
            </a:r>
          </a:p>
          <a:p>
            <a:pPr marL="0" indent="0">
              <a:buNone/>
            </a:pPr>
            <a:endParaRPr lang="en-US" dirty="0"/>
          </a:p>
          <a:p>
            <a:r>
              <a:rPr lang="en-US" dirty="0"/>
              <a:t>NOTE_FINALE=(</a:t>
            </a:r>
            <a:r>
              <a:rPr lang="en-US" b="1" u="sng" dirty="0"/>
              <a:t>Note </a:t>
            </a:r>
            <a:r>
              <a:rPr lang="en-US" b="1" u="sng" dirty="0" err="1"/>
              <a:t>d'équipe</a:t>
            </a:r>
            <a:r>
              <a:rPr lang="en-US" b="1" u="sng" dirty="0"/>
              <a:t> par </a:t>
            </a:r>
            <a:r>
              <a:rPr lang="en-US" b="1" u="sng" dirty="0" err="1"/>
              <a:t>défaut</a:t>
            </a:r>
            <a:r>
              <a:rPr lang="en-US" dirty="0"/>
              <a:t> *</a:t>
            </a:r>
          </a:p>
          <a:p>
            <a:pPr marL="0" indent="0">
              <a:buNone/>
            </a:pPr>
            <a:r>
              <a:rPr lang="en-US" dirty="0"/>
              <a:t>	</a:t>
            </a:r>
            <a:r>
              <a:rPr lang="en-US" i="1" dirty="0"/>
              <a:t> </a:t>
            </a:r>
            <a:r>
              <a:rPr lang="en-US" i="1" dirty="0" err="1"/>
              <a:t>Facteur</a:t>
            </a:r>
            <a:r>
              <a:rPr lang="en-US" i="1" dirty="0"/>
              <a:t> </a:t>
            </a:r>
            <a:r>
              <a:rPr lang="en-US" i="1" dirty="0" err="1"/>
              <a:t>d'ajustement</a:t>
            </a:r>
            <a:r>
              <a:rPr lang="en-US" i="1" dirty="0"/>
              <a:t> de la </a:t>
            </a:r>
            <a:r>
              <a:rPr lang="en-US" i="1" dirty="0" err="1"/>
              <a:t>complexité</a:t>
            </a:r>
            <a:r>
              <a:rPr lang="en-US" dirty="0"/>
              <a:t>)</a:t>
            </a:r>
          </a:p>
          <a:p>
            <a:pPr marL="0" indent="0">
              <a:buNone/>
            </a:pPr>
            <a:r>
              <a:rPr lang="en-US" dirty="0"/>
              <a:t>		+ </a:t>
            </a:r>
            <a:r>
              <a:rPr lang="en-US" dirty="0" err="1"/>
              <a:t>Facteurs</a:t>
            </a:r>
            <a:r>
              <a:rPr lang="en-US" dirty="0"/>
              <a:t> </a:t>
            </a:r>
            <a:r>
              <a:rPr lang="en-US" dirty="0" err="1"/>
              <a:t>individuels</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0399E0B-B5A9-224A-9230-3B5C871E3774}"/>
              </a:ext>
            </a:extLst>
          </p:cNvPr>
          <p:cNvSpPr>
            <a:spLocks noGrp="1"/>
          </p:cNvSpPr>
          <p:nvPr>
            <p:ph type="sldNum" sz="quarter" idx="11"/>
          </p:nvPr>
        </p:nvSpPr>
        <p:spPr/>
        <p:txBody>
          <a:bodyPr/>
          <a:lstStyle/>
          <a:p>
            <a:pPr>
              <a:defRPr/>
            </a:pPr>
            <a:fld id="{4AE4C116-A18D-BD47-9167-116564DCA322}" type="slidenum">
              <a:rPr lang="en-US" altLang="en-US" smtClean="0"/>
              <a:pPr>
                <a:defRPr/>
              </a:pPr>
              <a:t>19</a:t>
            </a:fld>
            <a:endParaRPr lang="en-US" altLang="en-US"/>
          </a:p>
        </p:txBody>
      </p:sp>
    </p:spTree>
    <p:extLst>
      <p:ext uri="{BB962C8B-B14F-4D97-AF65-F5344CB8AC3E}">
        <p14:creationId xmlns:p14="http://schemas.microsoft.com/office/powerpoint/2010/main" val="60750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4">
            <a:extLst>
              <a:ext uri="{FF2B5EF4-FFF2-40B4-BE49-F238E27FC236}">
                <a16:creationId xmlns:a16="http://schemas.microsoft.com/office/drawing/2014/main" id="{551E8889-7FE9-4E42-8610-48DB3A9250AC}"/>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88AE1E5E-D094-1A44-A324-54A1B710E28A}" type="slidenum">
              <a:rPr lang="en-US" altLang="en-US" sz="1200">
                <a:latin typeface="Arial Black" panose="020B0604020202020204" pitchFamily="34" charset="0"/>
              </a:rPr>
              <a:pPr>
                <a:spcBef>
                  <a:spcPct val="0"/>
                </a:spcBef>
                <a:buClrTx/>
                <a:buSzTx/>
                <a:buFontTx/>
                <a:buNone/>
              </a:pPr>
              <a:t>2</a:t>
            </a:fld>
            <a:endParaRPr lang="en-US" altLang="en-US" sz="1200">
              <a:latin typeface="Arial Black" panose="020B0604020202020204" pitchFamily="34" charset="0"/>
            </a:endParaRPr>
          </a:p>
        </p:txBody>
      </p:sp>
      <p:sp>
        <p:nvSpPr>
          <p:cNvPr id="16386" name="Rectangle 2">
            <a:extLst>
              <a:ext uri="{FF2B5EF4-FFF2-40B4-BE49-F238E27FC236}">
                <a16:creationId xmlns:a16="http://schemas.microsoft.com/office/drawing/2014/main" id="{3F61C76F-8BC5-3847-82AC-49479A52ED80}"/>
              </a:ext>
            </a:extLst>
          </p:cNvPr>
          <p:cNvSpPr>
            <a:spLocks noGrp="1" noChangeArrowheads="1"/>
          </p:cNvSpPr>
          <p:nvPr>
            <p:ph type="title"/>
          </p:nvPr>
        </p:nvSpPr>
        <p:spPr>
          <a:xfrm>
            <a:off x="457200" y="457200"/>
            <a:ext cx="8229600" cy="1009650"/>
          </a:xfrm>
        </p:spPr>
        <p:txBody>
          <a:bodyPr/>
          <a:lstStyle/>
          <a:p>
            <a:pPr eaLnBrk="1" hangingPunct="1"/>
            <a:r>
              <a:rPr lang="en-US" altLang="en-US"/>
              <a:t>Tim Lethbridge, Ph.D., P.Eng.</a:t>
            </a:r>
          </a:p>
        </p:txBody>
      </p:sp>
      <p:sp>
        <p:nvSpPr>
          <p:cNvPr id="16387" name="Rectangle 3">
            <a:extLst>
              <a:ext uri="{FF2B5EF4-FFF2-40B4-BE49-F238E27FC236}">
                <a16:creationId xmlns:a16="http://schemas.microsoft.com/office/drawing/2014/main" id="{531C221C-58A3-3D48-9E1B-8B68119E0DDB}"/>
              </a:ext>
            </a:extLst>
          </p:cNvPr>
          <p:cNvSpPr>
            <a:spLocks noGrp="1" noChangeArrowheads="1"/>
          </p:cNvSpPr>
          <p:nvPr>
            <p:ph type="body" idx="1"/>
          </p:nvPr>
        </p:nvSpPr>
        <p:spPr>
          <a:xfrm>
            <a:off x="457200" y="1581150"/>
            <a:ext cx="8229600" cy="5276850"/>
          </a:xfrm>
        </p:spPr>
        <p:txBody>
          <a:bodyPr/>
          <a:lstStyle/>
          <a:p>
            <a:pPr eaLnBrk="1" hangingPunct="1">
              <a:buFont typeface="Arial" panose="020B0604020202020204" pitchFamily="34" charset="0"/>
              <a:buChar char="•"/>
            </a:pPr>
            <a:r>
              <a:rPr lang="en-US" altLang="en-US" sz="2800" dirty="0"/>
              <a:t>Professor at </a:t>
            </a:r>
            <a:r>
              <a:rPr lang="en-US" altLang="en-US" sz="2800" dirty="0" err="1"/>
              <a:t>Uottawa</a:t>
            </a:r>
            <a:r>
              <a:rPr lang="en-US" altLang="en-US" sz="2800" dirty="0"/>
              <a:t>; full-time since 1994</a:t>
            </a:r>
          </a:p>
          <a:p>
            <a:pPr lvl="1" eaLnBrk="1" hangingPunct="1"/>
            <a:r>
              <a:rPr lang="en-US" altLang="en-US" sz="2400" dirty="0">
                <a:ea typeface="Arial" panose="020B0604020202020204" pitchFamily="34" charset="0"/>
              </a:rPr>
              <a:t>Software Engineering</a:t>
            </a:r>
          </a:p>
          <a:p>
            <a:pPr lvl="2" eaLnBrk="1" hangingPunct="1"/>
            <a:r>
              <a:rPr lang="en-US" altLang="en-US" sz="2000" dirty="0">
                <a:ea typeface="Arial" panose="020B0604020202020204" pitchFamily="34" charset="0"/>
              </a:rPr>
              <a:t>Usability, software tools, knowledge engineering, code generation</a:t>
            </a:r>
          </a:p>
          <a:p>
            <a:pPr eaLnBrk="1" hangingPunct="1">
              <a:buFont typeface="Arial" panose="020B0604020202020204" pitchFamily="34" charset="0"/>
              <a:buChar char="•"/>
            </a:pPr>
            <a:r>
              <a:rPr lang="en-US" altLang="en-US" sz="2800" dirty="0"/>
              <a:t>Former software developer at Nortel and the Government</a:t>
            </a:r>
          </a:p>
          <a:p>
            <a:pPr eaLnBrk="1" hangingPunct="1">
              <a:buFont typeface="Arial" panose="020B0604020202020204" pitchFamily="34" charset="0"/>
              <a:buChar char="•"/>
            </a:pPr>
            <a:r>
              <a:rPr lang="en-US" altLang="en-US" sz="2800" dirty="0"/>
              <a:t>Researcher with GM, IBM, Boeing, Ericsson and smaller companies</a:t>
            </a:r>
          </a:p>
          <a:p>
            <a:pPr eaLnBrk="1" hangingPunct="1">
              <a:buFont typeface="Arial" panose="020B0604020202020204" pitchFamily="34" charset="0"/>
              <a:buChar char="•"/>
            </a:pPr>
            <a:endParaRPr lang="en-US" altLang="en-US" sz="2800" dirty="0"/>
          </a:p>
          <a:p>
            <a:pPr eaLnBrk="1" hangingPunct="1">
              <a:buFont typeface="Arial" panose="020B0604020202020204" pitchFamily="34" charset="0"/>
              <a:buChar char="•"/>
            </a:pPr>
            <a:r>
              <a:rPr lang="en-US" altLang="en-US" sz="2800" dirty="0"/>
              <a:t>Current research focus:</a:t>
            </a:r>
          </a:p>
          <a:p>
            <a:pPr lvl="1" eaLnBrk="1" hangingPunct="1">
              <a:buFont typeface="Arial" panose="020B0604020202020204" pitchFamily="34" charset="0"/>
              <a:buChar char="•"/>
            </a:pPr>
            <a:r>
              <a:rPr lang="en-US" altLang="en-US" sz="2400" dirty="0">
                <a:ea typeface="Arial" panose="020B0604020202020204" pitchFamily="34" charset="0"/>
              </a:rPr>
              <a:t>Model-Oriented Programming (Umple) and UX</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7F9A-90E5-9B47-AD8A-FD7D28DBBDE3}"/>
              </a:ext>
            </a:extLst>
          </p:cNvPr>
          <p:cNvSpPr>
            <a:spLocks noGrp="1"/>
          </p:cNvSpPr>
          <p:nvPr>
            <p:ph type="title"/>
          </p:nvPr>
        </p:nvSpPr>
        <p:spPr/>
        <p:txBody>
          <a:bodyPr/>
          <a:lstStyle/>
          <a:p>
            <a:r>
              <a:rPr lang="en-US" sz="3600" dirty="0"/>
              <a:t>Overall grading scheme</a:t>
            </a:r>
            <a:br>
              <a:rPr lang="en-US" sz="3600" dirty="0"/>
            </a:br>
            <a:r>
              <a:rPr lang="en-US" sz="3600" dirty="0" err="1"/>
              <a:t>Schéma</a:t>
            </a:r>
            <a:r>
              <a:rPr lang="en-US" sz="3600" dirty="0"/>
              <a:t> de notation global</a:t>
            </a:r>
          </a:p>
        </p:txBody>
      </p:sp>
      <p:sp>
        <p:nvSpPr>
          <p:cNvPr id="3" name="Content Placeholder 2">
            <a:extLst>
              <a:ext uri="{FF2B5EF4-FFF2-40B4-BE49-F238E27FC236}">
                <a16:creationId xmlns:a16="http://schemas.microsoft.com/office/drawing/2014/main" id="{FBC708A6-DB47-E84B-87BE-012B22B49A51}"/>
              </a:ext>
            </a:extLst>
          </p:cNvPr>
          <p:cNvSpPr>
            <a:spLocks noGrp="1"/>
          </p:cNvSpPr>
          <p:nvPr>
            <p:ph idx="1"/>
          </p:nvPr>
        </p:nvSpPr>
        <p:spPr/>
        <p:txBody>
          <a:bodyPr/>
          <a:lstStyle/>
          <a:p>
            <a:r>
              <a:rPr lang="en-US" i="1" dirty="0"/>
              <a:t>Complexity adjustment factor</a:t>
            </a:r>
            <a:r>
              <a:rPr lang="en-US" dirty="0"/>
              <a:t> is usually 1.0 or close</a:t>
            </a:r>
          </a:p>
          <a:p>
            <a:r>
              <a:rPr lang="en-US" dirty="0"/>
              <a:t>Le </a:t>
            </a:r>
            <a:r>
              <a:rPr lang="en-US" dirty="0" err="1"/>
              <a:t>facteur</a:t>
            </a:r>
            <a:r>
              <a:rPr lang="en-US" dirty="0"/>
              <a:t> </a:t>
            </a:r>
            <a:r>
              <a:rPr lang="en-US" dirty="0" err="1"/>
              <a:t>d'ajustement</a:t>
            </a:r>
            <a:r>
              <a:rPr lang="en-US" dirty="0"/>
              <a:t> de la </a:t>
            </a:r>
            <a:r>
              <a:rPr lang="en-US" dirty="0" err="1"/>
              <a:t>complexité</a:t>
            </a:r>
            <a:r>
              <a:rPr lang="en-US" dirty="0"/>
              <a:t> </a:t>
            </a:r>
            <a:r>
              <a:rPr lang="en-US" dirty="0" err="1"/>
              <a:t>est</a:t>
            </a:r>
            <a:r>
              <a:rPr lang="en-US" dirty="0"/>
              <a:t> </a:t>
            </a:r>
            <a:r>
              <a:rPr lang="en-US" dirty="0" err="1"/>
              <a:t>généralement</a:t>
            </a:r>
            <a:r>
              <a:rPr lang="en-US" dirty="0"/>
              <a:t> de 1,0 </a:t>
            </a:r>
            <a:r>
              <a:rPr lang="en-US" dirty="0" err="1"/>
              <a:t>ou</a:t>
            </a:r>
            <a:r>
              <a:rPr lang="en-US" dirty="0"/>
              <a:t> </a:t>
            </a:r>
            <a:r>
              <a:rPr lang="en-US" dirty="0" err="1"/>
              <a:t>proche</a:t>
            </a:r>
            <a:endParaRPr lang="en-US" dirty="0"/>
          </a:p>
          <a:p>
            <a:endParaRPr lang="en-US" dirty="0"/>
          </a:p>
          <a:p>
            <a:r>
              <a:rPr lang="en-US" dirty="0"/>
              <a:t>Individual factors are normally 0, but can be positive or negative</a:t>
            </a:r>
          </a:p>
          <a:p>
            <a:r>
              <a:rPr lang="en-US" dirty="0"/>
              <a:t>Les </a:t>
            </a:r>
            <a:r>
              <a:rPr lang="en-US" dirty="0" err="1"/>
              <a:t>facteurs</a:t>
            </a:r>
            <a:r>
              <a:rPr lang="en-US" dirty="0"/>
              <a:t> </a:t>
            </a:r>
            <a:r>
              <a:rPr lang="en-US" dirty="0" err="1"/>
              <a:t>individuels</a:t>
            </a:r>
            <a:r>
              <a:rPr lang="en-US" dirty="0"/>
              <a:t> </a:t>
            </a:r>
            <a:r>
              <a:rPr lang="en-US" dirty="0" err="1"/>
              <a:t>sont</a:t>
            </a:r>
            <a:r>
              <a:rPr lang="en-US" dirty="0"/>
              <a:t> </a:t>
            </a:r>
            <a:r>
              <a:rPr lang="en-US" dirty="0" err="1"/>
              <a:t>normalement</a:t>
            </a:r>
            <a:r>
              <a:rPr lang="en-US" dirty="0"/>
              <a:t> 0, </a:t>
            </a:r>
            <a:r>
              <a:rPr lang="en-US" dirty="0" err="1"/>
              <a:t>mais</a:t>
            </a:r>
            <a:r>
              <a:rPr lang="en-US" dirty="0"/>
              <a:t> </a:t>
            </a:r>
            <a:r>
              <a:rPr lang="en-US" dirty="0" err="1"/>
              <a:t>peuvent</a:t>
            </a:r>
            <a:r>
              <a:rPr lang="en-US" dirty="0"/>
              <a:t> </a:t>
            </a:r>
            <a:r>
              <a:rPr lang="en-US" dirty="0" err="1"/>
              <a:t>être</a:t>
            </a:r>
            <a:r>
              <a:rPr lang="en-US" dirty="0"/>
              <a:t> </a:t>
            </a:r>
            <a:r>
              <a:rPr lang="en-US" dirty="0" err="1"/>
              <a:t>positifs</a:t>
            </a:r>
            <a:r>
              <a:rPr lang="en-US" dirty="0"/>
              <a:t> </a:t>
            </a:r>
            <a:r>
              <a:rPr lang="en-US" dirty="0" err="1"/>
              <a:t>ou</a:t>
            </a:r>
            <a:r>
              <a:rPr lang="en-US" dirty="0"/>
              <a:t> </a:t>
            </a:r>
            <a:r>
              <a:rPr lang="en-US" dirty="0" err="1"/>
              <a:t>négatifs</a:t>
            </a:r>
            <a:endParaRPr lang="en-US" dirty="0"/>
          </a:p>
        </p:txBody>
      </p:sp>
      <p:sp>
        <p:nvSpPr>
          <p:cNvPr id="4" name="Slide Number Placeholder 3">
            <a:extLst>
              <a:ext uri="{FF2B5EF4-FFF2-40B4-BE49-F238E27FC236}">
                <a16:creationId xmlns:a16="http://schemas.microsoft.com/office/drawing/2014/main" id="{10399E0B-B5A9-224A-9230-3B5C871E3774}"/>
              </a:ext>
            </a:extLst>
          </p:cNvPr>
          <p:cNvSpPr>
            <a:spLocks noGrp="1"/>
          </p:cNvSpPr>
          <p:nvPr>
            <p:ph type="sldNum" sz="quarter" idx="11"/>
          </p:nvPr>
        </p:nvSpPr>
        <p:spPr/>
        <p:txBody>
          <a:bodyPr/>
          <a:lstStyle/>
          <a:p>
            <a:pPr>
              <a:defRPr/>
            </a:pPr>
            <a:fld id="{4AE4C116-A18D-BD47-9167-116564DCA322}" type="slidenum">
              <a:rPr lang="en-US" altLang="en-US" smtClean="0"/>
              <a:pPr>
                <a:defRPr/>
              </a:pPr>
              <a:t>20</a:t>
            </a:fld>
            <a:endParaRPr lang="en-US" altLang="en-US"/>
          </a:p>
        </p:txBody>
      </p:sp>
    </p:spTree>
    <p:extLst>
      <p:ext uri="{BB962C8B-B14F-4D97-AF65-F5344CB8AC3E}">
        <p14:creationId xmlns:p14="http://schemas.microsoft.com/office/powerpoint/2010/main" val="1676032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a:extLst>
              <a:ext uri="{FF2B5EF4-FFF2-40B4-BE49-F238E27FC236}">
                <a16:creationId xmlns:a16="http://schemas.microsoft.com/office/drawing/2014/main" id="{ACB1A4D8-AB69-4F40-A2C4-7C7E631A22E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62D94FC1-C70A-C343-8D58-5525759318FA}" type="slidenum">
              <a:rPr lang="en-US" altLang="en-US" sz="1200">
                <a:latin typeface="Arial Black" panose="020B0604020202020204" pitchFamily="34" charset="0"/>
              </a:rPr>
              <a:pPr>
                <a:spcBef>
                  <a:spcPct val="0"/>
                </a:spcBef>
                <a:buClrTx/>
                <a:buSzTx/>
                <a:buFontTx/>
                <a:buNone/>
              </a:pPr>
              <a:t>21</a:t>
            </a:fld>
            <a:endParaRPr lang="en-US" altLang="en-US" sz="1200">
              <a:latin typeface="Arial Black" panose="020B0604020202020204" pitchFamily="34" charset="0"/>
            </a:endParaRPr>
          </a:p>
        </p:txBody>
      </p:sp>
      <p:sp>
        <p:nvSpPr>
          <p:cNvPr id="23554" name="Rectangle 2">
            <a:extLst>
              <a:ext uri="{FF2B5EF4-FFF2-40B4-BE49-F238E27FC236}">
                <a16:creationId xmlns:a16="http://schemas.microsoft.com/office/drawing/2014/main" id="{6DDF1C28-0AE8-8D4D-83E3-5FFB48DEE589}"/>
              </a:ext>
            </a:extLst>
          </p:cNvPr>
          <p:cNvSpPr>
            <a:spLocks noGrp="1" noChangeArrowheads="1"/>
          </p:cNvSpPr>
          <p:nvPr>
            <p:ph type="title"/>
          </p:nvPr>
        </p:nvSpPr>
        <p:spPr>
          <a:xfrm>
            <a:off x="457200" y="304800"/>
            <a:ext cx="8229600" cy="1371600"/>
          </a:xfrm>
        </p:spPr>
        <p:txBody>
          <a:bodyPr/>
          <a:lstStyle/>
          <a:p>
            <a:pPr eaLnBrk="1" hangingPunct="1"/>
            <a:r>
              <a:rPr lang="en-US" altLang="en-US" sz="3600" dirty="0"/>
              <a:t>Default team grade (out of 100)</a:t>
            </a:r>
            <a:br>
              <a:rPr lang="en-US" altLang="en-US" sz="3600" dirty="0"/>
            </a:br>
            <a:r>
              <a:rPr lang="en-US" altLang="en-US" sz="3600" dirty="0"/>
              <a:t>Note </a:t>
            </a:r>
            <a:r>
              <a:rPr lang="en-US" altLang="en-US" sz="3600" dirty="0" err="1"/>
              <a:t>d'équipe</a:t>
            </a:r>
            <a:r>
              <a:rPr lang="en-US" altLang="en-US" sz="3600" dirty="0"/>
              <a:t> par </a:t>
            </a:r>
            <a:r>
              <a:rPr lang="en-US" altLang="en-US" sz="3600" dirty="0" err="1"/>
              <a:t>défaut</a:t>
            </a:r>
            <a:r>
              <a:rPr lang="en-US" altLang="en-US" sz="3600" dirty="0"/>
              <a:t> (sur 100)</a:t>
            </a:r>
          </a:p>
        </p:txBody>
      </p:sp>
      <p:sp>
        <p:nvSpPr>
          <p:cNvPr id="23555" name="Rectangle 3">
            <a:extLst>
              <a:ext uri="{FF2B5EF4-FFF2-40B4-BE49-F238E27FC236}">
                <a16:creationId xmlns:a16="http://schemas.microsoft.com/office/drawing/2014/main" id="{8C8EB28F-4400-CE4B-8CFA-FE5C1C8FCE0C}"/>
              </a:ext>
            </a:extLst>
          </p:cNvPr>
          <p:cNvSpPr>
            <a:spLocks noGrp="1" noChangeArrowheads="1"/>
          </p:cNvSpPr>
          <p:nvPr>
            <p:ph type="body" idx="1"/>
          </p:nvPr>
        </p:nvSpPr>
        <p:spPr>
          <a:xfrm>
            <a:off x="102637" y="1371599"/>
            <a:ext cx="8976049" cy="4982547"/>
          </a:xfrm>
        </p:spPr>
        <p:txBody>
          <a:bodyPr/>
          <a:lstStyle/>
          <a:p>
            <a:pPr marL="457200" lvl="1" indent="0" eaLnBrk="1" hangingPunct="1">
              <a:buNone/>
            </a:pPr>
            <a:endParaRPr lang="en-US" altLang="en-US" dirty="0">
              <a:ea typeface="Arial" panose="020B0604020202020204" pitchFamily="34" charset="0"/>
            </a:endParaRPr>
          </a:p>
          <a:p>
            <a:pPr lvl="1" eaLnBrk="1" hangingPunct="1">
              <a:spcAft>
                <a:spcPts val="1200"/>
              </a:spcAft>
              <a:buFont typeface="Arial" panose="020B0604020202020204" pitchFamily="34" charset="0"/>
              <a:buChar char="•"/>
            </a:pPr>
            <a:r>
              <a:rPr lang="en-US" altLang="en-US" dirty="0">
                <a:ea typeface="Arial" panose="020B0604020202020204" pitchFamily="34" charset="0"/>
              </a:rPr>
              <a:t>(25%) </a:t>
            </a:r>
            <a:r>
              <a:rPr lang="en-US" altLang="en-US" dirty="0">
                <a:solidFill>
                  <a:srgbClr val="00B050"/>
                </a:solidFill>
                <a:ea typeface="Arial" panose="020B0604020202020204" pitchFamily="34" charset="0"/>
              </a:rPr>
              <a:t>Customer satisfaction / Satisfaction du client </a:t>
            </a:r>
            <a:r>
              <a:rPr lang="en-US" altLang="en-US" dirty="0">
                <a:solidFill>
                  <a:srgbClr val="FF0000"/>
                </a:solidFill>
                <a:ea typeface="Arial" panose="020B0604020202020204" pitchFamily="34" charset="0"/>
              </a:rPr>
              <a:t>This is key / </a:t>
            </a:r>
            <a:r>
              <a:rPr lang="en-US" altLang="en-US" dirty="0" err="1">
                <a:solidFill>
                  <a:srgbClr val="FF0000"/>
                </a:solidFill>
                <a:ea typeface="Arial" panose="020B0604020202020204" pitchFamily="34" charset="0"/>
              </a:rPr>
              <a:t>C'est</a:t>
            </a:r>
            <a:r>
              <a:rPr lang="en-US" altLang="en-US" dirty="0">
                <a:solidFill>
                  <a:srgbClr val="FF0000"/>
                </a:solidFill>
                <a:ea typeface="Arial" panose="020B0604020202020204" pitchFamily="34" charset="0"/>
              </a:rPr>
              <a:t> la </a:t>
            </a:r>
            <a:r>
              <a:rPr lang="en-US" altLang="en-US" dirty="0" err="1">
                <a:solidFill>
                  <a:srgbClr val="FF0000"/>
                </a:solidFill>
                <a:ea typeface="Arial" panose="020B0604020202020204" pitchFamily="34" charset="0"/>
              </a:rPr>
              <a:t>clé</a:t>
            </a:r>
            <a:endParaRPr lang="en-US" altLang="en-US" dirty="0">
              <a:solidFill>
                <a:srgbClr val="FF0000"/>
              </a:solidFill>
              <a:ea typeface="Arial" panose="020B0604020202020204" pitchFamily="34" charset="0"/>
            </a:endParaRPr>
          </a:p>
          <a:p>
            <a:pPr lvl="1" eaLnBrk="1" hangingPunct="1">
              <a:spcAft>
                <a:spcPts val="1200"/>
              </a:spcAft>
              <a:buFont typeface="Arial" panose="020B0604020202020204" pitchFamily="34" charset="0"/>
              <a:buChar char="•"/>
            </a:pPr>
            <a:r>
              <a:rPr lang="en-US" altLang="en-US" dirty="0">
                <a:ea typeface="Arial" panose="020B0604020202020204" pitchFamily="34" charset="0"/>
              </a:rPr>
              <a:t>(20%) </a:t>
            </a:r>
            <a:r>
              <a:rPr lang="en-US" altLang="en-US" dirty="0">
                <a:solidFill>
                  <a:srgbClr val="00B0F0"/>
                </a:solidFill>
                <a:ea typeface="Arial" panose="020B0604020202020204" pitchFamily="34" charset="0"/>
              </a:rPr>
              <a:t>Professionalism and project management / </a:t>
            </a:r>
            <a:r>
              <a:rPr lang="en-US" altLang="en-US" dirty="0" err="1">
                <a:solidFill>
                  <a:srgbClr val="00B0F0"/>
                </a:solidFill>
                <a:ea typeface="Arial" panose="020B0604020202020204" pitchFamily="34" charset="0"/>
              </a:rPr>
              <a:t>Professionnalisme</a:t>
            </a:r>
            <a:r>
              <a:rPr lang="en-US" altLang="en-US" dirty="0">
                <a:solidFill>
                  <a:srgbClr val="00B0F0"/>
                </a:solidFill>
                <a:ea typeface="Arial" panose="020B0604020202020204" pitchFamily="34" charset="0"/>
              </a:rPr>
              <a:t> et gestion de </a:t>
            </a:r>
            <a:r>
              <a:rPr lang="en-US" altLang="en-US" dirty="0" err="1">
                <a:solidFill>
                  <a:srgbClr val="00B0F0"/>
                </a:solidFill>
                <a:ea typeface="Arial" panose="020B0604020202020204" pitchFamily="34" charset="0"/>
              </a:rPr>
              <a:t>projet</a:t>
            </a:r>
            <a:endParaRPr lang="en-US" altLang="en-US" dirty="0">
              <a:ea typeface="Arial" panose="020B0604020202020204" pitchFamily="34" charset="0"/>
            </a:endParaRPr>
          </a:p>
          <a:p>
            <a:pPr lvl="1" eaLnBrk="1" hangingPunct="1">
              <a:spcAft>
                <a:spcPts val="1200"/>
              </a:spcAft>
              <a:buFont typeface="Arial" panose="020B0604020202020204" pitchFamily="34" charset="0"/>
              <a:buChar char="•"/>
            </a:pPr>
            <a:r>
              <a:rPr lang="en-US" altLang="en-US" dirty="0">
                <a:ea typeface="Arial" panose="020B0604020202020204" pitchFamily="34" charset="0"/>
              </a:rPr>
              <a:t> (10%) Presentation/demo / </a:t>
            </a:r>
            <a:r>
              <a:rPr lang="en-US" altLang="en-US" dirty="0" err="1">
                <a:ea typeface="Arial" panose="020B0604020202020204" pitchFamily="34" charset="0"/>
              </a:rPr>
              <a:t>Présentation</a:t>
            </a:r>
            <a:r>
              <a:rPr lang="en-US" altLang="en-US" dirty="0">
                <a:ea typeface="Arial" panose="020B0604020202020204" pitchFamily="34" charset="0"/>
              </a:rPr>
              <a:t>/</a:t>
            </a:r>
            <a:r>
              <a:rPr lang="en-US" altLang="en-US" dirty="0" err="1">
                <a:ea typeface="Arial" panose="020B0604020202020204" pitchFamily="34" charset="0"/>
              </a:rPr>
              <a:t>démo</a:t>
            </a:r>
            <a:endParaRPr lang="en-US" altLang="en-US" dirty="0">
              <a:ea typeface="Arial" panose="020B0604020202020204" pitchFamily="34" charset="0"/>
            </a:endParaRPr>
          </a:p>
          <a:p>
            <a:pPr lvl="1" eaLnBrk="1" hangingPunct="1">
              <a:spcAft>
                <a:spcPts val="1200"/>
              </a:spcAft>
              <a:buFont typeface="Arial" panose="020B0604020202020204" pitchFamily="34" charset="0"/>
              <a:buChar char="•"/>
            </a:pPr>
            <a:r>
              <a:rPr lang="en-US" altLang="en-US" dirty="0">
                <a:ea typeface="Arial" panose="020B0604020202020204" pitchFamily="34" charset="0"/>
              </a:rPr>
              <a:t> (25%) </a:t>
            </a:r>
            <a:r>
              <a:rPr lang="en-US" altLang="en-US" dirty="0">
                <a:solidFill>
                  <a:srgbClr val="7030A0"/>
                </a:solidFill>
                <a:ea typeface="Arial" panose="020B0604020202020204" pitchFamily="34" charset="0"/>
              </a:rPr>
              <a:t>Design</a:t>
            </a:r>
            <a:endParaRPr lang="en-US" altLang="en-US" dirty="0">
              <a:ea typeface="Arial" panose="020B0604020202020204" pitchFamily="34" charset="0"/>
            </a:endParaRPr>
          </a:p>
          <a:p>
            <a:pPr lvl="1" eaLnBrk="1" hangingPunct="1">
              <a:spcAft>
                <a:spcPts val="1200"/>
              </a:spcAft>
              <a:buFont typeface="Arial" panose="020B0604020202020204" pitchFamily="34" charset="0"/>
              <a:buChar char="•"/>
            </a:pPr>
            <a:r>
              <a:rPr lang="en-US" altLang="en-US" dirty="0">
                <a:ea typeface="Arial" panose="020B0604020202020204" pitchFamily="34" charset="0"/>
              </a:rPr>
              <a:t> (20%) </a:t>
            </a:r>
            <a:r>
              <a:rPr lang="en-US" altLang="en-US" dirty="0">
                <a:solidFill>
                  <a:srgbClr val="FFC000"/>
                </a:solidFill>
                <a:ea typeface="Arial" panose="020B0604020202020204" pitchFamily="34" charset="0"/>
              </a:rPr>
              <a:t>Communication</a:t>
            </a:r>
            <a:endParaRPr lang="en-US" altLang="en-US" dirty="0">
              <a:ea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D380A421-8B78-BA4A-931D-595D6EE37C23}"/>
              </a:ext>
            </a:extLst>
          </p:cNvPr>
          <p:cNvSpPr>
            <a:spLocks noGrp="1" noChangeArrowheads="1"/>
          </p:cNvSpPr>
          <p:nvPr>
            <p:ph type="title"/>
          </p:nvPr>
        </p:nvSpPr>
        <p:spPr/>
        <p:txBody>
          <a:bodyPr/>
          <a:lstStyle/>
          <a:p>
            <a:r>
              <a:rPr lang="en-US" altLang="en-US" dirty="0"/>
              <a:t>Grades for </a:t>
            </a:r>
            <a:r>
              <a:rPr lang="en-US" altLang="en-US" dirty="0">
                <a:solidFill>
                  <a:srgbClr val="00B050"/>
                </a:solidFill>
              </a:rPr>
              <a:t>customer satisfaction worth 25% (1/2)</a:t>
            </a:r>
          </a:p>
        </p:txBody>
      </p:sp>
      <p:sp>
        <p:nvSpPr>
          <p:cNvPr id="24578" name="Content Placeholder 2">
            <a:extLst>
              <a:ext uri="{FF2B5EF4-FFF2-40B4-BE49-F238E27FC236}">
                <a16:creationId xmlns:a16="http://schemas.microsoft.com/office/drawing/2014/main" id="{8B64381D-D65A-DF4E-A456-5ACD4CCB180F}"/>
              </a:ext>
            </a:extLst>
          </p:cNvPr>
          <p:cNvSpPr>
            <a:spLocks noGrp="1" noChangeArrowheads="1"/>
          </p:cNvSpPr>
          <p:nvPr>
            <p:ph idx="1"/>
          </p:nvPr>
        </p:nvSpPr>
        <p:spPr>
          <a:xfrm>
            <a:off x="457200" y="1981200"/>
            <a:ext cx="8229600" cy="4530725"/>
          </a:xfrm>
        </p:spPr>
        <p:txBody>
          <a:bodyPr/>
          <a:lstStyle/>
          <a:p>
            <a:pPr marL="0" indent="0">
              <a:buNone/>
            </a:pPr>
            <a:r>
              <a:rPr lang="en-US" altLang="en-US" sz="2400" dirty="0"/>
              <a:t>5% Problem solved?</a:t>
            </a:r>
          </a:p>
          <a:p>
            <a:r>
              <a:rPr lang="en-US" altLang="en-US" sz="2400" dirty="0"/>
              <a:t>0= not at all; 1=partly; 2=considerably; 3=mostly; 4=almost fully; 5= fully; 6=exceeds expectations for quality; 7=exceeds expectations for quality and functionality</a:t>
            </a:r>
          </a:p>
          <a:p>
            <a:pPr marL="0" indent="0">
              <a:buNone/>
            </a:pPr>
            <a:endParaRPr lang="en-US" altLang="en-US" sz="800" dirty="0"/>
          </a:p>
          <a:p>
            <a:pPr marL="0" indent="0">
              <a:buNone/>
            </a:pPr>
            <a:r>
              <a:rPr lang="en-US" altLang="en-US" sz="2400" dirty="0"/>
              <a:t>5% Their perception you have been working hard</a:t>
            </a:r>
          </a:p>
          <a:p>
            <a:endParaRPr lang="en-US" altLang="en-US" sz="800" dirty="0"/>
          </a:p>
          <a:p>
            <a:pPr marL="0" indent="0">
              <a:buNone/>
            </a:pPr>
            <a:r>
              <a:rPr lang="en-US" altLang="en-US" sz="2400" dirty="0"/>
              <a:t>5% Reaching out and meeting</a:t>
            </a:r>
          </a:p>
          <a:p>
            <a:r>
              <a:rPr lang="en-US" altLang="en-US" sz="2400" dirty="0"/>
              <a:t>Has the whole team met, or tried to meet with customers </a:t>
            </a:r>
            <a:r>
              <a:rPr lang="en-US" altLang="en-US" sz="2400" dirty="0">
                <a:solidFill>
                  <a:srgbClr val="FF0000"/>
                </a:solidFill>
              </a:rPr>
              <a:t>regularly</a:t>
            </a:r>
            <a:r>
              <a:rPr lang="en-US" altLang="en-US" sz="2400" dirty="0"/>
              <a:t>?</a:t>
            </a:r>
          </a:p>
          <a:p>
            <a:r>
              <a:rPr lang="en-US" altLang="en-US" sz="2400" dirty="0"/>
              <a:t>Obtaining requirements, testing prototypes</a:t>
            </a:r>
          </a:p>
          <a:p>
            <a:pPr lvl="1"/>
            <a:endParaRPr lang="en-US" altLang="en-US" sz="2000" dirty="0">
              <a:ea typeface="Arial" panose="020B0604020202020204" pitchFamily="34" charset="0"/>
            </a:endParaRPr>
          </a:p>
        </p:txBody>
      </p:sp>
      <p:sp>
        <p:nvSpPr>
          <p:cNvPr id="24579" name="Slide Number Placeholder 3">
            <a:extLst>
              <a:ext uri="{FF2B5EF4-FFF2-40B4-BE49-F238E27FC236}">
                <a16:creationId xmlns:a16="http://schemas.microsoft.com/office/drawing/2014/main" id="{999FC9B6-3A67-3C46-B69D-4349D8C001A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9C66B96B-6E3B-C74F-91A7-87B575034CB8}" type="slidenum">
              <a:rPr lang="en-US" altLang="en-US" sz="1200">
                <a:latin typeface="Arial Black" panose="020B0604020202020204" pitchFamily="34" charset="0"/>
              </a:rPr>
              <a:pPr>
                <a:spcBef>
                  <a:spcPct val="0"/>
                </a:spcBef>
                <a:buClrTx/>
                <a:buSzTx/>
                <a:buFontTx/>
                <a:buNone/>
              </a:pPr>
              <a:t>22</a:t>
            </a:fld>
            <a:endParaRPr lang="en-US" altLang="en-US" sz="1200">
              <a:latin typeface="Arial Black"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D380A421-8B78-BA4A-931D-595D6EE37C23}"/>
              </a:ext>
            </a:extLst>
          </p:cNvPr>
          <p:cNvSpPr>
            <a:spLocks noGrp="1" noChangeArrowheads="1"/>
          </p:cNvSpPr>
          <p:nvPr>
            <p:ph type="title"/>
          </p:nvPr>
        </p:nvSpPr>
        <p:spPr/>
        <p:txBody>
          <a:bodyPr/>
          <a:lstStyle/>
          <a:p>
            <a:r>
              <a:rPr lang="en-US" altLang="en-US" dirty="0"/>
              <a:t>Getting grades for </a:t>
            </a:r>
            <a:r>
              <a:rPr lang="en-US" altLang="en-US" dirty="0">
                <a:solidFill>
                  <a:srgbClr val="00B050"/>
                </a:solidFill>
              </a:rPr>
              <a:t>customer satisfaction (2/2)</a:t>
            </a:r>
          </a:p>
        </p:txBody>
      </p:sp>
      <p:sp>
        <p:nvSpPr>
          <p:cNvPr id="24578" name="Content Placeholder 2">
            <a:extLst>
              <a:ext uri="{FF2B5EF4-FFF2-40B4-BE49-F238E27FC236}">
                <a16:creationId xmlns:a16="http://schemas.microsoft.com/office/drawing/2014/main" id="{8B64381D-D65A-DF4E-A456-5ACD4CCB180F}"/>
              </a:ext>
            </a:extLst>
          </p:cNvPr>
          <p:cNvSpPr>
            <a:spLocks noGrp="1" noChangeArrowheads="1"/>
          </p:cNvSpPr>
          <p:nvPr>
            <p:ph idx="1"/>
          </p:nvPr>
        </p:nvSpPr>
        <p:spPr>
          <a:xfrm>
            <a:off x="457200" y="1981200"/>
            <a:ext cx="8229600" cy="4530725"/>
          </a:xfrm>
        </p:spPr>
        <p:txBody>
          <a:bodyPr/>
          <a:lstStyle/>
          <a:p>
            <a:pPr marL="0" indent="0">
              <a:buNone/>
            </a:pPr>
            <a:r>
              <a:rPr lang="en-US" altLang="en-US" sz="2400" dirty="0"/>
              <a:t>5% Have you listened to them</a:t>
            </a:r>
          </a:p>
          <a:p>
            <a:r>
              <a:rPr lang="en-US" altLang="en-US" sz="2400" dirty="0"/>
              <a:t>Did you respond to customer input, including explaining why some things were not done?</a:t>
            </a:r>
          </a:p>
          <a:p>
            <a:r>
              <a:rPr lang="en-US" altLang="en-US" sz="2400" dirty="0"/>
              <a:t>Have you </a:t>
            </a:r>
            <a:r>
              <a:rPr lang="en-US" altLang="en-US" sz="2400" dirty="0">
                <a:solidFill>
                  <a:srgbClr val="FF0000"/>
                </a:solidFill>
              </a:rPr>
              <a:t>adjusted the project </a:t>
            </a:r>
            <a:r>
              <a:rPr lang="en-US" altLang="en-US" sz="2400" dirty="0"/>
              <a:t>to meet their needs, as the </a:t>
            </a:r>
            <a:r>
              <a:rPr lang="en-US" altLang="en-US" sz="2400" dirty="0">
                <a:solidFill>
                  <a:srgbClr val="FF0000"/>
                </a:solidFill>
              </a:rPr>
              <a:t>requirements change</a:t>
            </a:r>
            <a:r>
              <a:rPr lang="en-US" altLang="en-US" sz="2400" dirty="0"/>
              <a:t>?</a:t>
            </a:r>
          </a:p>
          <a:p>
            <a:pPr marL="0" indent="0">
              <a:buNone/>
            </a:pPr>
            <a:endParaRPr lang="en-US" altLang="en-US" sz="2400" dirty="0"/>
          </a:p>
          <a:p>
            <a:pPr marL="0" indent="0">
              <a:buNone/>
            </a:pPr>
            <a:r>
              <a:rPr lang="en-US" altLang="en-US" sz="2400" dirty="0"/>
              <a:t>5% Concretely delivered</a:t>
            </a:r>
          </a:p>
          <a:p>
            <a:r>
              <a:rPr lang="en-US" altLang="en-US" sz="2400" dirty="0"/>
              <a:t>4910: Do you have a great </a:t>
            </a:r>
            <a:r>
              <a:rPr lang="en-US" altLang="en-US" sz="2400" dirty="0">
                <a:solidFill>
                  <a:srgbClr val="FF0000"/>
                </a:solidFill>
              </a:rPr>
              <a:t>prototype</a:t>
            </a:r>
            <a:r>
              <a:rPr lang="en-US" altLang="en-US" sz="2400" dirty="0"/>
              <a:t>?</a:t>
            </a:r>
          </a:p>
          <a:p>
            <a:r>
              <a:rPr lang="en-US" altLang="en-US" sz="2400" dirty="0"/>
              <a:t>4911 (middle) Do you have a </a:t>
            </a:r>
            <a:r>
              <a:rPr lang="en-US" altLang="en-US" sz="2400" dirty="0">
                <a:solidFill>
                  <a:srgbClr val="FF0000"/>
                </a:solidFill>
              </a:rPr>
              <a:t>minimum viable product</a:t>
            </a:r>
            <a:r>
              <a:rPr lang="en-US" altLang="en-US" sz="2400" dirty="0"/>
              <a:t>?</a:t>
            </a:r>
          </a:p>
          <a:p>
            <a:r>
              <a:rPr lang="en-US" altLang="en-US" sz="2400" dirty="0"/>
              <a:t>4911 (near end) Is the product </a:t>
            </a:r>
            <a:r>
              <a:rPr lang="en-US" altLang="en-US" sz="2400" dirty="0">
                <a:solidFill>
                  <a:srgbClr val="FF0000"/>
                </a:solidFill>
              </a:rPr>
              <a:t>on market</a:t>
            </a:r>
            <a:r>
              <a:rPr lang="en-US" altLang="en-US" sz="2400" dirty="0"/>
              <a:t> or in </a:t>
            </a:r>
            <a:r>
              <a:rPr lang="en-US" altLang="en-US" sz="2400" dirty="0">
                <a:solidFill>
                  <a:srgbClr val="FF0000"/>
                </a:solidFill>
              </a:rPr>
              <a:t>production</a:t>
            </a:r>
            <a:r>
              <a:rPr lang="en-US" altLang="en-US" sz="2400" dirty="0"/>
              <a:t>, with knowledge transfer?</a:t>
            </a:r>
          </a:p>
        </p:txBody>
      </p:sp>
      <p:sp>
        <p:nvSpPr>
          <p:cNvPr id="24579" name="Slide Number Placeholder 3">
            <a:extLst>
              <a:ext uri="{FF2B5EF4-FFF2-40B4-BE49-F238E27FC236}">
                <a16:creationId xmlns:a16="http://schemas.microsoft.com/office/drawing/2014/main" id="{999FC9B6-3A67-3C46-B69D-4349D8C001A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9C66B96B-6E3B-C74F-91A7-87B575034CB8}" type="slidenum">
              <a:rPr lang="en-US" altLang="en-US" sz="1200">
                <a:latin typeface="Arial Black" panose="020B0604020202020204" pitchFamily="34" charset="0"/>
              </a:rPr>
              <a:pPr>
                <a:spcBef>
                  <a:spcPct val="0"/>
                </a:spcBef>
                <a:buClrTx/>
                <a:buSzTx/>
                <a:buFontTx/>
                <a:buNone/>
              </a:pPr>
              <a:t>23</a:t>
            </a:fld>
            <a:endParaRPr lang="en-US" altLang="en-US" sz="1200">
              <a:latin typeface="Arial Black" panose="020B0604020202020204" pitchFamily="34" charset="0"/>
            </a:endParaRPr>
          </a:p>
        </p:txBody>
      </p:sp>
    </p:spTree>
    <p:extLst>
      <p:ext uri="{BB962C8B-B14F-4D97-AF65-F5344CB8AC3E}">
        <p14:creationId xmlns:p14="http://schemas.microsoft.com/office/powerpoint/2010/main" val="453157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88A7AD02-B20F-0F4E-AC70-8746AF3AB964}"/>
              </a:ext>
            </a:extLst>
          </p:cNvPr>
          <p:cNvSpPr>
            <a:spLocks noGrp="1" noChangeArrowheads="1"/>
          </p:cNvSpPr>
          <p:nvPr>
            <p:ph type="title"/>
          </p:nvPr>
        </p:nvSpPr>
        <p:spPr/>
        <p:txBody>
          <a:bodyPr/>
          <a:lstStyle/>
          <a:p>
            <a:r>
              <a:rPr lang="en-US" altLang="en-US" dirty="0"/>
              <a:t>Grades for </a:t>
            </a:r>
            <a:r>
              <a:rPr lang="en-US" altLang="en-US" dirty="0">
                <a:solidFill>
                  <a:srgbClr val="7030A0"/>
                </a:solidFill>
              </a:rPr>
              <a:t>design worth 25%</a:t>
            </a:r>
          </a:p>
        </p:txBody>
      </p:sp>
      <p:sp>
        <p:nvSpPr>
          <p:cNvPr id="25602" name="Content Placeholder 2">
            <a:extLst>
              <a:ext uri="{FF2B5EF4-FFF2-40B4-BE49-F238E27FC236}">
                <a16:creationId xmlns:a16="http://schemas.microsoft.com/office/drawing/2014/main" id="{65386477-72D5-6346-B93E-22F6D76995E6}"/>
              </a:ext>
            </a:extLst>
          </p:cNvPr>
          <p:cNvSpPr>
            <a:spLocks noGrp="1" noChangeArrowheads="1"/>
          </p:cNvSpPr>
          <p:nvPr>
            <p:ph idx="1"/>
          </p:nvPr>
        </p:nvSpPr>
        <p:spPr>
          <a:xfrm>
            <a:off x="457200" y="1554480"/>
            <a:ext cx="8229600" cy="4312920"/>
          </a:xfrm>
        </p:spPr>
        <p:txBody>
          <a:bodyPr/>
          <a:lstStyle/>
          <a:p>
            <a:r>
              <a:rPr lang="en-US" altLang="en-US" sz="2800" dirty="0"/>
              <a:t>Have you made </a:t>
            </a:r>
            <a:r>
              <a:rPr lang="en-US" altLang="en-US" sz="2800" dirty="0">
                <a:solidFill>
                  <a:srgbClr val="FF0000"/>
                </a:solidFill>
              </a:rPr>
              <a:t>design decisions </a:t>
            </a:r>
            <a:r>
              <a:rPr lang="en-US" altLang="en-US" sz="2800" dirty="0"/>
              <a:t>that allow for </a:t>
            </a:r>
            <a:r>
              <a:rPr lang="en-US" altLang="en-US" sz="2800" dirty="0">
                <a:solidFill>
                  <a:srgbClr val="00B050"/>
                </a:solidFill>
              </a:rPr>
              <a:t>flexibility</a:t>
            </a:r>
            <a:r>
              <a:rPr lang="en-US" altLang="en-US" sz="2800" dirty="0"/>
              <a:t>, </a:t>
            </a:r>
            <a:r>
              <a:rPr lang="en-US" altLang="en-US" sz="2800" dirty="0">
                <a:solidFill>
                  <a:srgbClr val="00B050"/>
                </a:solidFill>
              </a:rPr>
              <a:t>scaling, security</a:t>
            </a:r>
            <a:r>
              <a:rPr lang="en-US" altLang="en-US" sz="2800" dirty="0"/>
              <a:t> and </a:t>
            </a:r>
            <a:r>
              <a:rPr lang="en-US" altLang="en-US" sz="2800" dirty="0">
                <a:solidFill>
                  <a:srgbClr val="00B050"/>
                </a:solidFill>
              </a:rPr>
              <a:t>maintainability</a:t>
            </a:r>
            <a:r>
              <a:rPr lang="en-US" altLang="en-US" sz="2800" dirty="0"/>
              <a:t>?</a:t>
            </a:r>
          </a:p>
          <a:p>
            <a:r>
              <a:rPr lang="en-US" altLang="en-US" sz="2800" dirty="0"/>
              <a:t>Do you have good </a:t>
            </a:r>
            <a:r>
              <a:rPr lang="en-US" altLang="en-US" sz="2800" dirty="0">
                <a:solidFill>
                  <a:srgbClr val="FF0000"/>
                </a:solidFill>
              </a:rPr>
              <a:t>data schema</a:t>
            </a:r>
            <a:r>
              <a:rPr lang="en-US" altLang="en-US" sz="2800" dirty="0"/>
              <a:t> and </a:t>
            </a:r>
            <a:r>
              <a:rPr lang="en-US" altLang="en-US" sz="2800" dirty="0">
                <a:solidFill>
                  <a:srgbClr val="FF0000"/>
                </a:solidFill>
              </a:rPr>
              <a:t>APIs</a:t>
            </a:r>
          </a:p>
          <a:p>
            <a:r>
              <a:rPr lang="en-US" altLang="en-US" sz="2800" dirty="0"/>
              <a:t>Have you used the </a:t>
            </a:r>
            <a:r>
              <a:rPr lang="en-US" altLang="en-US" sz="2800" dirty="0">
                <a:solidFill>
                  <a:srgbClr val="FF0000"/>
                </a:solidFill>
              </a:rPr>
              <a:t>right frameworks</a:t>
            </a:r>
            <a:r>
              <a:rPr lang="en-US" altLang="en-US" sz="2800" dirty="0"/>
              <a:t>?</a:t>
            </a:r>
          </a:p>
          <a:p>
            <a:r>
              <a:rPr lang="en-US" altLang="en-US" sz="2800" dirty="0"/>
              <a:t>Is </a:t>
            </a:r>
            <a:r>
              <a:rPr lang="en-US" altLang="en-US" sz="2800" dirty="0">
                <a:solidFill>
                  <a:srgbClr val="FF0000"/>
                </a:solidFill>
              </a:rPr>
              <a:t>code written well</a:t>
            </a:r>
            <a:r>
              <a:rPr lang="en-US" altLang="en-US" sz="2800" dirty="0"/>
              <a:t>?</a:t>
            </a:r>
          </a:p>
          <a:p>
            <a:r>
              <a:rPr lang="en-US" altLang="en-US" sz="2800" dirty="0"/>
              <a:t>Does it </a:t>
            </a:r>
            <a:r>
              <a:rPr lang="en-US" altLang="en-US" sz="2800" dirty="0">
                <a:solidFill>
                  <a:srgbClr val="FF0000"/>
                </a:solidFill>
              </a:rPr>
              <a:t>work properly</a:t>
            </a:r>
            <a:r>
              <a:rPr lang="en-US" altLang="en-US" sz="2800" dirty="0"/>
              <a:t>?</a:t>
            </a:r>
          </a:p>
          <a:p>
            <a:r>
              <a:rPr lang="en-US" altLang="en-US" sz="2800" dirty="0"/>
              <a:t>Is the </a:t>
            </a:r>
            <a:r>
              <a:rPr lang="en-US" altLang="en-US" sz="2800" dirty="0">
                <a:solidFill>
                  <a:srgbClr val="FF0000"/>
                </a:solidFill>
              </a:rPr>
              <a:t>UX</a:t>
            </a:r>
            <a:r>
              <a:rPr lang="en-US" altLang="en-US" sz="2800" dirty="0"/>
              <a:t> good (easy to </a:t>
            </a:r>
            <a:r>
              <a:rPr lang="en-US" altLang="en-US" sz="2800" dirty="0">
                <a:solidFill>
                  <a:srgbClr val="00B050"/>
                </a:solidFill>
              </a:rPr>
              <a:t>learn</a:t>
            </a:r>
            <a:r>
              <a:rPr lang="en-US" altLang="en-US" sz="2800" dirty="0"/>
              <a:t>, </a:t>
            </a:r>
            <a:r>
              <a:rPr lang="en-US" altLang="en-US" sz="2800" dirty="0">
                <a:solidFill>
                  <a:srgbClr val="00B050"/>
                </a:solidFill>
              </a:rPr>
              <a:t>speedy response</a:t>
            </a:r>
            <a:r>
              <a:rPr lang="en-US" altLang="en-US" sz="2800" dirty="0"/>
              <a:t>, has </a:t>
            </a:r>
            <a:r>
              <a:rPr lang="en-US" altLang="en-US" sz="2800" dirty="0">
                <a:solidFill>
                  <a:srgbClr val="00B050"/>
                </a:solidFill>
              </a:rPr>
              <a:t>needed features</a:t>
            </a:r>
            <a:r>
              <a:rPr lang="en-US" altLang="en-US" sz="2800" dirty="0"/>
              <a:t>, gives </a:t>
            </a:r>
            <a:r>
              <a:rPr lang="en-US" altLang="en-US" sz="2800" dirty="0">
                <a:solidFill>
                  <a:srgbClr val="00B050"/>
                </a:solidFill>
              </a:rPr>
              <a:t>good feedback</a:t>
            </a:r>
            <a:r>
              <a:rPr lang="en-US" altLang="en-US" sz="2800" dirty="0"/>
              <a:t>, etc.)</a:t>
            </a:r>
          </a:p>
          <a:p>
            <a:r>
              <a:rPr lang="en-US" altLang="en-US" sz="2800" dirty="0"/>
              <a:t>Is there </a:t>
            </a:r>
            <a:r>
              <a:rPr lang="en-US" altLang="en-US" sz="2800" dirty="0">
                <a:solidFill>
                  <a:srgbClr val="FF0000"/>
                </a:solidFill>
              </a:rPr>
              <a:t>evidence of enough tests </a:t>
            </a:r>
            <a:r>
              <a:rPr lang="en-US" altLang="en-US" sz="2800" dirty="0"/>
              <a:t>to prove it works in all reasonable cases?</a:t>
            </a:r>
          </a:p>
        </p:txBody>
      </p:sp>
      <p:sp>
        <p:nvSpPr>
          <p:cNvPr id="25603" name="Slide Number Placeholder 3">
            <a:extLst>
              <a:ext uri="{FF2B5EF4-FFF2-40B4-BE49-F238E27FC236}">
                <a16:creationId xmlns:a16="http://schemas.microsoft.com/office/drawing/2014/main" id="{B183FDCF-5185-5A43-8AB3-0906E4FC1DC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CECEDAB6-177A-8243-B2F6-FBE510211AE6}" type="slidenum">
              <a:rPr lang="en-US" altLang="en-US" sz="1200">
                <a:latin typeface="Arial Black" panose="020B0604020202020204" pitchFamily="34" charset="0"/>
              </a:rPr>
              <a:pPr>
                <a:spcBef>
                  <a:spcPct val="0"/>
                </a:spcBef>
                <a:buClrTx/>
                <a:buSzTx/>
                <a:buFontTx/>
                <a:buNone/>
              </a:pPr>
              <a:t>24</a:t>
            </a:fld>
            <a:endParaRPr lang="en-US" altLang="en-US" sz="1200">
              <a:latin typeface="Arial Black"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014E689D-D516-9646-924B-0897DA536033}"/>
              </a:ext>
            </a:extLst>
          </p:cNvPr>
          <p:cNvSpPr>
            <a:spLocks noGrp="1" noChangeArrowheads="1"/>
          </p:cNvSpPr>
          <p:nvPr>
            <p:ph type="title"/>
          </p:nvPr>
        </p:nvSpPr>
        <p:spPr/>
        <p:txBody>
          <a:bodyPr/>
          <a:lstStyle/>
          <a:p>
            <a:r>
              <a:rPr lang="en-US" altLang="en-US" dirty="0"/>
              <a:t>Grades for </a:t>
            </a:r>
            <a:r>
              <a:rPr lang="en-US" altLang="en-US" dirty="0">
                <a:solidFill>
                  <a:srgbClr val="00B0F0"/>
                </a:solidFill>
              </a:rPr>
              <a:t>professionalism</a:t>
            </a:r>
            <a:r>
              <a:rPr lang="en-US" altLang="en-US" dirty="0"/>
              <a:t> and </a:t>
            </a:r>
            <a:r>
              <a:rPr lang="en-US" altLang="en-US" dirty="0">
                <a:solidFill>
                  <a:srgbClr val="00B0F0"/>
                </a:solidFill>
              </a:rPr>
              <a:t>project management worth 20%</a:t>
            </a:r>
          </a:p>
        </p:txBody>
      </p:sp>
      <p:sp>
        <p:nvSpPr>
          <p:cNvPr id="26626" name="Content Placeholder 2">
            <a:extLst>
              <a:ext uri="{FF2B5EF4-FFF2-40B4-BE49-F238E27FC236}">
                <a16:creationId xmlns:a16="http://schemas.microsoft.com/office/drawing/2014/main" id="{BA0F7CC1-1FD4-DA46-8464-80C83FBF4A71}"/>
              </a:ext>
            </a:extLst>
          </p:cNvPr>
          <p:cNvSpPr>
            <a:spLocks noGrp="1" noChangeArrowheads="1"/>
          </p:cNvSpPr>
          <p:nvPr>
            <p:ph idx="1"/>
          </p:nvPr>
        </p:nvSpPr>
        <p:spPr>
          <a:xfrm>
            <a:off x="457200" y="1828800"/>
            <a:ext cx="8686800" cy="4876800"/>
          </a:xfrm>
        </p:spPr>
        <p:txBody>
          <a:bodyPr/>
          <a:lstStyle/>
          <a:p>
            <a:r>
              <a:rPr lang="en-US" altLang="en-US" sz="2400" dirty="0"/>
              <a:t>Have you followed </a:t>
            </a:r>
            <a:r>
              <a:rPr lang="en-US" altLang="en-US" sz="2400" dirty="0">
                <a:solidFill>
                  <a:srgbClr val="FF0000"/>
                </a:solidFill>
              </a:rPr>
              <a:t>agile process </a:t>
            </a:r>
            <a:r>
              <a:rPr lang="en-US" altLang="en-US" sz="2400" dirty="0"/>
              <a:t>with sprints, testing, etc.</a:t>
            </a:r>
          </a:p>
          <a:p>
            <a:r>
              <a:rPr lang="en-US" altLang="en-US" sz="2400" dirty="0"/>
              <a:t>Have you managed the </a:t>
            </a:r>
            <a:r>
              <a:rPr lang="en-US" altLang="en-US" sz="2400" dirty="0">
                <a:solidFill>
                  <a:srgbClr val="FF0000"/>
                </a:solidFill>
              </a:rPr>
              <a:t>balance among schedule (fixed), scope (carefully  and quality (must keep high)</a:t>
            </a:r>
            <a:r>
              <a:rPr lang="en-US" altLang="en-US" sz="2400" dirty="0"/>
              <a:t>?</a:t>
            </a:r>
          </a:p>
          <a:p>
            <a:r>
              <a:rPr lang="en-US" altLang="en-US" sz="2400" dirty="0"/>
              <a:t>Has your </a:t>
            </a:r>
            <a:r>
              <a:rPr lang="en-US" altLang="en-US" sz="2400" dirty="0">
                <a:solidFill>
                  <a:srgbClr val="FF0000"/>
                </a:solidFill>
              </a:rPr>
              <a:t>team</a:t>
            </a:r>
            <a:r>
              <a:rPr lang="en-US" altLang="en-US" sz="2400" dirty="0"/>
              <a:t> </a:t>
            </a:r>
            <a:r>
              <a:rPr lang="en-US" altLang="en-US" sz="2400" dirty="0">
                <a:solidFill>
                  <a:srgbClr val="FF0000"/>
                </a:solidFill>
              </a:rPr>
              <a:t>collaborated</a:t>
            </a:r>
            <a:r>
              <a:rPr lang="en-US" altLang="en-US" sz="2400" dirty="0"/>
              <a:t> well?</a:t>
            </a:r>
          </a:p>
          <a:p>
            <a:r>
              <a:rPr lang="en-US" altLang="en-US" sz="2400" dirty="0"/>
              <a:t>Have you made </a:t>
            </a:r>
            <a:r>
              <a:rPr lang="en-US" altLang="en-US" sz="2400" dirty="0">
                <a:solidFill>
                  <a:srgbClr val="FF0000"/>
                </a:solidFill>
              </a:rPr>
              <a:t>steady progress </a:t>
            </a:r>
            <a:r>
              <a:rPr lang="en-US" altLang="en-US" sz="2400" dirty="0"/>
              <a:t>including</a:t>
            </a:r>
            <a:r>
              <a:rPr lang="en-US" altLang="en-US" sz="2400" dirty="0">
                <a:solidFill>
                  <a:srgbClr val="FF0000"/>
                </a:solidFill>
              </a:rPr>
              <a:t> getting going quickly</a:t>
            </a:r>
            <a:r>
              <a:rPr lang="en-US" altLang="en-US" sz="2400" dirty="0"/>
              <a:t>?</a:t>
            </a:r>
          </a:p>
          <a:p>
            <a:r>
              <a:rPr lang="en-US" altLang="en-US" sz="2400" dirty="0"/>
              <a:t>Have you </a:t>
            </a:r>
            <a:r>
              <a:rPr lang="en-US" altLang="en-US" sz="2400" dirty="0">
                <a:solidFill>
                  <a:srgbClr val="FF0000"/>
                </a:solidFill>
              </a:rPr>
              <a:t>dealt with problems </a:t>
            </a:r>
            <a:r>
              <a:rPr lang="en-US" altLang="en-US" sz="2400" dirty="0"/>
              <a:t>well?</a:t>
            </a:r>
          </a:p>
          <a:p>
            <a:r>
              <a:rPr lang="en-US" altLang="en-US" sz="2400" dirty="0"/>
              <a:t>Have you avoided or dealt with any </a:t>
            </a:r>
            <a:r>
              <a:rPr lang="en-US" altLang="en-US" sz="2400" dirty="0">
                <a:solidFill>
                  <a:srgbClr val="FF0000"/>
                </a:solidFill>
              </a:rPr>
              <a:t>ethical problems</a:t>
            </a:r>
            <a:r>
              <a:rPr lang="en-US" altLang="en-US" sz="2400" dirty="0"/>
              <a:t>?</a:t>
            </a:r>
          </a:p>
          <a:p>
            <a:r>
              <a:rPr lang="en-US" altLang="en-US" sz="2400" dirty="0"/>
              <a:t>Have you </a:t>
            </a:r>
            <a:r>
              <a:rPr lang="en-US" altLang="en-US" sz="2400" dirty="0">
                <a:solidFill>
                  <a:srgbClr val="FF0000"/>
                </a:solidFill>
              </a:rPr>
              <a:t>interacted with the customer </a:t>
            </a:r>
            <a:r>
              <a:rPr lang="en-US" altLang="en-US" sz="2400" dirty="0"/>
              <a:t>well?</a:t>
            </a:r>
          </a:p>
          <a:p>
            <a:r>
              <a:rPr lang="en-US" altLang="en-US" sz="2400" dirty="0"/>
              <a:t>Have you </a:t>
            </a:r>
            <a:r>
              <a:rPr lang="en-US" altLang="en-US" sz="2400" dirty="0">
                <a:solidFill>
                  <a:srgbClr val="FF0000"/>
                </a:solidFill>
              </a:rPr>
              <a:t>stuck to a schedule </a:t>
            </a:r>
            <a:r>
              <a:rPr lang="en-US" altLang="en-US" sz="2400" dirty="0"/>
              <a:t>that allows it to be </a:t>
            </a:r>
            <a:r>
              <a:rPr lang="en-US" altLang="en-US" sz="2400" dirty="0">
                <a:solidFill>
                  <a:srgbClr val="FF0000"/>
                </a:solidFill>
              </a:rPr>
              <a:t>in production and maintained by others at the end of semester 2</a:t>
            </a:r>
            <a:r>
              <a:rPr lang="en-US" altLang="en-US" sz="2400" dirty="0"/>
              <a:t>?</a:t>
            </a:r>
          </a:p>
        </p:txBody>
      </p:sp>
      <p:sp>
        <p:nvSpPr>
          <p:cNvPr id="26627" name="Slide Number Placeholder 3">
            <a:extLst>
              <a:ext uri="{FF2B5EF4-FFF2-40B4-BE49-F238E27FC236}">
                <a16:creationId xmlns:a16="http://schemas.microsoft.com/office/drawing/2014/main" id="{E2DBF32C-C423-214F-BCC9-FA6C77533AE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4FC0277B-4175-AE4D-B945-E583D534C129}" type="slidenum">
              <a:rPr lang="en-US" altLang="en-US" sz="1200">
                <a:latin typeface="Arial Black" panose="020B0604020202020204" pitchFamily="34" charset="0"/>
              </a:rPr>
              <a:pPr>
                <a:spcBef>
                  <a:spcPct val="0"/>
                </a:spcBef>
                <a:buClrTx/>
                <a:buSzTx/>
                <a:buFontTx/>
                <a:buNone/>
              </a:pPr>
              <a:t>25</a:t>
            </a:fld>
            <a:endParaRPr lang="en-US" altLang="en-US" sz="1200">
              <a:latin typeface="Arial Black"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9C685A01-C536-AF48-93C6-E61702B6C0B4}"/>
              </a:ext>
            </a:extLst>
          </p:cNvPr>
          <p:cNvSpPr>
            <a:spLocks noGrp="1" noChangeArrowheads="1"/>
          </p:cNvSpPr>
          <p:nvPr>
            <p:ph type="title"/>
          </p:nvPr>
        </p:nvSpPr>
        <p:spPr/>
        <p:txBody>
          <a:bodyPr/>
          <a:lstStyle/>
          <a:p>
            <a:r>
              <a:rPr lang="en-US" altLang="en-US" dirty="0"/>
              <a:t>Grades for </a:t>
            </a:r>
            <a:r>
              <a:rPr lang="en-US" altLang="en-US" dirty="0">
                <a:solidFill>
                  <a:srgbClr val="FFC000"/>
                </a:solidFill>
              </a:rPr>
              <a:t>communication worth 20%</a:t>
            </a:r>
          </a:p>
        </p:txBody>
      </p:sp>
      <p:sp>
        <p:nvSpPr>
          <p:cNvPr id="27650" name="Content Placeholder 2">
            <a:extLst>
              <a:ext uri="{FF2B5EF4-FFF2-40B4-BE49-F238E27FC236}">
                <a16:creationId xmlns:a16="http://schemas.microsoft.com/office/drawing/2014/main" id="{9999ED53-7F07-3E40-9B3B-1D1B08EB47D3}"/>
              </a:ext>
            </a:extLst>
          </p:cNvPr>
          <p:cNvSpPr>
            <a:spLocks noGrp="1" noChangeArrowheads="1"/>
          </p:cNvSpPr>
          <p:nvPr>
            <p:ph idx="1"/>
          </p:nvPr>
        </p:nvSpPr>
        <p:spPr/>
        <p:txBody>
          <a:bodyPr/>
          <a:lstStyle/>
          <a:p>
            <a:r>
              <a:rPr lang="en-US" altLang="en-US" sz="2800" dirty="0"/>
              <a:t>Do you have a </a:t>
            </a:r>
            <a:r>
              <a:rPr lang="en-US" altLang="en-US" sz="2800" dirty="0">
                <a:solidFill>
                  <a:srgbClr val="FF0000"/>
                </a:solidFill>
              </a:rPr>
              <a:t>good record of requirements at a basic level</a:t>
            </a:r>
            <a:r>
              <a:rPr lang="en-US" altLang="en-US" sz="2800" dirty="0"/>
              <a:t>?</a:t>
            </a:r>
          </a:p>
          <a:p>
            <a:r>
              <a:rPr lang="en-US" altLang="en-US" sz="2800" dirty="0"/>
              <a:t>Have you </a:t>
            </a:r>
            <a:r>
              <a:rPr lang="en-US" altLang="en-US" sz="2800" dirty="0">
                <a:solidFill>
                  <a:srgbClr val="FF0000"/>
                </a:solidFill>
              </a:rPr>
              <a:t>recorded meeting minutes and design decisions </a:t>
            </a:r>
            <a:r>
              <a:rPr lang="en-US" altLang="en-US" sz="2800" dirty="0"/>
              <a:t>(on the wiki)</a:t>
            </a:r>
          </a:p>
          <a:p>
            <a:r>
              <a:rPr lang="en-US" altLang="en-US" sz="2800" dirty="0"/>
              <a:t>Can the prof and </a:t>
            </a:r>
            <a:r>
              <a:rPr lang="en-US" altLang="en-US" sz="2800" dirty="0">
                <a:solidFill>
                  <a:srgbClr val="FF0000"/>
                </a:solidFill>
              </a:rPr>
              <a:t>others understand your architecture </a:t>
            </a:r>
            <a:r>
              <a:rPr lang="en-US" altLang="en-US" sz="2800" dirty="0"/>
              <a:t>quickly?</a:t>
            </a:r>
          </a:p>
          <a:p>
            <a:r>
              <a:rPr lang="en-US" altLang="en-US" sz="2800" dirty="0"/>
              <a:t>Is your </a:t>
            </a:r>
            <a:r>
              <a:rPr lang="en-US" altLang="en-US" sz="2800" dirty="0">
                <a:solidFill>
                  <a:srgbClr val="FF0000"/>
                </a:solidFill>
              </a:rPr>
              <a:t>code well commented</a:t>
            </a:r>
            <a:r>
              <a:rPr lang="en-US" altLang="en-US" sz="2800" dirty="0"/>
              <a:t>?</a:t>
            </a:r>
          </a:p>
          <a:p>
            <a:r>
              <a:rPr lang="en-US" altLang="en-US" sz="2800" dirty="0"/>
              <a:t>Have you participated in </a:t>
            </a:r>
            <a:r>
              <a:rPr lang="en-US" altLang="en-US" sz="2800" dirty="0">
                <a:solidFill>
                  <a:srgbClr val="FF0000"/>
                </a:solidFill>
              </a:rPr>
              <a:t>class discussion</a:t>
            </a:r>
            <a:r>
              <a:rPr lang="en-US" altLang="en-US" sz="2800" dirty="0"/>
              <a:t>?</a:t>
            </a:r>
          </a:p>
        </p:txBody>
      </p:sp>
      <p:sp>
        <p:nvSpPr>
          <p:cNvPr id="27651" name="Slide Number Placeholder 3">
            <a:extLst>
              <a:ext uri="{FF2B5EF4-FFF2-40B4-BE49-F238E27FC236}">
                <a16:creationId xmlns:a16="http://schemas.microsoft.com/office/drawing/2014/main" id="{2FC7E12A-9280-C142-AC27-30B1F7C34525}"/>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4820EE22-8111-EA41-8E1D-4D0AAC69C260}" type="slidenum">
              <a:rPr lang="en-US" altLang="en-US" sz="1200">
                <a:latin typeface="Arial Black" panose="020B0604020202020204" pitchFamily="34" charset="0"/>
              </a:rPr>
              <a:pPr>
                <a:spcBef>
                  <a:spcPct val="0"/>
                </a:spcBef>
                <a:buClrTx/>
                <a:buSzTx/>
                <a:buFontTx/>
                <a:buNone/>
              </a:pPr>
              <a:t>26</a:t>
            </a:fld>
            <a:endParaRPr lang="en-US" altLang="en-US" sz="1200">
              <a:latin typeface="Arial Black"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3CE8A-E8CF-AE46-A7FB-E7E8F21FBBF5}"/>
              </a:ext>
            </a:extLst>
          </p:cNvPr>
          <p:cNvSpPr>
            <a:spLocks noGrp="1"/>
          </p:cNvSpPr>
          <p:nvPr>
            <p:ph type="title"/>
          </p:nvPr>
        </p:nvSpPr>
        <p:spPr/>
        <p:txBody>
          <a:bodyPr/>
          <a:lstStyle/>
          <a:p>
            <a:r>
              <a:rPr lang="en-US" i="1" dirty="0"/>
              <a:t>Complexity adjustment factor</a:t>
            </a:r>
            <a:r>
              <a:rPr lang="en-US" dirty="0"/>
              <a:t> </a:t>
            </a:r>
            <a:r>
              <a:rPr lang="en-US" sz="3600" dirty="0"/>
              <a:t>(multiplied by group grade; default 1.0)</a:t>
            </a:r>
          </a:p>
        </p:txBody>
      </p:sp>
      <p:sp>
        <p:nvSpPr>
          <p:cNvPr id="3" name="Content Placeholder 2">
            <a:extLst>
              <a:ext uri="{FF2B5EF4-FFF2-40B4-BE49-F238E27FC236}">
                <a16:creationId xmlns:a16="http://schemas.microsoft.com/office/drawing/2014/main" id="{A85CC692-57E6-CE40-848E-DD2907F88481}"/>
              </a:ext>
            </a:extLst>
          </p:cNvPr>
          <p:cNvSpPr>
            <a:spLocks noGrp="1"/>
          </p:cNvSpPr>
          <p:nvPr>
            <p:ph idx="1"/>
          </p:nvPr>
        </p:nvSpPr>
        <p:spPr/>
        <p:txBody>
          <a:bodyPr/>
          <a:lstStyle/>
          <a:p>
            <a:r>
              <a:rPr lang="en-US" sz="2800" dirty="0"/>
              <a:t>Rewards hard work + ensures you are not trying to get an easy ride on an overly-simple project</a:t>
            </a:r>
          </a:p>
          <a:p>
            <a:endParaRPr lang="en-US" sz="2800" dirty="0"/>
          </a:p>
          <a:p>
            <a:r>
              <a:rPr lang="en-US" sz="2800" dirty="0"/>
              <a:t>1.1-1.2: Exceptional complexity in some of: architecture, algorithms, number of features, lines of code, tests, UX challenges, technical challenges</a:t>
            </a:r>
          </a:p>
          <a:p>
            <a:pPr lvl="1"/>
            <a:r>
              <a:rPr lang="en-US" sz="2400" dirty="0"/>
              <a:t>And good progress has been made</a:t>
            </a:r>
          </a:p>
          <a:p>
            <a:pPr lvl="1"/>
            <a:r>
              <a:rPr lang="en-US" sz="2400" dirty="0"/>
              <a:t>Judged relative to team size</a:t>
            </a:r>
          </a:p>
        </p:txBody>
      </p:sp>
      <p:sp>
        <p:nvSpPr>
          <p:cNvPr id="4" name="Slide Number Placeholder 3">
            <a:extLst>
              <a:ext uri="{FF2B5EF4-FFF2-40B4-BE49-F238E27FC236}">
                <a16:creationId xmlns:a16="http://schemas.microsoft.com/office/drawing/2014/main" id="{B6E9D2E0-C398-A640-90CC-2946E3DC92CF}"/>
              </a:ext>
            </a:extLst>
          </p:cNvPr>
          <p:cNvSpPr>
            <a:spLocks noGrp="1"/>
          </p:cNvSpPr>
          <p:nvPr>
            <p:ph type="sldNum" sz="quarter" idx="11"/>
          </p:nvPr>
        </p:nvSpPr>
        <p:spPr/>
        <p:txBody>
          <a:bodyPr/>
          <a:lstStyle/>
          <a:p>
            <a:pPr>
              <a:defRPr/>
            </a:pPr>
            <a:fld id="{4AE4C116-A18D-BD47-9167-116564DCA322}" type="slidenum">
              <a:rPr lang="en-US" altLang="en-US" smtClean="0"/>
              <a:pPr>
                <a:defRPr/>
              </a:pPr>
              <a:t>27</a:t>
            </a:fld>
            <a:endParaRPr lang="en-US" altLang="en-US"/>
          </a:p>
        </p:txBody>
      </p:sp>
    </p:spTree>
    <p:extLst>
      <p:ext uri="{BB962C8B-B14F-4D97-AF65-F5344CB8AC3E}">
        <p14:creationId xmlns:p14="http://schemas.microsoft.com/office/powerpoint/2010/main" val="2099791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3CE8A-E8CF-AE46-A7FB-E7E8F21FBBF5}"/>
              </a:ext>
            </a:extLst>
          </p:cNvPr>
          <p:cNvSpPr>
            <a:spLocks noGrp="1"/>
          </p:cNvSpPr>
          <p:nvPr>
            <p:ph type="title"/>
          </p:nvPr>
        </p:nvSpPr>
        <p:spPr/>
        <p:txBody>
          <a:bodyPr/>
          <a:lstStyle/>
          <a:p>
            <a:r>
              <a:rPr lang="en-US" i="1" dirty="0"/>
              <a:t>Complexity adjustment factor</a:t>
            </a:r>
            <a:r>
              <a:rPr lang="en-US" dirty="0"/>
              <a:t> continued</a:t>
            </a:r>
          </a:p>
        </p:txBody>
      </p:sp>
      <p:sp>
        <p:nvSpPr>
          <p:cNvPr id="3" name="Content Placeholder 2">
            <a:extLst>
              <a:ext uri="{FF2B5EF4-FFF2-40B4-BE49-F238E27FC236}">
                <a16:creationId xmlns:a16="http://schemas.microsoft.com/office/drawing/2014/main" id="{A85CC692-57E6-CE40-848E-DD2907F88481}"/>
              </a:ext>
            </a:extLst>
          </p:cNvPr>
          <p:cNvSpPr>
            <a:spLocks noGrp="1"/>
          </p:cNvSpPr>
          <p:nvPr>
            <p:ph idx="1"/>
          </p:nvPr>
        </p:nvSpPr>
        <p:spPr/>
        <p:txBody>
          <a:bodyPr/>
          <a:lstStyle/>
          <a:p>
            <a:r>
              <a:rPr lang="en-US" sz="2800" dirty="0"/>
              <a:t>1: Project seems the right size for a team with each student working 12-15h/week</a:t>
            </a:r>
          </a:p>
          <a:p>
            <a:endParaRPr lang="en-US" sz="2800" dirty="0"/>
          </a:p>
          <a:p>
            <a:r>
              <a:rPr lang="en-US" sz="2800" dirty="0"/>
              <a:t>0.7-0.99: Small size; not sufficiently challenging; not developed far enough</a:t>
            </a:r>
          </a:p>
          <a:p>
            <a:endParaRPr lang="en-US" sz="2800" dirty="0"/>
          </a:p>
          <a:p>
            <a:r>
              <a:rPr lang="en-US" sz="2800" dirty="0"/>
              <a:t>&lt;0.7: Trivial or considerably incomplete</a:t>
            </a:r>
            <a:endParaRPr lang="en-US" sz="2400" dirty="0"/>
          </a:p>
        </p:txBody>
      </p:sp>
      <p:sp>
        <p:nvSpPr>
          <p:cNvPr id="4" name="Slide Number Placeholder 3">
            <a:extLst>
              <a:ext uri="{FF2B5EF4-FFF2-40B4-BE49-F238E27FC236}">
                <a16:creationId xmlns:a16="http://schemas.microsoft.com/office/drawing/2014/main" id="{B6E9D2E0-C398-A640-90CC-2946E3DC92CF}"/>
              </a:ext>
            </a:extLst>
          </p:cNvPr>
          <p:cNvSpPr>
            <a:spLocks noGrp="1"/>
          </p:cNvSpPr>
          <p:nvPr>
            <p:ph type="sldNum" sz="quarter" idx="11"/>
          </p:nvPr>
        </p:nvSpPr>
        <p:spPr/>
        <p:txBody>
          <a:bodyPr/>
          <a:lstStyle/>
          <a:p>
            <a:pPr>
              <a:defRPr/>
            </a:pPr>
            <a:fld id="{4AE4C116-A18D-BD47-9167-116564DCA322}" type="slidenum">
              <a:rPr lang="en-US" altLang="en-US" smtClean="0"/>
              <a:pPr>
                <a:defRPr/>
              </a:pPr>
              <a:t>28</a:t>
            </a:fld>
            <a:endParaRPr lang="en-US" altLang="en-US"/>
          </a:p>
        </p:txBody>
      </p:sp>
    </p:spTree>
    <p:extLst>
      <p:ext uri="{BB962C8B-B14F-4D97-AF65-F5344CB8AC3E}">
        <p14:creationId xmlns:p14="http://schemas.microsoft.com/office/powerpoint/2010/main" val="3245303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9D2D1-4B30-E04C-BE08-0A9FF7DCF9BD}"/>
              </a:ext>
            </a:extLst>
          </p:cNvPr>
          <p:cNvSpPr>
            <a:spLocks noGrp="1"/>
          </p:cNvSpPr>
          <p:nvPr>
            <p:ph type="title"/>
          </p:nvPr>
        </p:nvSpPr>
        <p:spPr/>
        <p:txBody>
          <a:bodyPr/>
          <a:lstStyle/>
          <a:p>
            <a:r>
              <a:rPr lang="en-US" dirty="0"/>
              <a:t>Individual adjustment factors (added; normally zero)</a:t>
            </a:r>
          </a:p>
        </p:txBody>
      </p:sp>
      <p:sp>
        <p:nvSpPr>
          <p:cNvPr id="3" name="Content Placeholder 2">
            <a:extLst>
              <a:ext uri="{FF2B5EF4-FFF2-40B4-BE49-F238E27FC236}">
                <a16:creationId xmlns:a16="http://schemas.microsoft.com/office/drawing/2014/main" id="{AC162729-7298-3A47-B0CC-F768CE36190D}"/>
              </a:ext>
            </a:extLst>
          </p:cNvPr>
          <p:cNvSpPr>
            <a:spLocks noGrp="1"/>
          </p:cNvSpPr>
          <p:nvPr>
            <p:ph idx="1"/>
          </p:nvPr>
        </p:nvSpPr>
        <p:spPr>
          <a:xfrm>
            <a:off x="457200" y="1981200"/>
            <a:ext cx="8469630" cy="3886200"/>
          </a:xfrm>
        </p:spPr>
        <p:txBody>
          <a:bodyPr/>
          <a:lstStyle/>
          <a:p>
            <a:r>
              <a:rPr lang="en-US" sz="2800" dirty="0"/>
              <a:t>A. Up to +10 points: </a:t>
            </a:r>
            <a:r>
              <a:rPr lang="en-US" sz="2800" dirty="0">
                <a:solidFill>
                  <a:srgbClr val="00B050"/>
                </a:solidFill>
              </a:rPr>
              <a:t>Exceptional individual work</a:t>
            </a:r>
            <a:r>
              <a:rPr lang="en-US" sz="2800" dirty="0"/>
              <a:t> as judged by clients, teammates or professor. No more than 50% of team members may receive such marks</a:t>
            </a:r>
          </a:p>
          <a:p>
            <a:endParaRPr lang="en-US" sz="2800" dirty="0"/>
          </a:p>
          <a:p>
            <a:r>
              <a:rPr lang="en-US" sz="2800" dirty="0"/>
              <a:t>B. Up to +10 points from team members who have had to </a:t>
            </a:r>
            <a:r>
              <a:rPr lang="en-US" sz="2800" dirty="0">
                <a:solidFill>
                  <a:srgbClr val="00B050"/>
                </a:solidFill>
              </a:rPr>
              <a:t>work hard to make up</a:t>
            </a:r>
            <a:r>
              <a:rPr lang="en-US" sz="2800" dirty="0"/>
              <a:t> for other members that have lost points from C and D below</a:t>
            </a:r>
          </a:p>
        </p:txBody>
      </p:sp>
      <p:sp>
        <p:nvSpPr>
          <p:cNvPr id="4" name="Slide Number Placeholder 3">
            <a:extLst>
              <a:ext uri="{FF2B5EF4-FFF2-40B4-BE49-F238E27FC236}">
                <a16:creationId xmlns:a16="http://schemas.microsoft.com/office/drawing/2014/main" id="{C7ABED80-4BCC-7E47-AECB-B76FA0882C7B}"/>
              </a:ext>
            </a:extLst>
          </p:cNvPr>
          <p:cNvSpPr>
            <a:spLocks noGrp="1"/>
          </p:cNvSpPr>
          <p:nvPr>
            <p:ph type="sldNum" sz="quarter" idx="11"/>
          </p:nvPr>
        </p:nvSpPr>
        <p:spPr/>
        <p:txBody>
          <a:bodyPr/>
          <a:lstStyle/>
          <a:p>
            <a:pPr>
              <a:defRPr/>
            </a:pPr>
            <a:fld id="{4AE4C116-A18D-BD47-9167-116564DCA322}" type="slidenum">
              <a:rPr lang="en-US" altLang="en-US" smtClean="0"/>
              <a:pPr>
                <a:defRPr/>
              </a:pPr>
              <a:t>29</a:t>
            </a:fld>
            <a:endParaRPr lang="en-US" altLang="en-US"/>
          </a:p>
        </p:txBody>
      </p:sp>
    </p:spTree>
    <p:extLst>
      <p:ext uri="{BB962C8B-B14F-4D97-AF65-F5344CB8AC3E}">
        <p14:creationId xmlns:p14="http://schemas.microsoft.com/office/powerpoint/2010/main" val="279972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4">
            <a:extLst>
              <a:ext uri="{FF2B5EF4-FFF2-40B4-BE49-F238E27FC236}">
                <a16:creationId xmlns:a16="http://schemas.microsoft.com/office/drawing/2014/main" id="{7B2A26E1-32CA-734B-8937-3C2318C7DF8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14F25521-9F9B-3546-9DB9-53A5CBFE331C}" type="slidenum">
              <a:rPr lang="en-US" altLang="en-US" sz="1200">
                <a:latin typeface="Arial Black" panose="020B0604020202020204" pitchFamily="34" charset="0"/>
              </a:rPr>
              <a:pPr>
                <a:spcBef>
                  <a:spcPct val="0"/>
                </a:spcBef>
                <a:buClrTx/>
                <a:buSzTx/>
                <a:buFontTx/>
                <a:buNone/>
              </a:pPr>
              <a:t>3</a:t>
            </a:fld>
            <a:endParaRPr lang="en-US" altLang="en-US" sz="1200">
              <a:latin typeface="Arial Black" panose="020B0604020202020204" pitchFamily="34" charset="0"/>
            </a:endParaRPr>
          </a:p>
        </p:txBody>
      </p:sp>
      <p:sp>
        <p:nvSpPr>
          <p:cNvPr id="17410" name="Rectangle 2">
            <a:extLst>
              <a:ext uri="{FF2B5EF4-FFF2-40B4-BE49-F238E27FC236}">
                <a16:creationId xmlns:a16="http://schemas.microsoft.com/office/drawing/2014/main" id="{D59C6A4D-7D48-B842-8580-2E6A6B2A2F45}"/>
              </a:ext>
            </a:extLst>
          </p:cNvPr>
          <p:cNvSpPr>
            <a:spLocks noGrp="1" noChangeArrowheads="1"/>
          </p:cNvSpPr>
          <p:nvPr>
            <p:ph type="title"/>
          </p:nvPr>
        </p:nvSpPr>
        <p:spPr/>
        <p:txBody>
          <a:bodyPr/>
          <a:lstStyle/>
          <a:p>
            <a:pPr eaLnBrk="1" hangingPunct="1"/>
            <a:r>
              <a:rPr lang="en-US" altLang="en-US"/>
              <a:t>Cours Bilingue ….</a:t>
            </a:r>
          </a:p>
        </p:txBody>
      </p:sp>
      <p:sp>
        <p:nvSpPr>
          <p:cNvPr id="17411" name="Rectangle 3">
            <a:extLst>
              <a:ext uri="{FF2B5EF4-FFF2-40B4-BE49-F238E27FC236}">
                <a16:creationId xmlns:a16="http://schemas.microsoft.com/office/drawing/2014/main" id="{FBAEE9D4-6923-E24D-8167-B1A94DC541DA}"/>
              </a:ext>
            </a:extLst>
          </p:cNvPr>
          <p:cNvSpPr>
            <a:spLocks noGrp="1" noChangeArrowheads="1"/>
          </p:cNvSpPr>
          <p:nvPr>
            <p:ph type="body" idx="1"/>
          </p:nvPr>
        </p:nvSpPr>
        <p:spPr>
          <a:xfrm>
            <a:off x="457200" y="1454150"/>
            <a:ext cx="8686800" cy="5403850"/>
          </a:xfrm>
        </p:spPr>
        <p:txBody>
          <a:bodyPr/>
          <a:lstStyle/>
          <a:p>
            <a:pPr eaLnBrk="1" hangingPunct="1"/>
            <a:r>
              <a:rPr lang="fr-CA" altLang="en-US" sz="2800"/>
              <a:t>Vous pouvez travailler en français</a:t>
            </a:r>
          </a:p>
          <a:p>
            <a:pPr eaLnBrk="1" hangingPunct="1"/>
            <a:r>
              <a:rPr lang="fr-CA" altLang="en-US" sz="2800"/>
              <a:t>Vous pouvez faire des présentations et les documents pour le projet en français</a:t>
            </a:r>
          </a:p>
          <a:p>
            <a:pPr eaLnBrk="1" hangingPunct="1"/>
            <a:r>
              <a:rPr lang="fr-CA" altLang="en-US" sz="2800"/>
              <a:t>Vous pouvez poser ou répondre aux questions en classe en français</a:t>
            </a:r>
            <a:endParaRPr lang="fr-CA" altLang="en-US" sz="2400"/>
          </a:p>
          <a:p>
            <a:pPr eaLnBrk="1" hangingPunct="1"/>
            <a:endParaRPr lang="fr-CA" altLang="en-US"/>
          </a:p>
          <a:p>
            <a:pPr lvl="1" eaLnBrk="1" hangingPunct="1"/>
            <a:r>
              <a:rPr lang="fr-CA" altLang="en-US">
                <a:ea typeface="Arial" panose="020B0604020202020204" pitchFamily="34" charset="0"/>
              </a:rPr>
              <a:t>En général, je communiquerai en anglais car il y a des étudiants unilingues</a:t>
            </a:r>
          </a:p>
          <a:p>
            <a:pPr lvl="1" eaLnBrk="1" hangingPunct="1"/>
            <a:r>
              <a:rPr lang="fr-CA" altLang="en-US">
                <a:ea typeface="Arial" panose="020B0604020202020204" pitchFamily="34" charset="0"/>
              </a:rPr>
              <a:t>Mais si vous me posez une question en français, je répondrai en français</a:t>
            </a:r>
          </a:p>
          <a:p>
            <a:pPr eaLnBrk="1" hangingPunct="1"/>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9D2D1-4B30-E04C-BE08-0A9FF7DCF9BD}"/>
              </a:ext>
            </a:extLst>
          </p:cNvPr>
          <p:cNvSpPr>
            <a:spLocks noGrp="1"/>
          </p:cNvSpPr>
          <p:nvPr>
            <p:ph type="title"/>
          </p:nvPr>
        </p:nvSpPr>
        <p:spPr/>
        <p:txBody>
          <a:bodyPr/>
          <a:lstStyle/>
          <a:p>
            <a:r>
              <a:rPr lang="en-US" dirty="0"/>
              <a:t>Individual adjustment factors</a:t>
            </a:r>
          </a:p>
        </p:txBody>
      </p:sp>
      <p:sp>
        <p:nvSpPr>
          <p:cNvPr id="3" name="Content Placeholder 2">
            <a:extLst>
              <a:ext uri="{FF2B5EF4-FFF2-40B4-BE49-F238E27FC236}">
                <a16:creationId xmlns:a16="http://schemas.microsoft.com/office/drawing/2014/main" id="{AC162729-7298-3A47-B0CC-F768CE36190D}"/>
              </a:ext>
            </a:extLst>
          </p:cNvPr>
          <p:cNvSpPr>
            <a:spLocks noGrp="1"/>
          </p:cNvSpPr>
          <p:nvPr>
            <p:ph idx="1"/>
          </p:nvPr>
        </p:nvSpPr>
        <p:spPr/>
        <p:txBody>
          <a:bodyPr/>
          <a:lstStyle/>
          <a:p>
            <a:r>
              <a:rPr lang="en-US" sz="2800" dirty="0"/>
              <a:t>C. up to -15 points. Student is &gt; 15 days </a:t>
            </a:r>
            <a:r>
              <a:rPr lang="en-US" sz="2800" dirty="0">
                <a:solidFill>
                  <a:srgbClr val="00B050"/>
                </a:solidFill>
              </a:rPr>
              <a:t>late delivering critical promised work to the team</a:t>
            </a:r>
            <a:r>
              <a:rPr lang="en-US" sz="2800" dirty="0"/>
              <a:t> with insufficient justification.</a:t>
            </a:r>
          </a:p>
          <a:p>
            <a:pPr lvl="1"/>
            <a:r>
              <a:rPr lang="en-US" sz="2400" dirty="0"/>
              <a:t>Professor must be notified at 10-day point, and will impose penalty at 15-day point.</a:t>
            </a:r>
          </a:p>
          <a:p>
            <a:endParaRPr lang="en-US" sz="2800" dirty="0"/>
          </a:p>
          <a:p>
            <a:r>
              <a:rPr lang="en-US" sz="2800" dirty="0"/>
              <a:t>D. up to -10 points. Quantity and quality of </a:t>
            </a:r>
            <a:r>
              <a:rPr lang="en-US" sz="2800" dirty="0">
                <a:solidFill>
                  <a:srgbClr val="00B050"/>
                </a:solidFill>
              </a:rPr>
              <a:t>commits</a:t>
            </a:r>
            <a:r>
              <a:rPr lang="en-US" sz="2800" dirty="0"/>
              <a:t> as assessed by the professor and TA are </a:t>
            </a:r>
            <a:r>
              <a:rPr lang="en-US" sz="2800" dirty="0">
                <a:solidFill>
                  <a:srgbClr val="00B050"/>
                </a:solidFill>
              </a:rPr>
              <a:t>lower than expected of a 4</a:t>
            </a:r>
            <a:r>
              <a:rPr lang="en-US" sz="2800" baseline="30000" dirty="0">
                <a:solidFill>
                  <a:srgbClr val="00B050"/>
                </a:solidFill>
              </a:rPr>
              <a:t>th</a:t>
            </a:r>
            <a:r>
              <a:rPr lang="en-US" sz="2800" dirty="0">
                <a:solidFill>
                  <a:srgbClr val="00B050"/>
                </a:solidFill>
              </a:rPr>
              <a:t> year student</a:t>
            </a:r>
            <a:r>
              <a:rPr lang="en-US" sz="2800" dirty="0"/>
              <a:t>.</a:t>
            </a:r>
          </a:p>
        </p:txBody>
      </p:sp>
      <p:sp>
        <p:nvSpPr>
          <p:cNvPr id="4" name="Slide Number Placeholder 3">
            <a:extLst>
              <a:ext uri="{FF2B5EF4-FFF2-40B4-BE49-F238E27FC236}">
                <a16:creationId xmlns:a16="http://schemas.microsoft.com/office/drawing/2014/main" id="{C7ABED80-4BCC-7E47-AECB-B76FA0882C7B}"/>
              </a:ext>
            </a:extLst>
          </p:cNvPr>
          <p:cNvSpPr>
            <a:spLocks noGrp="1"/>
          </p:cNvSpPr>
          <p:nvPr>
            <p:ph type="sldNum" sz="quarter" idx="11"/>
          </p:nvPr>
        </p:nvSpPr>
        <p:spPr/>
        <p:txBody>
          <a:bodyPr/>
          <a:lstStyle/>
          <a:p>
            <a:pPr>
              <a:defRPr/>
            </a:pPr>
            <a:fld id="{4AE4C116-A18D-BD47-9167-116564DCA322}" type="slidenum">
              <a:rPr lang="en-US" altLang="en-US" smtClean="0"/>
              <a:pPr>
                <a:defRPr/>
              </a:pPr>
              <a:t>30</a:t>
            </a:fld>
            <a:endParaRPr lang="en-US" altLang="en-US"/>
          </a:p>
        </p:txBody>
      </p:sp>
    </p:spTree>
    <p:extLst>
      <p:ext uri="{BB962C8B-B14F-4D97-AF65-F5344CB8AC3E}">
        <p14:creationId xmlns:p14="http://schemas.microsoft.com/office/powerpoint/2010/main" val="4158667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9D2D1-4B30-E04C-BE08-0A9FF7DCF9BD}"/>
              </a:ext>
            </a:extLst>
          </p:cNvPr>
          <p:cNvSpPr>
            <a:spLocks noGrp="1"/>
          </p:cNvSpPr>
          <p:nvPr>
            <p:ph type="title"/>
          </p:nvPr>
        </p:nvSpPr>
        <p:spPr/>
        <p:txBody>
          <a:bodyPr/>
          <a:lstStyle/>
          <a:p>
            <a:r>
              <a:rPr lang="en-US" dirty="0"/>
              <a:t>Individual adjustment factors</a:t>
            </a:r>
          </a:p>
        </p:txBody>
      </p:sp>
      <p:sp>
        <p:nvSpPr>
          <p:cNvPr id="3" name="Content Placeholder 2">
            <a:extLst>
              <a:ext uri="{FF2B5EF4-FFF2-40B4-BE49-F238E27FC236}">
                <a16:creationId xmlns:a16="http://schemas.microsoft.com/office/drawing/2014/main" id="{AC162729-7298-3A47-B0CC-F768CE36190D}"/>
              </a:ext>
            </a:extLst>
          </p:cNvPr>
          <p:cNvSpPr>
            <a:spLocks noGrp="1"/>
          </p:cNvSpPr>
          <p:nvPr>
            <p:ph idx="1"/>
          </p:nvPr>
        </p:nvSpPr>
        <p:spPr/>
        <p:txBody>
          <a:bodyPr/>
          <a:lstStyle/>
          <a:p>
            <a:r>
              <a:rPr lang="en-US" sz="2800" dirty="0"/>
              <a:t>E. -5 each. Missing/late </a:t>
            </a:r>
            <a:r>
              <a:rPr lang="en-US" sz="2800" dirty="0">
                <a:solidFill>
                  <a:srgbClr val="00B050"/>
                </a:solidFill>
              </a:rPr>
              <a:t>individual deliverables to the prof</a:t>
            </a:r>
            <a:r>
              <a:rPr lang="en-US" sz="2800" dirty="0"/>
              <a:t> (self-evaluation, URL with personal commits, absent from presentation, excess absence from class)</a:t>
            </a:r>
          </a:p>
          <a:p>
            <a:endParaRPr lang="en-US" sz="2800" dirty="0"/>
          </a:p>
          <a:p>
            <a:r>
              <a:rPr lang="en-US" sz="2800" dirty="0"/>
              <a:t>F. -5. Failure to disclose </a:t>
            </a:r>
            <a:r>
              <a:rPr lang="en-US" sz="2800" dirty="0">
                <a:solidFill>
                  <a:srgbClr val="00B050"/>
                </a:solidFill>
              </a:rPr>
              <a:t>ethical issues</a:t>
            </a:r>
            <a:r>
              <a:rPr lang="en-US" sz="2800" dirty="0"/>
              <a:t> (e.g. conflict of interest, working full time)</a:t>
            </a:r>
          </a:p>
        </p:txBody>
      </p:sp>
      <p:sp>
        <p:nvSpPr>
          <p:cNvPr id="4" name="Slide Number Placeholder 3">
            <a:extLst>
              <a:ext uri="{FF2B5EF4-FFF2-40B4-BE49-F238E27FC236}">
                <a16:creationId xmlns:a16="http://schemas.microsoft.com/office/drawing/2014/main" id="{C7ABED80-4BCC-7E47-AECB-B76FA0882C7B}"/>
              </a:ext>
            </a:extLst>
          </p:cNvPr>
          <p:cNvSpPr>
            <a:spLocks noGrp="1"/>
          </p:cNvSpPr>
          <p:nvPr>
            <p:ph type="sldNum" sz="quarter" idx="11"/>
          </p:nvPr>
        </p:nvSpPr>
        <p:spPr/>
        <p:txBody>
          <a:bodyPr/>
          <a:lstStyle/>
          <a:p>
            <a:pPr>
              <a:defRPr/>
            </a:pPr>
            <a:fld id="{4AE4C116-A18D-BD47-9167-116564DCA322}" type="slidenum">
              <a:rPr lang="en-US" altLang="en-US" smtClean="0"/>
              <a:pPr>
                <a:defRPr/>
              </a:pPr>
              <a:t>31</a:t>
            </a:fld>
            <a:endParaRPr lang="en-US" altLang="en-US"/>
          </a:p>
        </p:txBody>
      </p:sp>
    </p:spTree>
    <p:extLst>
      <p:ext uri="{BB962C8B-B14F-4D97-AF65-F5344CB8AC3E}">
        <p14:creationId xmlns:p14="http://schemas.microsoft.com/office/powerpoint/2010/main" val="6708470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4">
            <a:extLst>
              <a:ext uri="{FF2B5EF4-FFF2-40B4-BE49-F238E27FC236}">
                <a16:creationId xmlns:a16="http://schemas.microsoft.com/office/drawing/2014/main" id="{5E0194B9-2288-9644-B77C-A29A2A8B66D4}"/>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8B79312F-2635-D041-8D37-8400CB63B313}" type="slidenum">
              <a:rPr lang="en-US" altLang="en-US" sz="1200">
                <a:latin typeface="Arial Black" panose="020B0604020202020204" pitchFamily="34" charset="0"/>
              </a:rPr>
              <a:pPr>
                <a:spcBef>
                  <a:spcPct val="0"/>
                </a:spcBef>
                <a:buClrTx/>
                <a:buSzTx/>
                <a:buFontTx/>
                <a:buNone/>
              </a:pPr>
              <a:t>32</a:t>
            </a:fld>
            <a:endParaRPr lang="en-US" altLang="en-US" sz="1200">
              <a:latin typeface="Arial Black" panose="020B0604020202020204" pitchFamily="34" charset="0"/>
            </a:endParaRPr>
          </a:p>
        </p:txBody>
      </p:sp>
      <p:sp>
        <p:nvSpPr>
          <p:cNvPr id="28674" name="Rectangle 2">
            <a:extLst>
              <a:ext uri="{FF2B5EF4-FFF2-40B4-BE49-F238E27FC236}">
                <a16:creationId xmlns:a16="http://schemas.microsoft.com/office/drawing/2014/main" id="{C74A14EC-4D05-5046-B326-A363CA60392B}"/>
              </a:ext>
            </a:extLst>
          </p:cNvPr>
          <p:cNvSpPr>
            <a:spLocks noGrp="1" noChangeArrowheads="1"/>
          </p:cNvSpPr>
          <p:nvPr>
            <p:ph type="title"/>
          </p:nvPr>
        </p:nvSpPr>
        <p:spPr>
          <a:xfrm>
            <a:off x="457200" y="0"/>
            <a:ext cx="8229600" cy="1371600"/>
          </a:xfrm>
        </p:spPr>
        <p:txBody>
          <a:bodyPr/>
          <a:lstStyle/>
          <a:p>
            <a:pPr eaLnBrk="1" hangingPunct="1"/>
            <a:r>
              <a:rPr lang="en-US" altLang="en-US"/>
              <a:t>Agile work</a:t>
            </a:r>
          </a:p>
        </p:txBody>
      </p:sp>
      <p:sp>
        <p:nvSpPr>
          <p:cNvPr id="28675" name="Rectangle 3">
            <a:extLst>
              <a:ext uri="{FF2B5EF4-FFF2-40B4-BE49-F238E27FC236}">
                <a16:creationId xmlns:a16="http://schemas.microsoft.com/office/drawing/2014/main" id="{256BC5F2-CC37-7E46-B6CC-6C19417E7C7F}"/>
              </a:ext>
            </a:extLst>
          </p:cNvPr>
          <p:cNvSpPr>
            <a:spLocks noGrp="1" noChangeArrowheads="1"/>
          </p:cNvSpPr>
          <p:nvPr>
            <p:ph type="body" idx="1"/>
          </p:nvPr>
        </p:nvSpPr>
        <p:spPr>
          <a:xfrm>
            <a:off x="457200" y="1009650"/>
            <a:ext cx="8686800" cy="4525963"/>
          </a:xfrm>
        </p:spPr>
        <p:txBody>
          <a:bodyPr/>
          <a:lstStyle/>
          <a:p>
            <a:pPr eaLnBrk="1" hangingPunct="1">
              <a:lnSpc>
                <a:spcPct val="90000"/>
              </a:lnSpc>
              <a:buFont typeface="Arial" panose="020B0604020202020204" pitchFamily="34" charset="0"/>
              <a:buChar char="•"/>
            </a:pPr>
            <a:r>
              <a:rPr lang="en-US" altLang="en-US" sz="2400" dirty="0"/>
              <a:t>Use a </a:t>
            </a:r>
            <a:r>
              <a:rPr lang="en-US" altLang="en-US" sz="2400" b="1" dirty="0">
                <a:solidFill>
                  <a:srgbClr val="00B050"/>
                </a:solidFill>
              </a:rPr>
              <a:t>Git repository</a:t>
            </a:r>
          </a:p>
          <a:p>
            <a:pPr lvl="1" eaLnBrk="1" hangingPunct="1">
              <a:lnSpc>
                <a:spcPct val="90000"/>
              </a:lnSpc>
              <a:buFont typeface="Arial" panose="020B0604020202020204" pitchFamily="34" charset="0"/>
              <a:buChar char="•"/>
            </a:pPr>
            <a:r>
              <a:rPr lang="en-US" altLang="en-US" sz="2000" dirty="0">
                <a:ea typeface="Arial" panose="020B0604020202020204" pitchFamily="34" charset="0"/>
              </a:rPr>
              <a:t>Github (preferred), Gitlab, Bitbucket. </a:t>
            </a:r>
            <a:r>
              <a:rPr lang="en-US" altLang="en-US" sz="2000" dirty="0">
                <a:solidFill>
                  <a:srgbClr val="FF0000"/>
                </a:solidFill>
                <a:ea typeface="Arial" panose="020B0604020202020204" pitchFamily="34" charset="0"/>
              </a:rPr>
              <a:t>Give the prof and TA access</a:t>
            </a:r>
          </a:p>
          <a:p>
            <a:pPr eaLnBrk="1" hangingPunct="1">
              <a:lnSpc>
                <a:spcPct val="90000"/>
              </a:lnSpc>
              <a:buFont typeface="Arial" panose="020B0604020202020204" pitchFamily="34" charset="0"/>
              <a:buChar char="•"/>
            </a:pPr>
            <a:r>
              <a:rPr lang="en-US" altLang="en-US" sz="2400" dirty="0"/>
              <a:t>Deliver </a:t>
            </a:r>
            <a:r>
              <a:rPr lang="en-US" altLang="en-US" sz="2400" b="1" dirty="0">
                <a:solidFill>
                  <a:srgbClr val="00B050"/>
                </a:solidFill>
              </a:rPr>
              <a:t>tests</a:t>
            </a:r>
            <a:r>
              <a:rPr lang="en-US" altLang="en-US" sz="2400" dirty="0"/>
              <a:t> with commits where possible</a:t>
            </a:r>
          </a:p>
          <a:p>
            <a:pPr eaLnBrk="1" hangingPunct="1">
              <a:lnSpc>
                <a:spcPct val="90000"/>
              </a:lnSpc>
              <a:buFont typeface="Arial" panose="020B0604020202020204" pitchFamily="34" charset="0"/>
              <a:buChar char="•"/>
            </a:pPr>
            <a:r>
              <a:rPr lang="en-US" altLang="en-US" sz="2400" dirty="0"/>
              <a:t>Use </a:t>
            </a:r>
            <a:r>
              <a:rPr lang="en-US" altLang="en-US" sz="2400" b="1" dirty="0">
                <a:solidFill>
                  <a:srgbClr val="00B050"/>
                </a:solidFill>
              </a:rPr>
              <a:t>issue tracking</a:t>
            </a:r>
            <a:r>
              <a:rPr lang="en-US" altLang="en-US" sz="2400" dirty="0"/>
              <a:t> for all user stories, features and bugs</a:t>
            </a:r>
          </a:p>
          <a:p>
            <a:pPr eaLnBrk="1" hangingPunct="1">
              <a:lnSpc>
                <a:spcPct val="90000"/>
              </a:lnSpc>
              <a:buFont typeface="Arial" panose="020B0604020202020204" pitchFamily="34" charset="0"/>
              <a:buChar char="•"/>
            </a:pPr>
            <a:r>
              <a:rPr lang="en-US" altLang="en-US" sz="2400" dirty="0"/>
              <a:t>Use a </a:t>
            </a:r>
            <a:r>
              <a:rPr lang="en-US" altLang="en-US" sz="2400" b="1" dirty="0">
                <a:solidFill>
                  <a:srgbClr val="00B050"/>
                </a:solidFill>
              </a:rPr>
              <a:t>Wiki or text files</a:t>
            </a:r>
            <a:r>
              <a:rPr lang="en-US" altLang="en-US" sz="2400" dirty="0"/>
              <a:t> in repo for requirements, design.,</a:t>
            </a:r>
          </a:p>
          <a:p>
            <a:pPr lvl="1" eaLnBrk="1" hangingPunct="1">
              <a:lnSpc>
                <a:spcPct val="90000"/>
              </a:lnSpc>
              <a:buFont typeface="Arial" panose="020B0604020202020204" pitchFamily="34" charset="0"/>
              <a:buChar char="•"/>
            </a:pPr>
            <a:r>
              <a:rPr lang="en-US" altLang="en-US" sz="2000" dirty="0">
                <a:ea typeface="Arial" panose="020B0604020202020204" pitchFamily="34" charset="0"/>
              </a:rPr>
              <a:t>Put meeting minutes, progress logs here</a:t>
            </a:r>
          </a:p>
          <a:p>
            <a:pPr lvl="1" eaLnBrk="1" hangingPunct="1">
              <a:lnSpc>
                <a:spcPct val="90000"/>
              </a:lnSpc>
              <a:buFont typeface="Arial" panose="020B0604020202020204" pitchFamily="34" charset="0"/>
              <a:buChar char="•"/>
            </a:pPr>
            <a:r>
              <a:rPr lang="en-US" altLang="en-US" sz="2000" dirty="0">
                <a:ea typeface="Arial" panose="020B0604020202020204" pitchFamily="34" charset="0"/>
              </a:rPr>
              <a:t>Do not use non-repo files (e.g. </a:t>
            </a:r>
            <a:r>
              <a:rPr lang="en-US" altLang="en-US" sz="2000" dirty="0" err="1">
                <a:ea typeface="Arial" panose="020B0604020202020204" pitchFamily="34" charset="0"/>
              </a:rPr>
              <a:t>Googhle</a:t>
            </a:r>
            <a:r>
              <a:rPr lang="en-US" altLang="en-US" sz="2000" dirty="0">
                <a:ea typeface="Arial" panose="020B0604020202020204" pitchFamily="34" charset="0"/>
              </a:rPr>
              <a:t> docs)</a:t>
            </a:r>
          </a:p>
          <a:p>
            <a:pPr eaLnBrk="1" hangingPunct="1">
              <a:lnSpc>
                <a:spcPct val="90000"/>
              </a:lnSpc>
              <a:buFont typeface="Arial" panose="020B0604020202020204" pitchFamily="34" charset="0"/>
              <a:buChar char="•"/>
            </a:pPr>
            <a:r>
              <a:rPr lang="en-US" altLang="en-US" sz="2400" dirty="0"/>
              <a:t>Use a </a:t>
            </a:r>
            <a:r>
              <a:rPr lang="en-US" altLang="en-US" sz="2400" b="1" dirty="0">
                <a:solidFill>
                  <a:srgbClr val="00B050"/>
                </a:solidFill>
              </a:rPr>
              <a:t>group communication</a:t>
            </a:r>
            <a:r>
              <a:rPr lang="en-US" altLang="en-US" sz="2400" dirty="0"/>
              <a:t> channel (Teams, or Slack)</a:t>
            </a:r>
          </a:p>
          <a:p>
            <a:pPr eaLnBrk="1" hangingPunct="1">
              <a:lnSpc>
                <a:spcPct val="90000"/>
              </a:lnSpc>
              <a:buFont typeface="Arial" panose="020B0604020202020204" pitchFamily="34" charset="0"/>
              <a:buChar char="•"/>
            </a:pPr>
            <a:r>
              <a:rPr lang="en-US" altLang="en-US" sz="2400" dirty="0"/>
              <a:t>Set up </a:t>
            </a:r>
            <a:r>
              <a:rPr lang="en-US" altLang="en-US" sz="2400" b="1" dirty="0">
                <a:solidFill>
                  <a:srgbClr val="00B050"/>
                </a:solidFill>
              </a:rPr>
              <a:t>automated building</a:t>
            </a:r>
            <a:r>
              <a:rPr lang="en-US" altLang="en-US" sz="2400" dirty="0"/>
              <a:t> where possible</a:t>
            </a:r>
          </a:p>
          <a:p>
            <a:pPr eaLnBrk="1" hangingPunct="1">
              <a:lnSpc>
                <a:spcPct val="90000"/>
              </a:lnSpc>
              <a:buFont typeface="Wingdings" pitchFamily="2" charset="2"/>
              <a:buNone/>
            </a:pPr>
            <a:endParaRPr lang="en-US" altLang="en-US" sz="2400" dirty="0"/>
          </a:p>
          <a:p>
            <a:pPr eaLnBrk="1" hangingPunct="1">
              <a:lnSpc>
                <a:spcPct val="90000"/>
              </a:lnSpc>
              <a:buFont typeface="Arial" panose="020B0604020202020204" pitchFamily="34" charset="0"/>
              <a:buChar char="•"/>
            </a:pPr>
            <a:r>
              <a:rPr lang="en-US" altLang="en-US" sz="2400" b="1" dirty="0">
                <a:solidFill>
                  <a:srgbClr val="00B050"/>
                </a:solidFill>
              </a:rPr>
              <a:t>Deliver in increments</a:t>
            </a:r>
            <a:r>
              <a:rPr lang="en-US" altLang="en-US" sz="2400" dirty="0"/>
              <a:t> when commits are ready at intervals of no more than a month, starting in Week 5 at the latest</a:t>
            </a:r>
          </a:p>
          <a:p>
            <a:pPr eaLnBrk="1" hangingPunct="1">
              <a:lnSpc>
                <a:spcPct val="90000"/>
              </a:lnSpc>
              <a:buFont typeface="Arial" panose="020B0604020202020204" pitchFamily="34" charset="0"/>
              <a:buChar char="•"/>
            </a:pPr>
            <a:r>
              <a:rPr lang="en-US" altLang="en-US" sz="2400" dirty="0"/>
              <a:t>Continuous integration</a:t>
            </a:r>
          </a:p>
          <a:p>
            <a:pPr lvl="1" eaLnBrk="1" hangingPunct="1">
              <a:lnSpc>
                <a:spcPct val="90000"/>
              </a:lnSpc>
            </a:pPr>
            <a:r>
              <a:rPr lang="en-US" altLang="en-US" sz="2000" dirty="0">
                <a:ea typeface="Arial" panose="020B0604020202020204" pitchFamily="34" charset="0"/>
              </a:rPr>
              <a:t>Each person commits their changes and the build runs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4">
            <a:extLst>
              <a:ext uri="{FF2B5EF4-FFF2-40B4-BE49-F238E27FC236}">
                <a16:creationId xmlns:a16="http://schemas.microsoft.com/office/drawing/2014/main" id="{278CA15A-9222-FC4F-98F5-622E7CD1F0B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4912BEF4-7599-5045-BB7E-4ECD535A6025}" type="slidenum">
              <a:rPr lang="en-US" altLang="en-US" sz="1200">
                <a:latin typeface="Arial Black" panose="020B0604020202020204" pitchFamily="34" charset="0"/>
              </a:rPr>
              <a:pPr>
                <a:spcBef>
                  <a:spcPct val="0"/>
                </a:spcBef>
                <a:buClrTx/>
                <a:buSzTx/>
                <a:buFontTx/>
                <a:buNone/>
              </a:pPr>
              <a:t>33</a:t>
            </a:fld>
            <a:endParaRPr lang="en-US" altLang="en-US" sz="1200">
              <a:latin typeface="Arial Black" panose="020B0604020202020204" pitchFamily="34" charset="0"/>
            </a:endParaRPr>
          </a:p>
        </p:txBody>
      </p:sp>
      <p:sp>
        <p:nvSpPr>
          <p:cNvPr id="29698" name="Rectangle 2">
            <a:extLst>
              <a:ext uri="{FF2B5EF4-FFF2-40B4-BE49-F238E27FC236}">
                <a16:creationId xmlns:a16="http://schemas.microsoft.com/office/drawing/2014/main" id="{74DAA704-AB37-A347-A750-548309788DC5}"/>
              </a:ext>
            </a:extLst>
          </p:cNvPr>
          <p:cNvSpPr>
            <a:spLocks noGrp="1" noChangeArrowheads="1"/>
          </p:cNvSpPr>
          <p:nvPr>
            <p:ph type="title"/>
          </p:nvPr>
        </p:nvSpPr>
        <p:spPr>
          <a:xfrm>
            <a:off x="457200" y="0"/>
            <a:ext cx="8229600" cy="1143000"/>
          </a:xfrm>
        </p:spPr>
        <p:txBody>
          <a:bodyPr/>
          <a:lstStyle/>
          <a:p>
            <a:pPr eaLnBrk="1" hangingPunct="1"/>
            <a:r>
              <a:rPr lang="en-US" altLang="en-US"/>
              <a:t>Legal Issues</a:t>
            </a:r>
          </a:p>
        </p:txBody>
      </p:sp>
      <p:sp>
        <p:nvSpPr>
          <p:cNvPr id="29699" name="Rectangle 3">
            <a:extLst>
              <a:ext uri="{FF2B5EF4-FFF2-40B4-BE49-F238E27FC236}">
                <a16:creationId xmlns:a16="http://schemas.microsoft.com/office/drawing/2014/main" id="{7220D552-8565-144C-BCFB-96283CD2E799}"/>
              </a:ext>
            </a:extLst>
          </p:cNvPr>
          <p:cNvSpPr>
            <a:spLocks noGrp="1" noChangeArrowheads="1"/>
          </p:cNvSpPr>
          <p:nvPr>
            <p:ph type="body" idx="1"/>
          </p:nvPr>
        </p:nvSpPr>
        <p:spPr>
          <a:xfrm>
            <a:off x="457200" y="819150"/>
            <a:ext cx="8686800" cy="4525963"/>
          </a:xfrm>
        </p:spPr>
        <p:txBody>
          <a:bodyPr/>
          <a:lstStyle/>
          <a:p>
            <a:pPr eaLnBrk="1" hangingPunct="1">
              <a:lnSpc>
                <a:spcPct val="90000"/>
              </a:lnSpc>
              <a:buFont typeface="Arial" panose="020B0604020202020204" pitchFamily="34" charset="0"/>
              <a:buChar char="•"/>
            </a:pPr>
            <a:r>
              <a:rPr lang="en-US" altLang="en-US" sz="2800" dirty="0"/>
              <a:t>Academic Fraud</a:t>
            </a:r>
          </a:p>
          <a:p>
            <a:pPr lvl="1" eaLnBrk="1" hangingPunct="1">
              <a:lnSpc>
                <a:spcPct val="90000"/>
              </a:lnSpc>
            </a:pPr>
            <a:r>
              <a:rPr lang="en-US" altLang="en-US" sz="2400" dirty="0">
                <a:ea typeface="Arial" panose="020B0604020202020204" pitchFamily="34" charset="0"/>
              </a:rPr>
              <a:t>Using others work without acknowledgement</a:t>
            </a:r>
          </a:p>
          <a:p>
            <a:pPr lvl="1" eaLnBrk="1" hangingPunct="1">
              <a:lnSpc>
                <a:spcPct val="90000"/>
              </a:lnSpc>
            </a:pPr>
            <a:r>
              <a:rPr lang="en-US" altLang="en-US" sz="2400" dirty="0">
                <a:ea typeface="Arial" panose="020B0604020202020204" pitchFamily="34" charset="0"/>
              </a:rPr>
              <a:t>Misrepresenting results, participation</a:t>
            </a:r>
          </a:p>
          <a:p>
            <a:pPr lvl="1" eaLnBrk="1" hangingPunct="1">
              <a:lnSpc>
                <a:spcPct val="90000"/>
              </a:lnSpc>
            </a:pPr>
            <a:endParaRPr lang="en-US" altLang="en-US" sz="1600" dirty="0">
              <a:ea typeface="Arial" panose="020B0604020202020204" pitchFamily="34" charset="0"/>
            </a:endParaRPr>
          </a:p>
          <a:p>
            <a:pPr eaLnBrk="1" hangingPunct="1">
              <a:lnSpc>
                <a:spcPct val="90000"/>
              </a:lnSpc>
              <a:buFont typeface="Arial" panose="020B0604020202020204" pitchFamily="34" charset="0"/>
              <a:buChar char="•"/>
            </a:pPr>
            <a:r>
              <a:rPr lang="en-US" altLang="en-US" sz="2800" dirty="0"/>
              <a:t>IP</a:t>
            </a:r>
          </a:p>
          <a:p>
            <a:pPr lvl="1" eaLnBrk="1" hangingPunct="1">
              <a:lnSpc>
                <a:spcPct val="90000"/>
              </a:lnSpc>
            </a:pPr>
            <a:r>
              <a:rPr lang="en-US" altLang="en-US" sz="2400" dirty="0">
                <a:ea typeface="Arial" panose="020B0604020202020204" pitchFamily="34" charset="0"/>
              </a:rPr>
              <a:t>You own your work but can relinquish your ownership (companies may insist on this)</a:t>
            </a:r>
          </a:p>
          <a:p>
            <a:pPr lvl="1" eaLnBrk="1" hangingPunct="1">
              <a:lnSpc>
                <a:spcPct val="90000"/>
              </a:lnSpc>
            </a:pPr>
            <a:endParaRPr lang="en-US" altLang="en-US" sz="1600" dirty="0">
              <a:ea typeface="Arial" panose="020B0604020202020204" pitchFamily="34" charset="0"/>
            </a:endParaRPr>
          </a:p>
          <a:p>
            <a:pPr eaLnBrk="1" hangingPunct="1">
              <a:lnSpc>
                <a:spcPct val="90000"/>
              </a:lnSpc>
              <a:buFont typeface="Arial" panose="020B0604020202020204" pitchFamily="34" charset="0"/>
              <a:buChar char="•"/>
            </a:pPr>
            <a:r>
              <a:rPr lang="en-US" altLang="en-US" sz="2800" dirty="0"/>
              <a:t>Non-Disclosure Agreements</a:t>
            </a:r>
          </a:p>
          <a:p>
            <a:pPr lvl="1" eaLnBrk="1" hangingPunct="1">
              <a:lnSpc>
                <a:spcPct val="90000"/>
              </a:lnSpc>
            </a:pPr>
            <a:r>
              <a:rPr lang="en-CA" altLang="en-US" sz="2400" dirty="0">
                <a:ea typeface="Arial" panose="020B0604020202020204" pitchFamily="34" charset="0"/>
              </a:rPr>
              <a:t>Sometimes needed – discuss with professor</a:t>
            </a:r>
          </a:p>
          <a:p>
            <a:pPr lvl="1" eaLnBrk="1" hangingPunct="1">
              <a:lnSpc>
                <a:spcPct val="90000"/>
              </a:lnSpc>
            </a:pPr>
            <a:endParaRPr lang="en-US" altLang="en-US" sz="1600" dirty="0">
              <a:ea typeface="Arial" panose="020B0604020202020204" pitchFamily="34" charset="0"/>
            </a:endParaRPr>
          </a:p>
          <a:p>
            <a:pPr eaLnBrk="1" hangingPunct="1">
              <a:lnSpc>
                <a:spcPct val="90000"/>
              </a:lnSpc>
              <a:buFont typeface="Arial" panose="020B0604020202020204" pitchFamily="34" charset="0"/>
              <a:buChar char="•"/>
            </a:pPr>
            <a:r>
              <a:rPr lang="en-US" altLang="en-US" sz="2800" dirty="0"/>
              <a:t>Paid-For Work</a:t>
            </a:r>
          </a:p>
          <a:p>
            <a:pPr lvl="1" eaLnBrk="1" hangingPunct="1">
              <a:lnSpc>
                <a:spcPct val="90000"/>
              </a:lnSpc>
            </a:pPr>
            <a:r>
              <a:rPr lang="en-US" altLang="en-US" sz="2400" dirty="0">
                <a:ea typeface="Arial" panose="020B0604020202020204" pitchFamily="34" charset="0"/>
              </a:rPr>
              <a:t>I do NOT recommend it. You must discuss with me.</a:t>
            </a:r>
          </a:p>
          <a:p>
            <a:pPr lvl="1" eaLnBrk="1" hangingPunct="1">
              <a:lnSpc>
                <a:spcPct val="90000"/>
              </a:lnSpc>
            </a:pPr>
            <a:r>
              <a:rPr lang="en-US" altLang="en-US" sz="2400" dirty="0">
                <a:ea typeface="Arial" panose="020B0604020202020204" pitchFamily="34" charset="0"/>
              </a:rPr>
              <a:t>All team members must be equal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BDAF5193-4CD4-9844-BB4E-B40DE9E25FD4}"/>
              </a:ext>
            </a:extLst>
          </p:cNvPr>
          <p:cNvSpPr>
            <a:spLocks noGrp="1" noChangeArrowheads="1"/>
          </p:cNvSpPr>
          <p:nvPr>
            <p:ph type="title"/>
          </p:nvPr>
        </p:nvSpPr>
        <p:spPr/>
        <p:txBody>
          <a:bodyPr/>
          <a:lstStyle/>
          <a:p>
            <a:r>
              <a:rPr lang="en-US" altLang="en-US"/>
              <a:t>Work schedule</a:t>
            </a:r>
          </a:p>
        </p:txBody>
      </p:sp>
      <p:sp>
        <p:nvSpPr>
          <p:cNvPr id="30722" name="Content Placeholder 2">
            <a:extLst>
              <a:ext uri="{FF2B5EF4-FFF2-40B4-BE49-F238E27FC236}">
                <a16:creationId xmlns:a16="http://schemas.microsoft.com/office/drawing/2014/main" id="{D06EDFDF-344D-3546-88D8-F2E4B2025ED1}"/>
              </a:ext>
            </a:extLst>
          </p:cNvPr>
          <p:cNvSpPr>
            <a:spLocks noGrp="1" noChangeArrowheads="1"/>
          </p:cNvSpPr>
          <p:nvPr>
            <p:ph idx="1"/>
          </p:nvPr>
        </p:nvSpPr>
        <p:spPr/>
        <p:txBody>
          <a:bodyPr/>
          <a:lstStyle/>
          <a:p>
            <a:pPr>
              <a:buFont typeface="Arial" panose="020B0604020202020204" pitchFamily="34" charset="0"/>
              <a:buChar char="•"/>
            </a:pPr>
            <a:r>
              <a:rPr lang="en-US" altLang="en-US"/>
              <a:t>Schedule times each week to work with your team</a:t>
            </a:r>
          </a:p>
          <a:p>
            <a:pPr lvl="1">
              <a:buFont typeface="Arial" panose="020B0604020202020204" pitchFamily="34" charset="0"/>
              <a:buChar char="•"/>
            </a:pPr>
            <a:r>
              <a:rPr lang="en-US" altLang="en-US">
                <a:ea typeface="Arial" panose="020B0604020202020204" pitchFamily="34" charset="0"/>
              </a:rPr>
              <a:t>Use the timeslots when you are not attending class</a:t>
            </a:r>
          </a:p>
          <a:p>
            <a:pPr>
              <a:buFont typeface="Arial" panose="020B0604020202020204" pitchFamily="34" charset="0"/>
              <a:buChar char="•"/>
            </a:pPr>
            <a:endParaRPr lang="en-US" altLang="en-US"/>
          </a:p>
          <a:p>
            <a:pPr>
              <a:buFont typeface="Arial" panose="020B0604020202020204" pitchFamily="34" charset="0"/>
              <a:buChar char="•"/>
            </a:pPr>
            <a:r>
              <a:rPr lang="en-US" altLang="en-US"/>
              <a:t>After the pandemic, you can use project room on STE 2</a:t>
            </a:r>
            <a:r>
              <a:rPr lang="en-US" altLang="en-US" baseline="30000"/>
              <a:t>nd</a:t>
            </a:r>
            <a:r>
              <a:rPr lang="en-US" altLang="en-US"/>
              <a:t> floor</a:t>
            </a:r>
          </a:p>
          <a:p>
            <a:pPr lvl="1">
              <a:buFont typeface="Arial" panose="020B0604020202020204" pitchFamily="34" charset="0"/>
              <a:buChar char="•"/>
            </a:pPr>
            <a:r>
              <a:rPr lang="en-US" altLang="en-US">
                <a:ea typeface="Arial" panose="020B0604020202020204" pitchFamily="34" charset="0"/>
              </a:rPr>
              <a:t>I will need to sign a form to get you access</a:t>
            </a:r>
          </a:p>
        </p:txBody>
      </p:sp>
      <p:sp>
        <p:nvSpPr>
          <p:cNvPr id="30723" name="Slide Number Placeholder 3">
            <a:extLst>
              <a:ext uri="{FF2B5EF4-FFF2-40B4-BE49-F238E27FC236}">
                <a16:creationId xmlns:a16="http://schemas.microsoft.com/office/drawing/2014/main" id="{A03A2CBB-57D3-4B43-BC18-E93BCDFCF31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15D3A83D-544D-724F-B977-0892B36506DA}" type="slidenum">
              <a:rPr lang="en-US" altLang="en-US" sz="1200">
                <a:latin typeface="Arial Black" panose="020B0604020202020204" pitchFamily="34" charset="0"/>
              </a:rPr>
              <a:pPr>
                <a:spcBef>
                  <a:spcPct val="0"/>
                </a:spcBef>
                <a:buClrTx/>
                <a:buSzTx/>
                <a:buFontTx/>
                <a:buNone/>
              </a:pPr>
              <a:t>34</a:t>
            </a:fld>
            <a:endParaRPr lang="en-US" altLang="en-US" sz="1200">
              <a:latin typeface="Arial Black"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D084A54C-5C3D-314B-8977-19C595E58FE4}"/>
              </a:ext>
            </a:extLst>
          </p:cNvPr>
          <p:cNvSpPr>
            <a:spLocks noGrp="1" noChangeArrowheads="1"/>
          </p:cNvSpPr>
          <p:nvPr>
            <p:ph type="title"/>
          </p:nvPr>
        </p:nvSpPr>
        <p:spPr/>
        <p:txBody>
          <a:bodyPr/>
          <a:lstStyle/>
          <a:p>
            <a:r>
              <a:rPr lang="en-US" altLang="en-US"/>
              <a:t>A </a:t>
            </a:r>
            <a:r>
              <a:rPr lang="en-US" altLang="en-US" u="sng"/>
              <a:t>real</a:t>
            </a:r>
            <a:r>
              <a:rPr lang="en-US" altLang="en-US"/>
              <a:t> project driven through to </a:t>
            </a:r>
            <a:r>
              <a:rPr lang="en-US" altLang="en-US" u="sng"/>
              <a:t>completion</a:t>
            </a:r>
            <a:r>
              <a:rPr lang="en-US" altLang="en-US"/>
              <a:t> (1)</a:t>
            </a:r>
          </a:p>
        </p:txBody>
      </p:sp>
      <p:sp>
        <p:nvSpPr>
          <p:cNvPr id="51202" name="Content Placeholder 2">
            <a:extLst>
              <a:ext uri="{FF2B5EF4-FFF2-40B4-BE49-F238E27FC236}">
                <a16:creationId xmlns:a16="http://schemas.microsoft.com/office/drawing/2014/main" id="{3D745793-09C7-E54C-907E-C8DC8EA402B3}"/>
              </a:ext>
            </a:extLst>
          </p:cNvPr>
          <p:cNvSpPr>
            <a:spLocks noGrp="1" noChangeArrowheads="1"/>
          </p:cNvSpPr>
          <p:nvPr>
            <p:ph idx="1"/>
          </p:nvPr>
        </p:nvSpPr>
        <p:spPr/>
        <p:txBody>
          <a:bodyPr/>
          <a:lstStyle/>
          <a:p>
            <a:r>
              <a:rPr lang="en-US" altLang="en-US"/>
              <a:t>Your capstone should be </a:t>
            </a:r>
            <a:r>
              <a:rPr lang="en-US" altLang="en-US" b="1"/>
              <a:t>in production</a:t>
            </a:r>
            <a:r>
              <a:rPr lang="en-US" altLang="en-US"/>
              <a:t> by the time you are done</a:t>
            </a:r>
          </a:p>
          <a:p>
            <a:pPr lvl="1"/>
            <a:r>
              <a:rPr lang="en-US" altLang="en-US">
                <a:ea typeface="Arial" panose="020B0604020202020204" pitchFamily="34" charset="0"/>
              </a:rPr>
              <a:t>Being used by the customer for a month or two at least </a:t>
            </a:r>
          </a:p>
          <a:p>
            <a:pPr lvl="1"/>
            <a:r>
              <a:rPr lang="en-US" altLang="en-US">
                <a:ea typeface="Arial" panose="020B0604020202020204" pitchFamily="34" charset="0"/>
              </a:rPr>
              <a:t>Or on the market with several update cycles and some downloads</a:t>
            </a:r>
          </a:p>
          <a:p>
            <a:endParaRPr lang="en-US" altLang="en-US"/>
          </a:p>
          <a:p>
            <a:r>
              <a:rPr lang="en-US" altLang="en-US"/>
              <a:t>…With a plan for ongoing maintenance by somebody</a:t>
            </a:r>
          </a:p>
        </p:txBody>
      </p:sp>
      <p:sp>
        <p:nvSpPr>
          <p:cNvPr id="51203" name="Slide Number Placeholder 3">
            <a:extLst>
              <a:ext uri="{FF2B5EF4-FFF2-40B4-BE49-F238E27FC236}">
                <a16:creationId xmlns:a16="http://schemas.microsoft.com/office/drawing/2014/main" id="{CB696412-3600-D94A-B0E2-F6B8EF984493}"/>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00C264B-BEC3-E244-AE30-784408C0F9ED}" type="slidenum">
              <a:rPr lang="en-US" altLang="en-US" sz="1200">
                <a:latin typeface="Arial Black" panose="020B0604020202020204" pitchFamily="34" charset="0"/>
              </a:rPr>
              <a:pPr/>
              <a:t>35</a:t>
            </a:fld>
            <a:endParaRPr lang="en-US" altLang="en-US" sz="1200">
              <a:latin typeface="Arial Black"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a:extLst>
              <a:ext uri="{FF2B5EF4-FFF2-40B4-BE49-F238E27FC236}">
                <a16:creationId xmlns:a16="http://schemas.microsoft.com/office/drawing/2014/main" id="{72DD332A-165B-4841-80F6-8DBEC2CB2FBB}"/>
              </a:ext>
            </a:extLst>
          </p:cNvPr>
          <p:cNvSpPr>
            <a:spLocks noGrp="1" noChangeArrowheads="1"/>
          </p:cNvSpPr>
          <p:nvPr>
            <p:ph type="title"/>
          </p:nvPr>
        </p:nvSpPr>
        <p:spPr/>
        <p:txBody>
          <a:bodyPr/>
          <a:lstStyle/>
          <a:p>
            <a:r>
              <a:rPr lang="en-US" altLang="en-US"/>
              <a:t>A </a:t>
            </a:r>
            <a:r>
              <a:rPr lang="en-US" altLang="en-US" u="sng"/>
              <a:t>real</a:t>
            </a:r>
            <a:r>
              <a:rPr lang="en-US" altLang="en-US"/>
              <a:t> project driven through to </a:t>
            </a:r>
            <a:r>
              <a:rPr lang="en-US" altLang="en-US" u="sng"/>
              <a:t>completion</a:t>
            </a:r>
            <a:r>
              <a:rPr lang="en-US" altLang="en-US"/>
              <a:t> (2)</a:t>
            </a:r>
          </a:p>
        </p:txBody>
      </p:sp>
      <p:sp>
        <p:nvSpPr>
          <p:cNvPr id="52226" name="Content Placeholder 2">
            <a:extLst>
              <a:ext uri="{FF2B5EF4-FFF2-40B4-BE49-F238E27FC236}">
                <a16:creationId xmlns:a16="http://schemas.microsoft.com/office/drawing/2014/main" id="{B8BADC68-6376-6743-9503-9E4A7D383D88}"/>
              </a:ext>
            </a:extLst>
          </p:cNvPr>
          <p:cNvSpPr>
            <a:spLocks noGrp="1" noChangeArrowheads="1"/>
          </p:cNvSpPr>
          <p:nvPr>
            <p:ph idx="1"/>
          </p:nvPr>
        </p:nvSpPr>
        <p:spPr/>
        <p:txBody>
          <a:bodyPr/>
          <a:lstStyle/>
          <a:p>
            <a:r>
              <a:rPr lang="en-US" altLang="en-US"/>
              <a:t>This means</a:t>
            </a:r>
          </a:p>
          <a:p>
            <a:pPr lvl="1"/>
            <a:r>
              <a:rPr lang="en-US" altLang="en-US">
                <a:ea typeface="Arial" panose="020B0604020202020204" pitchFamily="34" charset="0"/>
              </a:rPr>
              <a:t>Keep it small enough</a:t>
            </a:r>
          </a:p>
          <a:p>
            <a:pPr lvl="1"/>
            <a:r>
              <a:rPr lang="en-US" altLang="en-US">
                <a:ea typeface="Arial" panose="020B0604020202020204" pitchFamily="34" charset="0"/>
              </a:rPr>
              <a:t>Focus on high-value requirements </a:t>
            </a:r>
          </a:p>
          <a:p>
            <a:pPr lvl="1"/>
            <a:r>
              <a:rPr lang="en-US" altLang="en-US">
                <a:ea typeface="Arial" panose="020B0604020202020204" pitchFamily="34" charset="0"/>
              </a:rPr>
              <a:t>Ensure there is automated testing</a:t>
            </a:r>
          </a:p>
          <a:p>
            <a:pPr lvl="1"/>
            <a:r>
              <a:rPr lang="en-US" altLang="en-US">
                <a:ea typeface="Arial" panose="020B0604020202020204" pitchFamily="34" charset="0"/>
              </a:rPr>
              <a:t>Ensure it is</a:t>
            </a:r>
          </a:p>
          <a:p>
            <a:pPr lvl="2"/>
            <a:r>
              <a:rPr lang="en-US" altLang="en-US">
                <a:ea typeface="Arial" panose="020B0604020202020204" pitchFamily="34" charset="0"/>
              </a:rPr>
              <a:t>Maintainable</a:t>
            </a:r>
          </a:p>
          <a:p>
            <a:pPr lvl="2"/>
            <a:r>
              <a:rPr lang="en-US" altLang="en-US">
                <a:ea typeface="Arial" panose="020B0604020202020204" pitchFamily="34" charset="0"/>
              </a:rPr>
              <a:t>Installable</a:t>
            </a:r>
          </a:p>
          <a:p>
            <a:pPr lvl="2"/>
            <a:r>
              <a:rPr lang="en-US" altLang="en-US">
                <a:ea typeface="Arial" panose="020B0604020202020204" pitchFamily="34" charset="0"/>
              </a:rPr>
              <a:t>Flexible</a:t>
            </a:r>
          </a:p>
          <a:p>
            <a:pPr lvl="2"/>
            <a:r>
              <a:rPr lang="en-US" altLang="en-US">
                <a:ea typeface="Arial" panose="020B0604020202020204" pitchFamily="34" charset="0"/>
              </a:rPr>
              <a:t>Usable, etc.</a:t>
            </a:r>
          </a:p>
          <a:p>
            <a:endParaRPr lang="en-US" altLang="en-US"/>
          </a:p>
        </p:txBody>
      </p:sp>
      <p:sp>
        <p:nvSpPr>
          <p:cNvPr id="52227" name="Slide Number Placeholder 3">
            <a:extLst>
              <a:ext uri="{FF2B5EF4-FFF2-40B4-BE49-F238E27FC236}">
                <a16:creationId xmlns:a16="http://schemas.microsoft.com/office/drawing/2014/main" id="{0F80172A-C23F-654F-86D9-FB90BBDB9DA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B243ED8-F0B7-AF4D-A8CA-452CDA989A36}" type="slidenum">
              <a:rPr lang="en-US" altLang="en-US" sz="1200">
                <a:latin typeface="Arial Black" panose="020B0604020202020204" pitchFamily="34" charset="0"/>
              </a:rPr>
              <a:pPr/>
              <a:t>36</a:t>
            </a:fld>
            <a:endParaRPr lang="en-US" altLang="en-US" sz="1200">
              <a:latin typeface="Arial Black"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4B338D88-72AF-4B44-B89F-BB2B1DEA06A8}"/>
              </a:ext>
            </a:extLst>
          </p:cNvPr>
          <p:cNvSpPr>
            <a:spLocks noGrp="1" noChangeArrowheads="1"/>
          </p:cNvSpPr>
          <p:nvPr>
            <p:ph type="title"/>
          </p:nvPr>
        </p:nvSpPr>
        <p:spPr/>
        <p:txBody>
          <a:bodyPr/>
          <a:lstStyle/>
          <a:p>
            <a:r>
              <a:rPr lang="en-US" altLang="en-US"/>
              <a:t>A </a:t>
            </a:r>
            <a:r>
              <a:rPr lang="en-US" altLang="en-US" u="sng"/>
              <a:t>real</a:t>
            </a:r>
            <a:r>
              <a:rPr lang="en-US" altLang="en-US"/>
              <a:t> project driven through to </a:t>
            </a:r>
            <a:r>
              <a:rPr lang="en-US" altLang="en-US" u="sng"/>
              <a:t>completion</a:t>
            </a:r>
            <a:r>
              <a:rPr lang="en-US" altLang="en-US"/>
              <a:t> (3)</a:t>
            </a:r>
          </a:p>
        </p:txBody>
      </p:sp>
      <p:sp>
        <p:nvSpPr>
          <p:cNvPr id="53250" name="Content Placeholder 2">
            <a:extLst>
              <a:ext uri="{FF2B5EF4-FFF2-40B4-BE49-F238E27FC236}">
                <a16:creationId xmlns:a16="http://schemas.microsoft.com/office/drawing/2014/main" id="{BC087939-EBAB-A24B-9A27-8919BEB73062}"/>
              </a:ext>
            </a:extLst>
          </p:cNvPr>
          <p:cNvSpPr>
            <a:spLocks noGrp="1" noChangeArrowheads="1"/>
          </p:cNvSpPr>
          <p:nvPr>
            <p:ph idx="1"/>
          </p:nvPr>
        </p:nvSpPr>
        <p:spPr/>
        <p:txBody>
          <a:bodyPr/>
          <a:lstStyle/>
          <a:p>
            <a:r>
              <a:rPr lang="en-US" altLang="en-US" dirty="0"/>
              <a:t>You will lose marks at the end if</a:t>
            </a:r>
          </a:p>
          <a:p>
            <a:pPr lvl="1"/>
            <a:r>
              <a:rPr lang="en-US" altLang="en-US" dirty="0">
                <a:ea typeface="Arial" panose="020B0604020202020204" pitchFamily="34" charset="0"/>
              </a:rPr>
              <a:t>The project is ‘sort of done’ but will likely be abandoned</a:t>
            </a:r>
          </a:p>
          <a:p>
            <a:pPr lvl="1"/>
            <a:r>
              <a:rPr lang="en-US" altLang="en-US" dirty="0">
                <a:ea typeface="Arial" panose="020B0604020202020204" pitchFamily="34" charset="0"/>
              </a:rPr>
              <a:t>You only submit a functioning system at the very last minute without much chance for people to seriously use it and find new issues</a:t>
            </a:r>
          </a:p>
          <a:p>
            <a:endParaRPr lang="en-US" altLang="en-US" sz="2800" dirty="0"/>
          </a:p>
          <a:p>
            <a:r>
              <a:rPr lang="en-US" altLang="en-US" sz="2800" dirty="0"/>
              <a:t>There can be exceptions for ‘proof of concept’ work, but this must be pre-approved by me and the customer</a:t>
            </a:r>
          </a:p>
          <a:p>
            <a:endParaRPr lang="en-US" altLang="en-US" dirty="0"/>
          </a:p>
        </p:txBody>
      </p:sp>
      <p:sp>
        <p:nvSpPr>
          <p:cNvPr id="53251" name="Slide Number Placeholder 3">
            <a:extLst>
              <a:ext uri="{FF2B5EF4-FFF2-40B4-BE49-F238E27FC236}">
                <a16:creationId xmlns:a16="http://schemas.microsoft.com/office/drawing/2014/main" id="{455C89DD-C4C5-1940-B24B-BBC4B9F01898}"/>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5B897BE-0D39-3845-8B69-AA6391A58AA7}" type="slidenum">
              <a:rPr lang="en-US" altLang="en-US" sz="1200">
                <a:latin typeface="Arial Black" panose="020B0604020202020204" pitchFamily="34" charset="0"/>
              </a:rPr>
              <a:pPr/>
              <a:t>37</a:t>
            </a:fld>
            <a:endParaRPr lang="en-US" altLang="en-US" sz="1200">
              <a:latin typeface="Arial Black"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5655643C-0BC9-984A-B681-B9E6B89C8198}"/>
              </a:ext>
            </a:extLst>
          </p:cNvPr>
          <p:cNvSpPr>
            <a:spLocks noGrp="1" noChangeArrowheads="1"/>
          </p:cNvSpPr>
          <p:nvPr>
            <p:ph type="title"/>
          </p:nvPr>
        </p:nvSpPr>
        <p:spPr/>
        <p:txBody>
          <a:bodyPr/>
          <a:lstStyle/>
          <a:p>
            <a:r>
              <a:rPr lang="en-US" altLang="en-US"/>
              <a:t>Avoid </a:t>
            </a:r>
            <a:r>
              <a:rPr lang="en-US" altLang="en-US" i="1"/>
              <a:t>blindly</a:t>
            </a:r>
            <a:r>
              <a:rPr lang="en-US" altLang="en-US"/>
              <a:t> doing what customers ‘say’ they want</a:t>
            </a:r>
          </a:p>
        </p:txBody>
      </p:sp>
      <p:sp>
        <p:nvSpPr>
          <p:cNvPr id="54274" name="Content Placeholder 2">
            <a:extLst>
              <a:ext uri="{FF2B5EF4-FFF2-40B4-BE49-F238E27FC236}">
                <a16:creationId xmlns:a16="http://schemas.microsoft.com/office/drawing/2014/main" id="{A27226A1-A7B9-8E4E-932D-166F548E33EE}"/>
              </a:ext>
            </a:extLst>
          </p:cNvPr>
          <p:cNvSpPr>
            <a:spLocks noGrp="1" noChangeArrowheads="1"/>
          </p:cNvSpPr>
          <p:nvPr>
            <p:ph idx="1"/>
          </p:nvPr>
        </p:nvSpPr>
        <p:spPr/>
        <p:txBody>
          <a:bodyPr/>
          <a:lstStyle/>
          <a:p>
            <a:r>
              <a:rPr lang="en-US" altLang="en-US" sz="2800" dirty="0"/>
              <a:t>Many real requirements emerge ‘in use’ and through usability testing</a:t>
            </a:r>
          </a:p>
          <a:p>
            <a:r>
              <a:rPr lang="en-US" altLang="en-US" sz="2800" dirty="0"/>
              <a:t>Requirements ALWAYS change</a:t>
            </a:r>
          </a:p>
          <a:p>
            <a:r>
              <a:rPr lang="en-US" altLang="en-US" sz="2800" dirty="0"/>
              <a:t>Ask multiple potential users and experts (including the profs and TAs) and follow their advice</a:t>
            </a:r>
          </a:p>
          <a:p>
            <a:r>
              <a:rPr lang="en-US" altLang="en-US" sz="2800" dirty="0"/>
              <a:t>Use your creativity and inventiveness to make your project better and more flexible</a:t>
            </a:r>
          </a:p>
        </p:txBody>
      </p:sp>
      <p:sp>
        <p:nvSpPr>
          <p:cNvPr id="54275" name="Slide Number Placeholder 3">
            <a:extLst>
              <a:ext uri="{FF2B5EF4-FFF2-40B4-BE49-F238E27FC236}">
                <a16:creationId xmlns:a16="http://schemas.microsoft.com/office/drawing/2014/main" id="{82139BBF-6964-4641-99BC-560A8143C3B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D0FD202-BC3C-C548-BADE-20D076DAEEB4}" type="slidenum">
              <a:rPr lang="en-US" altLang="en-US" sz="1200">
                <a:latin typeface="Arial Black" panose="020B0604020202020204" pitchFamily="34" charset="0"/>
              </a:rPr>
              <a:pPr/>
              <a:t>38</a:t>
            </a:fld>
            <a:endParaRPr lang="en-US" altLang="en-US" sz="1200">
              <a:latin typeface="Arial Black"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a:extLst>
              <a:ext uri="{FF2B5EF4-FFF2-40B4-BE49-F238E27FC236}">
                <a16:creationId xmlns:a16="http://schemas.microsoft.com/office/drawing/2014/main" id="{7F84D096-2451-DE42-A10C-3F4B7D940735}"/>
              </a:ext>
            </a:extLst>
          </p:cNvPr>
          <p:cNvSpPr>
            <a:spLocks noGrp="1" noChangeArrowheads="1"/>
          </p:cNvSpPr>
          <p:nvPr>
            <p:ph type="title"/>
          </p:nvPr>
        </p:nvSpPr>
        <p:spPr>
          <a:xfrm>
            <a:off x="457200" y="457200"/>
            <a:ext cx="8477250" cy="1371600"/>
          </a:xfrm>
        </p:spPr>
        <p:txBody>
          <a:bodyPr/>
          <a:lstStyle/>
          <a:p>
            <a:r>
              <a:rPr lang="en-US" altLang="en-US" sz="3600"/>
              <a:t>Beware of architectures/ frameworks that make response time slow</a:t>
            </a:r>
          </a:p>
        </p:txBody>
      </p:sp>
      <p:sp>
        <p:nvSpPr>
          <p:cNvPr id="55298" name="Content Placeholder 2">
            <a:extLst>
              <a:ext uri="{FF2B5EF4-FFF2-40B4-BE49-F238E27FC236}">
                <a16:creationId xmlns:a16="http://schemas.microsoft.com/office/drawing/2014/main" id="{3246A62B-58C0-D644-AB90-0EC130F7203A}"/>
              </a:ext>
            </a:extLst>
          </p:cNvPr>
          <p:cNvSpPr>
            <a:spLocks noGrp="1" noChangeArrowheads="1"/>
          </p:cNvSpPr>
          <p:nvPr>
            <p:ph idx="1"/>
          </p:nvPr>
        </p:nvSpPr>
        <p:spPr/>
        <p:txBody>
          <a:bodyPr/>
          <a:lstStyle/>
          <a:p>
            <a:r>
              <a:rPr lang="en-US" altLang="en-US"/>
              <a:t>The ‘modern web’ isn’t always the best</a:t>
            </a:r>
          </a:p>
          <a:p>
            <a:r>
              <a:rPr lang="en-US" altLang="en-US"/>
              <a:t>Fast response time is one of the most important qualities</a:t>
            </a:r>
          </a:p>
        </p:txBody>
      </p:sp>
      <p:sp>
        <p:nvSpPr>
          <p:cNvPr id="55299" name="Slide Number Placeholder 3">
            <a:extLst>
              <a:ext uri="{FF2B5EF4-FFF2-40B4-BE49-F238E27FC236}">
                <a16:creationId xmlns:a16="http://schemas.microsoft.com/office/drawing/2014/main" id="{7FFA1A01-EE8A-3E47-B924-EC9B0687FA28}"/>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15489CE-02A4-3E4E-937A-D994596FF6C9}" type="slidenum">
              <a:rPr lang="en-US" altLang="en-US" sz="1200">
                <a:latin typeface="Arial Black" panose="020B0604020202020204" pitchFamily="34" charset="0"/>
              </a:rPr>
              <a:pPr/>
              <a:t>39</a:t>
            </a:fld>
            <a:endParaRPr lang="en-US" altLang="en-US" sz="1200">
              <a:latin typeface="Arial Black"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a:extLst>
              <a:ext uri="{FF2B5EF4-FFF2-40B4-BE49-F238E27FC236}">
                <a16:creationId xmlns:a16="http://schemas.microsoft.com/office/drawing/2014/main" id="{22C06AF9-E29B-1D4C-AD2A-DA9C3A2572E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44322334-2AB7-804B-B307-4CFF0598673C}" type="slidenum">
              <a:rPr lang="en-US" altLang="en-US" sz="1200">
                <a:latin typeface="Arial Black" panose="020B0604020202020204" pitchFamily="34" charset="0"/>
              </a:rPr>
              <a:pPr>
                <a:spcBef>
                  <a:spcPct val="0"/>
                </a:spcBef>
                <a:buClrTx/>
                <a:buSzTx/>
                <a:buFontTx/>
                <a:buNone/>
              </a:pPr>
              <a:t>4</a:t>
            </a:fld>
            <a:endParaRPr lang="en-US" altLang="en-US" sz="1200">
              <a:latin typeface="Arial Black" panose="020B0604020202020204" pitchFamily="34" charset="0"/>
            </a:endParaRPr>
          </a:p>
        </p:txBody>
      </p:sp>
      <p:sp>
        <p:nvSpPr>
          <p:cNvPr id="18434" name="Rectangle 2">
            <a:extLst>
              <a:ext uri="{FF2B5EF4-FFF2-40B4-BE49-F238E27FC236}">
                <a16:creationId xmlns:a16="http://schemas.microsoft.com/office/drawing/2014/main" id="{EF258250-B2E7-FB49-BF7E-FF2E4058DD34}"/>
              </a:ext>
            </a:extLst>
          </p:cNvPr>
          <p:cNvSpPr>
            <a:spLocks noGrp="1" noChangeArrowheads="1"/>
          </p:cNvSpPr>
          <p:nvPr>
            <p:ph type="title"/>
          </p:nvPr>
        </p:nvSpPr>
        <p:spPr/>
        <p:txBody>
          <a:bodyPr/>
          <a:lstStyle/>
          <a:p>
            <a:pPr eaLnBrk="1" hangingPunct="1"/>
            <a:r>
              <a:rPr lang="en-CA" altLang="en-US" sz="3600" dirty="0"/>
              <a:t>Everything’s online / Tout </a:t>
            </a:r>
            <a:r>
              <a:rPr lang="en-CA" altLang="en-US" sz="3600" dirty="0" err="1"/>
              <a:t>est</a:t>
            </a:r>
            <a:r>
              <a:rPr lang="en-CA" altLang="en-US" sz="3600" dirty="0"/>
              <a:t> </a:t>
            </a:r>
            <a:r>
              <a:rPr lang="en-CA" altLang="en-US" sz="3600" dirty="0" err="1"/>
              <a:t>en</a:t>
            </a:r>
            <a:r>
              <a:rPr lang="en-CA" altLang="en-US" sz="3600" dirty="0"/>
              <a:t> </a:t>
            </a:r>
            <a:r>
              <a:rPr lang="en-CA" altLang="en-US" sz="3600" dirty="0" err="1"/>
              <a:t>ligne</a:t>
            </a:r>
            <a:endParaRPr lang="en-US" altLang="en-US" sz="3600" dirty="0"/>
          </a:p>
        </p:txBody>
      </p:sp>
      <p:sp>
        <p:nvSpPr>
          <p:cNvPr id="18435" name="Rectangle 3">
            <a:extLst>
              <a:ext uri="{FF2B5EF4-FFF2-40B4-BE49-F238E27FC236}">
                <a16:creationId xmlns:a16="http://schemas.microsoft.com/office/drawing/2014/main" id="{7F92410B-E01C-8D4A-8079-0A27A880F221}"/>
              </a:ext>
            </a:extLst>
          </p:cNvPr>
          <p:cNvSpPr>
            <a:spLocks noGrp="1" noChangeArrowheads="1"/>
          </p:cNvSpPr>
          <p:nvPr>
            <p:ph type="body" idx="1"/>
          </p:nvPr>
        </p:nvSpPr>
        <p:spPr>
          <a:xfrm>
            <a:off x="457200" y="1447800"/>
            <a:ext cx="8477250" cy="4838700"/>
          </a:xfrm>
        </p:spPr>
        <p:txBody>
          <a:bodyPr/>
          <a:lstStyle/>
          <a:p>
            <a:pPr eaLnBrk="1" hangingPunct="1">
              <a:lnSpc>
                <a:spcPct val="90000"/>
              </a:lnSpc>
              <a:buFont typeface="Arial" panose="020B0604020202020204" pitchFamily="34" charset="0"/>
              <a:buChar char="•"/>
            </a:pPr>
            <a:r>
              <a:rPr lang="en-CA" altLang="en-US" sz="2800" dirty="0">
                <a:solidFill>
                  <a:srgbClr val="00B0F0"/>
                </a:solidFill>
              </a:rPr>
              <a:t>Brightspace</a:t>
            </a:r>
          </a:p>
          <a:p>
            <a:pPr lvl="1" eaLnBrk="1" hangingPunct="1">
              <a:lnSpc>
                <a:spcPct val="90000"/>
              </a:lnSpc>
              <a:buFont typeface="Arial" panose="020B0604020202020204" pitchFamily="34" charset="0"/>
              <a:buChar char="•"/>
            </a:pPr>
            <a:r>
              <a:rPr lang="en-CA" altLang="en-US" sz="2400" dirty="0"/>
              <a:t>Videos of sessions    /    schedule</a:t>
            </a:r>
          </a:p>
          <a:p>
            <a:pPr eaLnBrk="1" hangingPunct="1">
              <a:lnSpc>
                <a:spcPct val="90000"/>
              </a:lnSpc>
              <a:buFont typeface="Arial" panose="020B0604020202020204" pitchFamily="34" charset="0"/>
              <a:buChar char="•"/>
            </a:pPr>
            <a:endParaRPr lang="en-CA" altLang="en-US" sz="2800" dirty="0"/>
          </a:p>
          <a:p>
            <a:pPr eaLnBrk="1" hangingPunct="1">
              <a:lnSpc>
                <a:spcPct val="90000"/>
              </a:lnSpc>
              <a:buFont typeface="Arial" panose="020B0604020202020204" pitchFamily="34" charset="0"/>
              <a:buChar char="•"/>
            </a:pPr>
            <a:r>
              <a:rPr lang="en-CA" altLang="en-US" sz="2800" dirty="0">
                <a:solidFill>
                  <a:srgbClr val="FF0000"/>
                </a:solidFill>
              </a:rPr>
              <a:t>Microsoft Teams</a:t>
            </a:r>
          </a:p>
          <a:p>
            <a:pPr lvl="1" eaLnBrk="1" hangingPunct="1">
              <a:lnSpc>
                <a:spcPct val="90000"/>
              </a:lnSpc>
              <a:buFont typeface="Arial" panose="020B0604020202020204" pitchFamily="34" charset="0"/>
              <a:buChar char="•"/>
            </a:pPr>
            <a:r>
              <a:rPr lang="en-CA" altLang="en-US" sz="2400" dirty="0">
                <a:ea typeface="Arial" panose="020B0604020202020204" pitchFamily="34" charset="0"/>
              </a:rPr>
              <a:t>Course announcements</a:t>
            </a:r>
          </a:p>
          <a:p>
            <a:pPr lvl="1" eaLnBrk="1" hangingPunct="1">
              <a:lnSpc>
                <a:spcPct val="90000"/>
              </a:lnSpc>
              <a:buFont typeface="Arial" panose="020B0604020202020204" pitchFamily="34" charset="0"/>
              <a:buChar char="•"/>
            </a:pPr>
            <a:r>
              <a:rPr lang="en-CA" altLang="en-US" sz="2400" dirty="0">
                <a:ea typeface="Arial" panose="020B0604020202020204" pitchFamily="34" charset="0"/>
              </a:rPr>
              <a:t>Chat / video with each team</a:t>
            </a:r>
          </a:p>
          <a:p>
            <a:pPr eaLnBrk="1" hangingPunct="1">
              <a:lnSpc>
                <a:spcPct val="90000"/>
              </a:lnSpc>
              <a:buFont typeface="Arial" panose="020B0604020202020204" pitchFamily="34" charset="0"/>
              <a:buChar char="•"/>
            </a:pPr>
            <a:endParaRPr lang="en-CA" altLang="en-US" sz="2800" dirty="0"/>
          </a:p>
          <a:p>
            <a:pPr eaLnBrk="1" hangingPunct="1">
              <a:lnSpc>
                <a:spcPct val="90000"/>
              </a:lnSpc>
              <a:buFont typeface="Arial" panose="020B0604020202020204" pitchFamily="34" charset="0"/>
              <a:buChar char="•"/>
            </a:pPr>
            <a:r>
              <a:rPr lang="en-CA" altLang="en-US" sz="2800" dirty="0">
                <a:solidFill>
                  <a:srgbClr val="00B050"/>
                </a:solidFill>
              </a:rPr>
              <a:t>Website</a:t>
            </a:r>
            <a:r>
              <a:rPr lang="en-CA" altLang="en-US" sz="2800" dirty="0"/>
              <a:t> </a:t>
            </a:r>
          </a:p>
          <a:p>
            <a:pPr lvl="1" eaLnBrk="1" hangingPunct="1">
              <a:lnSpc>
                <a:spcPct val="90000"/>
              </a:lnSpc>
            </a:pPr>
            <a:r>
              <a:rPr lang="en-US" altLang="en-US" sz="2400" dirty="0">
                <a:ea typeface="Arial" panose="020B0604020202020204" pitchFamily="34" charset="0"/>
                <a:hlinkClick r:id="rId2"/>
              </a:rPr>
              <a:t>http://www.site.uottawa.ca/~tcl/seg4910-11/</a:t>
            </a:r>
            <a:endParaRPr lang="en-US" altLang="en-US" sz="2400" dirty="0">
              <a:ea typeface="Arial" panose="020B0604020202020204" pitchFamily="34" charset="0"/>
            </a:endParaRPr>
          </a:p>
          <a:p>
            <a:pPr lvl="1" eaLnBrk="1" hangingPunct="1">
              <a:lnSpc>
                <a:spcPct val="90000"/>
              </a:lnSpc>
            </a:pPr>
            <a:endParaRPr lang="en-CA" altLang="en-US" sz="2400" dirty="0">
              <a:ea typeface="Arial" panose="020B0604020202020204" pitchFamily="34" charset="0"/>
            </a:endParaRPr>
          </a:p>
          <a:p>
            <a:pPr lvl="1" eaLnBrk="1" hangingPunct="1">
              <a:lnSpc>
                <a:spcPct val="90000"/>
              </a:lnSpc>
            </a:pPr>
            <a:r>
              <a:rPr lang="en-CA" altLang="en-US" sz="2400" dirty="0">
                <a:ea typeface="Arial" panose="020B0604020202020204" pitchFamily="34" charset="0"/>
              </a:rPr>
              <a:t>Class schedule</a:t>
            </a:r>
          </a:p>
          <a:p>
            <a:pPr lvl="1" eaLnBrk="1" hangingPunct="1">
              <a:lnSpc>
                <a:spcPct val="90000"/>
              </a:lnSpc>
            </a:pPr>
            <a:r>
              <a:rPr lang="en-CA" altLang="en-US" sz="2400" dirty="0">
                <a:ea typeface="Arial" panose="020B0604020202020204" pitchFamily="34" charset="0"/>
              </a:rPr>
              <a:t>These notes (updated for Jan 2023)</a:t>
            </a:r>
          </a:p>
          <a:p>
            <a:pPr lvl="1" eaLnBrk="1" hangingPunct="1">
              <a:lnSpc>
                <a:spcPct val="90000"/>
              </a:lnSpc>
            </a:pPr>
            <a:endParaRPr lang="en-CA" altLang="en-US" sz="2400" dirty="0">
              <a:ea typeface="Arial" panose="020B0604020202020204" pitchFamily="34" charset="0"/>
            </a:endParaRPr>
          </a:p>
          <a:p>
            <a:pPr lvl="1" eaLnBrk="1" hangingPunct="1">
              <a:lnSpc>
                <a:spcPct val="90000"/>
              </a:lnSpc>
            </a:pPr>
            <a:endParaRPr lang="en-CA" altLang="en-US" sz="2400" dirty="0">
              <a:ea typeface="Arial" panose="020B0604020202020204" pitchFamily="34" charset="0"/>
            </a:endParaRPr>
          </a:p>
          <a:p>
            <a:pPr lvl="1" eaLnBrk="1" hangingPunct="1">
              <a:lnSpc>
                <a:spcPct val="90000"/>
              </a:lnSpc>
            </a:pPr>
            <a:endParaRPr lang="en-CA" altLang="en-US" sz="2400" dirty="0">
              <a:ea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a:extLst>
              <a:ext uri="{FF2B5EF4-FFF2-40B4-BE49-F238E27FC236}">
                <a16:creationId xmlns:a16="http://schemas.microsoft.com/office/drawing/2014/main" id="{87E7459F-5AB5-3B41-8AB6-5E73A7608E3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Arial Black" panose="020B0604020202020204" pitchFamily="34" charset="0"/>
              </a:rPr>
              <a:t> </a:t>
            </a:r>
            <a:fld id="{9D7D1A98-66E1-5841-B247-A5F5F669D75E}" type="slidenum">
              <a:rPr lang="en-US" altLang="en-US" sz="1200">
                <a:latin typeface="Arial Black" panose="020B0604020202020204" pitchFamily="34" charset="0"/>
              </a:rPr>
              <a:pPr>
                <a:spcBef>
                  <a:spcPct val="0"/>
                </a:spcBef>
                <a:buClrTx/>
                <a:buSzTx/>
                <a:buFontTx/>
                <a:buNone/>
              </a:pPr>
              <a:t>40</a:t>
            </a:fld>
            <a:endParaRPr lang="en-US" altLang="en-US" sz="1200">
              <a:latin typeface="Arial Black" panose="020B0604020202020204" pitchFamily="34" charset="0"/>
            </a:endParaRPr>
          </a:p>
        </p:txBody>
      </p:sp>
      <p:sp>
        <p:nvSpPr>
          <p:cNvPr id="32770" name="Rectangle 2">
            <a:extLst>
              <a:ext uri="{FF2B5EF4-FFF2-40B4-BE49-F238E27FC236}">
                <a16:creationId xmlns:a16="http://schemas.microsoft.com/office/drawing/2014/main" id="{5AC2745D-575A-4A4F-8EBC-F66C07BEC07B}"/>
              </a:ext>
            </a:extLst>
          </p:cNvPr>
          <p:cNvSpPr>
            <a:spLocks noGrp="1" noChangeArrowheads="1"/>
          </p:cNvSpPr>
          <p:nvPr>
            <p:ph type="body" sz="half" idx="4294967295"/>
          </p:nvPr>
        </p:nvSpPr>
        <p:spPr>
          <a:xfrm>
            <a:off x="0" y="1371600"/>
            <a:ext cx="4762500" cy="5043488"/>
          </a:xfrm>
        </p:spPr>
        <p:txBody>
          <a:bodyPr/>
          <a:lstStyle/>
          <a:p>
            <a:pPr eaLnBrk="1" hangingPunct="1">
              <a:buFont typeface="Arial" panose="020B0604020202020204" pitchFamily="34" charset="0"/>
              <a:buChar char="•"/>
            </a:pPr>
            <a:r>
              <a:rPr lang="en-US" altLang="en-US" sz="2000"/>
              <a:t>Insufficient requirements</a:t>
            </a:r>
            <a:endParaRPr lang="en-US" altLang="en-US" sz="2000" b="1"/>
          </a:p>
          <a:p>
            <a:pPr eaLnBrk="1" hangingPunct="1">
              <a:buFont typeface="Arial" panose="020B0604020202020204" pitchFamily="34" charset="0"/>
              <a:buChar char="•"/>
            </a:pPr>
            <a:r>
              <a:rPr lang="en-US" altLang="en-US" sz="2000"/>
              <a:t>Ambiguous communications</a:t>
            </a:r>
          </a:p>
          <a:p>
            <a:pPr eaLnBrk="1" hangingPunct="1">
              <a:buFont typeface="Arial" panose="020B0604020202020204" pitchFamily="34" charset="0"/>
              <a:buChar char="•"/>
            </a:pPr>
            <a:r>
              <a:rPr lang="en-US" altLang="en-US" sz="2000"/>
              <a:t>Brittle architectures</a:t>
            </a:r>
          </a:p>
          <a:p>
            <a:pPr eaLnBrk="1" hangingPunct="1">
              <a:buFont typeface="Arial" panose="020B0604020202020204" pitchFamily="34" charset="0"/>
              <a:buChar char="•"/>
            </a:pPr>
            <a:r>
              <a:rPr lang="en-US" altLang="en-US" sz="2000"/>
              <a:t>Overwhelming complexity</a:t>
            </a:r>
          </a:p>
          <a:p>
            <a:pPr eaLnBrk="1" hangingPunct="1">
              <a:buFont typeface="Arial" panose="020B0604020202020204" pitchFamily="34" charset="0"/>
              <a:buChar char="•"/>
            </a:pPr>
            <a:r>
              <a:rPr lang="en-US" altLang="en-US" sz="2000"/>
              <a:t>Subjective assessment </a:t>
            </a:r>
          </a:p>
          <a:p>
            <a:pPr eaLnBrk="1" hangingPunct="1">
              <a:buFont typeface="Arial" panose="020B0604020202020204" pitchFamily="34" charset="0"/>
              <a:buChar char="•"/>
            </a:pPr>
            <a:r>
              <a:rPr lang="en-US" altLang="en-US" sz="2000"/>
              <a:t>Undetected inconsistencies</a:t>
            </a:r>
          </a:p>
          <a:p>
            <a:pPr eaLnBrk="1" hangingPunct="1">
              <a:buFont typeface="Arial" panose="020B0604020202020204" pitchFamily="34" charset="0"/>
              <a:buChar char="•"/>
            </a:pPr>
            <a:r>
              <a:rPr lang="en-US" altLang="en-US" sz="2000"/>
              <a:t>Poor testing</a:t>
            </a:r>
          </a:p>
          <a:p>
            <a:pPr eaLnBrk="1" hangingPunct="1">
              <a:buFont typeface="Arial" panose="020B0604020202020204" pitchFamily="34" charset="0"/>
              <a:buChar char="•"/>
            </a:pPr>
            <a:r>
              <a:rPr lang="en-US" altLang="en-US" sz="2000"/>
              <a:t>Waterfall development</a:t>
            </a:r>
          </a:p>
          <a:p>
            <a:pPr eaLnBrk="1" hangingPunct="1">
              <a:buFont typeface="Arial" panose="020B0604020202020204" pitchFamily="34" charset="0"/>
              <a:buChar char="•"/>
            </a:pPr>
            <a:r>
              <a:rPr lang="en-US" altLang="en-US" sz="2000"/>
              <a:t>Uncontrolled change</a:t>
            </a:r>
          </a:p>
          <a:p>
            <a:pPr eaLnBrk="1" hangingPunct="1">
              <a:buFont typeface="Arial" panose="020B0604020202020204" pitchFamily="34" charset="0"/>
              <a:buChar char="•"/>
            </a:pPr>
            <a:r>
              <a:rPr lang="en-US" altLang="en-US" sz="2000"/>
              <a:t>Insufficient automation</a:t>
            </a:r>
            <a:endParaRPr lang="en-US" altLang="en-US" sz="2000" b="1"/>
          </a:p>
        </p:txBody>
      </p:sp>
      <p:sp>
        <p:nvSpPr>
          <p:cNvPr id="32771" name="Rectangle 3">
            <a:extLst>
              <a:ext uri="{FF2B5EF4-FFF2-40B4-BE49-F238E27FC236}">
                <a16:creationId xmlns:a16="http://schemas.microsoft.com/office/drawing/2014/main" id="{64AA52B4-D46E-5D4E-8504-3BABBB6E8F2A}"/>
              </a:ext>
            </a:extLst>
          </p:cNvPr>
          <p:cNvSpPr>
            <a:spLocks noGrp="1" noChangeArrowheads="1"/>
          </p:cNvSpPr>
          <p:nvPr>
            <p:ph type="body" sz="half" idx="4294967295"/>
          </p:nvPr>
        </p:nvSpPr>
        <p:spPr>
          <a:xfrm>
            <a:off x="4876800" y="1371600"/>
            <a:ext cx="4267200" cy="5043488"/>
          </a:xfrm>
        </p:spPr>
        <p:txBody>
          <a:bodyPr/>
          <a:lstStyle/>
          <a:p>
            <a:pPr eaLnBrk="1" hangingPunct="1">
              <a:buFont typeface="Arial" panose="020B0604020202020204" pitchFamily="34" charset="0"/>
              <a:buChar char="•"/>
            </a:pPr>
            <a:r>
              <a:rPr lang="en-US" altLang="en-US" sz="2400"/>
              <a:t>Develop iteratively using agile methods</a:t>
            </a:r>
          </a:p>
          <a:p>
            <a:pPr eaLnBrk="1" hangingPunct="1">
              <a:buFont typeface="Arial" panose="020B0604020202020204" pitchFamily="34" charset="0"/>
              <a:buChar char="•"/>
            </a:pPr>
            <a:r>
              <a:rPr lang="en-US" altLang="en-US" sz="2400"/>
              <a:t>Manage requirements using agile methods</a:t>
            </a:r>
          </a:p>
          <a:p>
            <a:pPr eaLnBrk="1" hangingPunct="1">
              <a:buFont typeface="Arial" panose="020B0604020202020204" pitchFamily="34" charset="0"/>
              <a:buChar char="•"/>
            </a:pPr>
            <a:r>
              <a:rPr lang="en-US" altLang="en-US" sz="2400"/>
              <a:t>Use component architectures and frameworks</a:t>
            </a:r>
          </a:p>
          <a:p>
            <a:pPr eaLnBrk="1" hangingPunct="1">
              <a:buFont typeface="Arial" panose="020B0604020202020204" pitchFamily="34" charset="0"/>
              <a:buChar char="•"/>
            </a:pPr>
            <a:r>
              <a:rPr lang="en-US" altLang="en-US" sz="2400"/>
              <a:t>Model the software visually – consider Umple</a:t>
            </a:r>
          </a:p>
          <a:p>
            <a:pPr eaLnBrk="1" hangingPunct="1">
              <a:buFont typeface="Arial" panose="020B0604020202020204" pitchFamily="34" charset="0"/>
              <a:buChar char="•"/>
            </a:pPr>
            <a:r>
              <a:rPr lang="en-US" altLang="en-US" sz="2400"/>
              <a:t>Test driven development</a:t>
            </a:r>
          </a:p>
          <a:p>
            <a:pPr eaLnBrk="1" hangingPunct="1">
              <a:buFont typeface="Arial" panose="020B0604020202020204" pitchFamily="34" charset="0"/>
              <a:buChar char="•"/>
            </a:pPr>
            <a:r>
              <a:rPr lang="en-US" altLang="en-US" sz="2400"/>
              <a:t>Version control with pull requests and review</a:t>
            </a:r>
          </a:p>
          <a:p>
            <a:pPr eaLnBrk="1" hangingPunct="1">
              <a:buFont typeface="Arial" panose="020B0604020202020204" pitchFamily="34" charset="0"/>
              <a:buChar char="•"/>
            </a:pPr>
            <a:r>
              <a:rPr lang="en-US" altLang="en-US" sz="2400"/>
              <a:t>Continuous integration</a:t>
            </a:r>
          </a:p>
        </p:txBody>
      </p:sp>
      <p:sp>
        <p:nvSpPr>
          <p:cNvPr id="171012" name="Rectangle 4">
            <a:extLst>
              <a:ext uri="{FF2B5EF4-FFF2-40B4-BE49-F238E27FC236}">
                <a16:creationId xmlns:a16="http://schemas.microsoft.com/office/drawing/2014/main" id="{C38B2023-35DB-804D-B640-CFBBD7581B05}"/>
              </a:ext>
            </a:extLst>
          </p:cNvPr>
          <p:cNvSpPr>
            <a:spLocks noChangeArrowheads="1"/>
          </p:cNvSpPr>
          <p:nvPr/>
        </p:nvSpPr>
        <p:spPr bwMode="auto">
          <a:xfrm>
            <a:off x="838200" y="879475"/>
            <a:ext cx="1966913" cy="519113"/>
          </a:xfrm>
          <a:prstGeom prst="rect">
            <a:avLst/>
          </a:prstGeom>
          <a:noFill/>
          <a:ln>
            <a:noFill/>
          </a:ln>
          <a:effectLst/>
        </p:spPr>
        <p:txBody>
          <a:bodyPr wrap="none">
            <a:spAutoFit/>
          </a:bodyPr>
          <a:lstStyle/>
          <a:p>
            <a:pPr>
              <a:defRPr/>
            </a:pPr>
            <a:r>
              <a:rPr lang="en-US" sz="2800" b="1">
                <a:solidFill>
                  <a:schemeClr val="tx2"/>
                </a:solidFill>
                <a:effectLst>
                  <a:outerShdw blurRad="38100" dist="38100" dir="2700000" algn="tl">
                    <a:srgbClr val="DDDDDD"/>
                  </a:outerShdw>
                </a:effectLst>
                <a:latin typeface="Arial Narrow" charset="0"/>
                <a:ea typeface="ＭＳ Ｐゴシック" charset="0"/>
              </a:rPr>
              <a:t>Root Causes</a:t>
            </a:r>
            <a:endParaRPr lang="en-US" b="1">
              <a:solidFill>
                <a:schemeClr val="tx2"/>
              </a:solidFill>
              <a:effectLst>
                <a:outerShdw blurRad="38100" dist="38100" dir="2700000" algn="tl">
                  <a:srgbClr val="DDDDDD"/>
                </a:outerShdw>
              </a:effectLst>
              <a:latin typeface="Arial Narrow" charset="0"/>
              <a:ea typeface="ＭＳ Ｐゴシック" charset="0"/>
            </a:endParaRPr>
          </a:p>
        </p:txBody>
      </p:sp>
      <p:sp>
        <p:nvSpPr>
          <p:cNvPr id="171013" name="Rectangle 5">
            <a:extLst>
              <a:ext uri="{FF2B5EF4-FFF2-40B4-BE49-F238E27FC236}">
                <a16:creationId xmlns:a16="http://schemas.microsoft.com/office/drawing/2014/main" id="{353B798A-1FC9-854C-8404-DEED6DD0F5FC}"/>
              </a:ext>
            </a:extLst>
          </p:cNvPr>
          <p:cNvSpPr>
            <a:spLocks noChangeArrowheads="1"/>
          </p:cNvSpPr>
          <p:nvPr/>
        </p:nvSpPr>
        <p:spPr bwMode="auto">
          <a:xfrm>
            <a:off x="5124450" y="930275"/>
            <a:ext cx="2193925" cy="519113"/>
          </a:xfrm>
          <a:prstGeom prst="rect">
            <a:avLst/>
          </a:prstGeom>
          <a:noFill/>
          <a:ln>
            <a:noFill/>
          </a:ln>
          <a:effectLst/>
        </p:spPr>
        <p:txBody>
          <a:bodyPr wrap="none">
            <a:spAutoFit/>
          </a:bodyPr>
          <a:lstStyle/>
          <a:p>
            <a:pPr>
              <a:defRPr/>
            </a:pPr>
            <a:r>
              <a:rPr lang="en-US" sz="2800" b="1">
                <a:solidFill>
                  <a:schemeClr val="tx2"/>
                </a:solidFill>
                <a:effectLst>
                  <a:outerShdw blurRad="38100" dist="38100" dir="2700000" algn="tl">
                    <a:srgbClr val="DDDDDD"/>
                  </a:outerShdw>
                </a:effectLst>
                <a:latin typeface="Arial Narrow" charset="0"/>
                <a:ea typeface="ＭＳ Ｐゴシック" charset="0"/>
              </a:rPr>
              <a:t>Best Practices</a:t>
            </a:r>
            <a:endParaRPr lang="en-US" b="1">
              <a:solidFill>
                <a:schemeClr val="tx2"/>
              </a:solidFill>
              <a:effectLst>
                <a:outerShdw blurRad="38100" dist="38100" dir="2700000" algn="tl">
                  <a:srgbClr val="DDDDDD"/>
                </a:outerShdw>
              </a:effectLst>
              <a:latin typeface="Arial Narrow" charset="0"/>
              <a:ea typeface="ＭＳ Ｐゴシック" charset="0"/>
            </a:endParaRPr>
          </a:p>
        </p:txBody>
      </p:sp>
      <p:sp>
        <p:nvSpPr>
          <p:cNvPr id="32774" name="Rectangle 6">
            <a:extLst>
              <a:ext uri="{FF2B5EF4-FFF2-40B4-BE49-F238E27FC236}">
                <a16:creationId xmlns:a16="http://schemas.microsoft.com/office/drawing/2014/main" id="{1357F797-E2A7-9B48-8B63-A70BD939118F}"/>
              </a:ext>
            </a:extLst>
          </p:cNvPr>
          <p:cNvSpPr>
            <a:spLocks noGrp="1" noChangeArrowheads="1"/>
          </p:cNvSpPr>
          <p:nvPr>
            <p:ph type="title"/>
          </p:nvPr>
        </p:nvSpPr>
        <p:spPr>
          <a:xfrm>
            <a:off x="457200" y="457200"/>
            <a:ext cx="8229600" cy="495300"/>
          </a:xfrm>
        </p:spPr>
        <p:txBody>
          <a:bodyPr/>
          <a:lstStyle/>
          <a:p>
            <a:pPr eaLnBrk="1" hangingPunct="1"/>
            <a:r>
              <a:rPr lang="en-US" altLang="en-US" sz="3600"/>
              <a:t>Best Practices Address Root Causes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a:extLst>
              <a:ext uri="{FF2B5EF4-FFF2-40B4-BE49-F238E27FC236}">
                <a16:creationId xmlns:a16="http://schemas.microsoft.com/office/drawing/2014/main" id="{0EF3B362-F767-6F48-AA45-51458959B96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Arial Black" panose="020B0604020202020204" pitchFamily="34" charset="0"/>
              </a:rPr>
              <a:t> </a:t>
            </a:r>
            <a:fld id="{36B6B42D-6302-6942-AEE7-DDFDBA00BF47}" type="slidenum">
              <a:rPr lang="en-US" altLang="en-US" sz="1200">
                <a:latin typeface="Arial Black" panose="020B0604020202020204" pitchFamily="34" charset="0"/>
              </a:rPr>
              <a:pPr>
                <a:spcBef>
                  <a:spcPct val="0"/>
                </a:spcBef>
                <a:buClrTx/>
                <a:buSzTx/>
                <a:buFontTx/>
                <a:buNone/>
              </a:pPr>
              <a:t>41</a:t>
            </a:fld>
            <a:endParaRPr lang="en-US" altLang="en-US" sz="1200">
              <a:latin typeface="Arial Black" panose="020B0604020202020204" pitchFamily="34" charset="0"/>
            </a:endParaRPr>
          </a:p>
        </p:txBody>
      </p:sp>
      <p:sp>
        <p:nvSpPr>
          <p:cNvPr id="34818" name="Rectangle 2">
            <a:extLst>
              <a:ext uri="{FF2B5EF4-FFF2-40B4-BE49-F238E27FC236}">
                <a16:creationId xmlns:a16="http://schemas.microsoft.com/office/drawing/2014/main" id="{324B98F4-E544-D749-A8B7-CF7F01DAD23F}"/>
              </a:ext>
            </a:extLst>
          </p:cNvPr>
          <p:cNvSpPr>
            <a:spLocks noGrp="1" noChangeArrowheads="1"/>
          </p:cNvSpPr>
          <p:nvPr>
            <p:ph type="title"/>
          </p:nvPr>
        </p:nvSpPr>
        <p:spPr/>
        <p:txBody>
          <a:bodyPr/>
          <a:lstStyle/>
          <a:p>
            <a:pPr eaLnBrk="1" hangingPunct="1"/>
            <a:r>
              <a:rPr lang="en-US" altLang="en-US"/>
              <a:t>Iterative Development Accelerates Risk Reduction</a:t>
            </a:r>
          </a:p>
        </p:txBody>
      </p:sp>
      <p:sp>
        <p:nvSpPr>
          <p:cNvPr id="34819" name="Line 3">
            <a:extLst>
              <a:ext uri="{FF2B5EF4-FFF2-40B4-BE49-F238E27FC236}">
                <a16:creationId xmlns:a16="http://schemas.microsoft.com/office/drawing/2014/main" id="{506C60CC-7F6F-1149-9B79-C35B8B3E3478}"/>
              </a:ext>
            </a:extLst>
          </p:cNvPr>
          <p:cNvSpPr>
            <a:spLocks noChangeAspect="1" noChangeShapeType="1"/>
          </p:cNvSpPr>
          <p:nvPr/>
        </p:nvSpPr>
        <p:spPr bwMode="auto">
          <a:xfrm>
            <a:off x="998538" y="5715000"/>
            <a:ext cx="6859587"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80786" tIns="40392" rIns="80786" bIns="40392">
            <a:spAutoFit/>
          </a:bodyPr>
          <a:lstStyle/>
          <a:p>
            <a:endParaRPr lang="en-US"/>
          </a:p>
        </p:txBody>
      </p:sp>
      <p:grpSp>
        <p:nvGrpSpPr>
          <p:cNvPr id="177156" name="Group 4">
            <a:extLst>
              <a:ext uri="{FF2B5EF4-FFF2-40B4-BE49-F238E27FC236}">
                <a16:creationId xmlns:a16="http://schemas.microsoft.com/office/drawing/2014/main" id="{B7F1DECA-1F2F-2242-8156-ED65E0E0667D}"/>
              </a:ext>
            </a:extLst>
          </p:cNvPr>
          <p:cNvGrpSpPr>
            <a:grpSpLocks/>
          </p:cNvGrpSpPr>
          <p:nvPr/>
        </p:nvGrpSpPr>
        <p:grpSpPr bwMode="auto">
          <a:xfrm>
            <a:off x="1077913" y="1974850"/>
            <a:ext cx="7264400" cy="3454400"/>
            <a:chOff x="751" y="848"/>
            <a:chExt cx="4576" cy="2176"/>
          </a:xfrm>
        </p:grpSpPr>
        <p:sp>
          <p:nvSpPr>
            <p:cNvPr id="34845" name="Freeform 5">
              <a:extLst>
                <a:ext uri="{FF2B5EF4-FFF2-40B4-BE49-F238E27FC236}">
                  <a16:creationId xmlns:a16="http://schemas.microsoft.com/office/drawing/2014/main" id="{55EEB032-1130-0D45-B730-E3D53DD5A1CD}"/>
                </a:ext>
              </a:extLst>
            </p:cNvPr>
            <p:cNvSpPr>
              <a:spLocks/>
            </p:cNvSpPr>
            <p:nvPr/>
          </p:nvSpPr>
          <p:spPr bwMode="auto">
            <a:xfrm>
              <a:off x="751" y="848"/>
              <a:ext cx="4496" cy="2176"/>
            </a:xfrm>
            <a:custGeom>
              <a:avLst/>
              <a:gdLst>
                <a:gd name="T0" fmla="*/ 0 w 4496"/>
                <a:gd name="T1" fmla="*/ 0 h 2176"/>
                <a:gd name="T2" fmla="*/ 1800 w 4496"/>
                <a:gd name="T3" fmla="*/ 128 h 2176"/>
                <a:gd name="T4" fmla="*/ 2464 w 4496"/>
                <a:gd name="T5" fmla="*/ 440 h 2176"/>
                <a:gd name="T6" fmla="*/ 2928 w 4496"/>
                <a:gd name="T7" fmla="*/ 992 h 2176"/>
                <a:gd name="T8" fmla="*/ 3328 w 4496"/>
                <a:gd name="T9" fmla="*/ 1528 h 2176"/>
                <a:gd name="T10" fmla="*/ 3784 w 4496"/>
                <a:gd name="T11" fmla="*/ 1984 h 2176"/>
                <a:gd name="T12" fmla="*/ 4496 w 4496"/>
                <a:gd name="T13" fmla="*/ 2176 h 217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96" h="2176">
                  <a:moveTo>
                    <a:pt x="0" y="0"/>
                  </a:moveTo>
                  <a:cubicBezTo>
                    <a:pt x="300" y="21"/>
                    <a:pt x="1389" y="55"/>
                    <a:pt x="1800" y="128"/>
                  </a:cubicBezTo>
                  <a:cubicBezTo>
                    <a:pt x="2211" y="201"/>
                    <a:pt x="2276" y="296"/>
                    <a:pt x="2464" y="440"/>
                  </a:cubicBezTo>
                  <a:cubicBezTo>
                    <a:pt x="2652" y="584"/>
                    <a:pt x="2784" y="811"/>
                    <a:pt x="2928" y="992"/>
                  </a:cubicBezTo>
                  <a:cubicBezTo>
                    <a:pt x="3072" y="1173"/>
                    <a:pt x="3185" y="1363"/>
                    <a:pt x="3328" y="1528"/>
                  </a:cubicBezTo>
                  <a:cubicBezTo>
                    <a:pt x="3471" y="1693"/>
                    <a:pt x="3589" y="1876"/>
                    <a:pt x="3784" y="1984"/>
                  </a:cubicBezTo>
                  <a:cubicBezTo>
                    <a:pt x="3979" y="2092"/>
                    <a:pt x="4237" y="2134"/>
                    <a:pt x="4496" y="2176"/>
                  </a:cubicBezTo>
                </a:path>
              </a:pathLst>
            </a:custGeom>
            <a:noFill/>
            <a:ln w="19050" cap="flat" cmpd="sng">
              <a:solidFill>
                <a:schemeClr val="folHlink"/>
              </a:solidFill>
              <a:prstDash val="solid"/>
              <a:round/>
              <a:headEnd type="none" w="sm" len="sm"/>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46" name="Text Box 6">
              <a:extLst>
                <a:ext uri="{FF2B5EF4-FFF2-40B4-BE49-F238E27FC236}">
                  <a16:creationId xmlns:a16="http://schemas.microsoft.com/office/drawing/2014/main" id="{EB5F8E9F-3795-2A45-A86A-51F6B3671213}"/>
                </a:ext>
              </a:extLst>
            </p:cNvPr>
            <p:cNvSpPr txBox="1">
              <a:spLocks noChangeArrowheads="1"/>
            </p:cNvSpPr>
            <p:nvPr/>
          </p:nvSpPr>
          <p:spPr bwMode="auto">
            <a:xfrm>
              <a:off x="4453" y="2505"/>
              <a:ext cx="8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2400">
                  <a:solidFill>
                    <a:schemeClr val="folHlink"/>
                  </a:solidFill>
                </a:rPr>
                <a:t>Waterfall</a:t>
              </a:r>
            </a:p>
          </p:txBody>
        </p:sp>
      </p:grpSp>
      <p:grpSp>
        <p:nvGrpSpPr>
          <p:cNvPr id="177159" name="Group 7">
            <a:extLst>
              <a:ext uri="{FF2B5EF4-FFF2-40B4-BE49-F238E27FC236}">
                <a16:creationId xmlns:a16="http://schemas.microsoft.com/office/drawing/2014/main" id="{6092996C-577B-EC41-92D6-A850BABA6615}"/>
              </a:ext>
            </a:extLst>
          </p:cNvPr>
          <p:cNvGrpSpPr>
            <a:grpSpLocks/>
          </p:cNvGrpSpPr>
          <p:nvPr/>
        </p:nvGrpSpPr>
        <p:grpSpPr bwMode="auto">
          <a:xfrm>
            <a:off x="982663" y="1958975"/>
            <a:ext cx="6024562" cy="3713163"/>
            <a:chOff x="691" y="838"/>
            <a:chExt cx="3795" cy="2339"/>
          </a:xfrm>
        </p:grpSpPr>
        <p:sp>
          <p:nvSpPr>
            <p:cNvPr id="34841" name="Arc 8">
              <a:extLst>
                <a:ext uri="{FF2B5EF4-FFF2-40B4-BE49-F238E27FC236}">
                  <a16:creationId xmlns:a16="http://schemas.microsoft.com/office/drawing/2014/main" id="{3099C900-907F-AC48-A5B3-48E16DEACC6A}"/>
                </a:ext>
              </a:extLst>
            </p:cNvPr>
            <p:cNvSpPr>
              <a:spLocks noChangeAspect="1"/>
            </p:cNvSpPr>
            <p:nvPr/>
          </p:nvSpPr>
          <p:spPr bwMode="auto">
            <a:xfrm>
              <a:off x="691" y="838"/>
              <a:ext cx="477" cy="128"/>
            </a:xfrm>
            <a:custGeom>
              <a:avLst/>
              <a:gdLst>
                <a:gd name="T0" fmla="*/ 0 w 21528"/>
                <a:gd name="T1" fmla="*/ 0 h 21600"/>
                <a:gd name="T2" fmla="*/ 11 w 21528"/>
                <a:gd name="T3" fmla="*/ 1 h 21600"/>
                <a:gd name="T4" fmla="*/ 0 w 21528"/>
                <a:gd name="T5" fmla="*/ 1 h 21600"/>
                <a:gd name="T6" fmla="*/ 0 60000 65536"/>
                <a:gd name="T7" fmla="*/ 0 60000 65536"/>
                <a:gd name="T8" fmla="*/ 0 60000 65536"/>
              </a:gdLst>
              <a:ahLst/>
              <a:cxnLst>
                <a:cxn ang="T6">
                  <a:pos x="T0" y="T1"/>
                </a:cxn>
                <a:cxn ang="T7">
                  <a:pos x="T2" y="T3"/>
                </a:cxn>
                <a:cxn ang="T8">
                  <a:pos x="T4" y="T5"/>
                </a:cxn>
              </a:cxnLst>
              <a:rect l="0" t="0" r="r" b="b"/>
              <a:pathLst>
                <a:path w="21528" h="21600" fill="none" extrusionOk="0">
                  <a:moveTo>
                    <a:pt x="0" y="0"/>
                  </a:moveTo>
                  <a:cubicBezTo>
                    <a:pt x="11" y="0"/>
                    <a:pt x="23" y="-1"/>
                    <a:pt x="35" y="-1"/>
                  </a:cubicBezTo>
                  <a:cubicBezTo>
                    <a:pt x="11133" y="-1"/>
                    <a:pt x="20425" y="8410"/>
                    <a:pt x="21528" y="19453"/>
                  </a:cubicBezTo>
                </a:path>
                <a:path w="21528" h="21600" stroke="0" extrusionOk="0">
                  <a:moveTo>
                    <a:pt x="0" y="0"/>
                  </a:moveTo>
                  <a:cubicBezTo>
                    <a:pt x="11" y="0"/>
                    <a:pt x="23" y="-1"/>
                    <a:pt x="35" y="-1"/>
                  </a:cubicBezTo>
                  <a:cubicBezTo>
                    <a:pt x="11133" y="-1"/>
                    <a:pt x="20425" y="8410"/>
                    <a:pt x="21528" y="19453"/>
                  </a:cubicBezTo>
                  <a:lnTo>
                    <a:pt x="35" y="21600"/>
                  </a:lnTo>
                  <a:lnTo>
                    <a:pt x="0" y="0"/>
                  </a:lnTo>
                  <a:close/>
                </a:path>
              </a:pathLst>
            </a:custGeom>
            <a:noFill/>
            <a:ln w="38100" cap="rnd">
              <a:solidFill>
                <a:srgbClr val="00FF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42" name="Line 9">
              <a:extLst>
                <a:ext uri="{FF2B5EF4-FFF2-40B4-BE49-F238E27FC236}">
                  <a16:creationId xmlns:a16="http://schemas.microsoft.com/office/drawing/2014/main" id="{5DEA1C58-9853-F947-9C8E-5FB17A972369}"/>
                </a:ext>
              </a:extLst>
            </p:cNvPr>
            <p:cNvSpPr>
              <a:spLocks noChangeAspect="1" noChangeShapeType="1"/>
            </p:cNvSpPr>
            <p:nvPr/>
          </p:nvSpPr>
          <p:spPr bwMode="auto">
            <a:xfrm>
              <a:off x="1165" y="952"/>
              <a:ext cx="665" cy="1701"/>
            </a:xfrm>
            <a:prstGeom prst="line">
              <a:avLst/>
            </a:prstGeom>
            <a:noFill/>
            <a:ln w="38100">
              <a:solidFill>
                <a:srgbClr val="00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843" name="Arc 10">
              <a:extLst>
                <a:ext uri="{FF2B5EF4-FFF2-40B4-BE49-F238E27FC236}">
                  <a16:creationId xmlns:a16="http://schemas.microsoft.com/office/drawing/2014/main" id="{2BACADFC-DEEA-B74F-97F4-07EF78DF1495}"/>
                </a:ext>
              </a:extLst>
            </p:cNvPr>
            <p:cNvSpPr>
              <a:spLocks noChangeAspect="1"/>
            </p:cNvSpPr>
            <p:nvPr/>
          </p:nvSpPr>
          <p:spPr bwMode="auto">
            <a:xfrm>
              <a:off x="1831" y="2625"/>
              <a:ext cx="2655" cy="552"/>
            </a:xfrm>
            <a:custGeom>
              <a:avLst/>
              <a:gdLst>
                <a:gd name="T0" fmla="*/ 326 w 21588"/>
                <a:gd name="T1" fmla="*/ 14 h 21600"/>
                <a:gd name="T2" fmla="*/ 0 w 21588"/>
                <a:gd name="T3" fmla="*/ 0 h 21600"/>
                <a:gd name="T4" fmla="*/ 327 w 21588"/>
                <a:gd name="T5" fmla="*/ 0 h 21600"/>
                <a:gd name="T6" fmla="*/ 0 60000 65536"/>
                <a:gd name="T7" fmla="*/ 0 60000 65536"/>
                <a:gd name="T8" fmla="*/ 0 60000 65536"/>
              </a:gdLst>
              <a:ahLst/>
              <a:cxnLst>
                <a:cxn ang="T6">
                  <a:pos x="T0" y="T1"/>
                </a:cxn>
                <a:cxn ang="T7">
                  <a:pos x="T2" y="T3"/>
                </a:cxn>
                <a:cxn ang="T8">
                  <a:pos x="T4" y="T5"/>
                </a:cxn>
              </a:cxnLst>
              <a:rect l="0" t="0" r="r" b="b"/>
              <a:pathLst>
                <a:path w="21588" h="21600" fill="none" extrusionOk="0">
                  <a:moveTo>
                    <a:pt x="21537" y="21599"/>
                  </a:moveTo>
                  <a:cubicBezTo>
                    <a:pt x="9903" y="21572"/>
                    <a:pt x="381" y="12336"/>
                    <a:pt x="-1" y="709"/>
                  </a:cubicBezTo>
                </a:path>
                <a:path w="21588" h="21600" stroke="0" extrusionOk="0">
                  <a:moveTo>
                    <a:pt x="21537" y="21599"/>
                  </a:moveTo>
                  <a:cubicBezTo>
                    <a:pt x="9903" y="21572"/>
                    <a:pt x="381" y="12336"/>
                    <a:pt x="-1" y="709"/>
                  </a:cubicBezTo>
                  <a:lnTo>
                    <a:pt x="21588" y="0"/>
                  </a:lnTo>
                  <a:lnTo>
                    <a:pt x="21537" y="21599"/>
                  </a:lnTo>
                  <a:close/>
                </a:path>
              </a:pathLst>
            </a:custGeom>
            <a:noFill/>
            <a:ln w="38100" cap="rnd">
              <a:solidFill>
                <a:srgbClr val="00FF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44" name="Text Box 11">
              <a:extLst>
                <a:ext uri="{FF2B5EF4-FFF2-40B4-BE49-F238E27FC236}">
                  <a16:creationId xmlns:a16="http://schemas.microsoft.com/office/drawing/2014/main" id="{E7FAA0A3-D195-074D-BB55-1A5C4EB8076A}"/>
                </a:ext>
              </a:extLst>
            </p:cNvPr>
            <p:cNvSpPr txBox="1">
              <a:spLocks noChangeArrowheads="1"/>
            </p:cNvSpPr>
            <p:nvPr/>
          </p:nvSpPr>
          <p:spPr bwMode="auto">
            <a:xfrm>
              <a:off x="1949" y="2505"/>
              <a:ext cx="8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2400" b="1">
                  <a:solidFill>
                    <a:srgbClr val="00CC00"/>
                  </a:solidFill>
                </a:rPr>
                <a:t>Iterative</a:t>
              </a:r>
            </a:p>
          </p:txBody>
        </p:sp>
      </p:grpSp>
      <p:grpSp>
        <p:nvGrpSpPr>
          <p:cNvPr id="34822" name="Group 12">
            <a:extLst>
              <a:ext uri="{FF2B5EF4-FFF2-40B4-BE49-F238E27FC236}">
                <a16:creationId xmlns:a16="http://schemas.microsoft.com/office/drawing/2014/main" id="{DABEDD27-1DAA-0E4A-8305-89EAEB17B81A}"/>
              </a:ext>
            </a:extLst>
          </p:cNvPr>
          <p:cNvGrpSpPr>
            <a:grpSpLocks/>
          </p:cNvGrpSpPr>
          <p:nvPr/>
        </p:nvGrpSpPr>
        <p:grpSpPr bwMode="auto">
          <a:xfrm>
            <a:off x="698500" y="1893888"/>
            <a:ext cx="6648450" cy="4657725"/>
            <a:chOff x="512" y="797"/>
            <a:chExt cx="4188" cy="2934"/>
          </a:xfrm>
        </p:grpSpPr>
        <p:sp>
          <p:nvSpPr>
            <p:cNvPr id="34823" name="Line 13">
              <a:extLst>
                <a:ext uri="{FF2B5EF4-FFF2-40B4-BE49-F238E27FC236}">
                  <a16:creationId xmlns:a16="http://schemas.microsoft.com/office/drawing/2014/main" id="{1E51B228-582A-6D49-A9AF-16EE89C4C3BF}"/>
                </a:ext>
              </a:extLst>
            </p:cNvPr>
            <p:cNvSpPr>
              <a:spLocks noChangeAspect="1" noChangeShapeType="1"/>
            </p:cNvSpPr>
            <p:nvPr/>
          </p:nvSpPr>
          <p:spPr bwMode="auto">
            <a:xfrm>
              <a:off x="694" y="797"/>
              <a:ext cx="0" cy="2414"/>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0786" tIns="40392" rIns="80786" bIns="40392">
              <a:spAutoFit/>
            </a:bodyPr>
            <a:lstStyle/>
            <a:p>
              <a:endParaRPr lang="en-US"/>
            </a:p>
          </p:txBody>
        </p:sp>
        <p:sp>
          <p:nvSpPr>
            <p:cNvPr id="34824" name="Rectangle 14">
              <a:extLst>
                <a:ext uri="{FF2B5EF4-FFF2-40B4-BE49-F238E27FC236}">
                  <a16:creationId xmlns:a16="http://schemas.microsoft.com/office/drawing/2014/main" id="{B0EDE2C3-1947-2940-9510-43AF9CCCC69A}"/>
                </a:ext>
              </a:extLst>
            </p:cNvPr>
            <p:cNvSpPr>
              <a:spLocks noChangeAspect="1" noChangeArrowheads="1"/>
            </p:cNvSpPr>
            <p:nvPr/>
          </p:nvSpPr>
          <p:spPr bwMode="auto">
            <a:xfrm>
              <a:off x="512" y="1646"/>
              <a:ext cx="206" cy="1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786" tIns="40392" rIns="80786" bIns="40392">
              <a:spAutoFit/>
            </a:bodyPr>
            <a:lstStyle>
              <a:lvl1pPr defTabSz="850900">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5090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509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509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509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0"/>
                </a:spcBef>
                <a:buClrTx/>
                <a:buSzTx/>
                <a:buFontTx/>
                <a:buNone/>
              </a:pPr>
              <a:r>
                <a:rPr lang="en-US" altLang="en-US" sz="1800" b="1">
                  <a:solidFill>
                    <a:srgbClr val="00FF00"/>
                  </a:solidFill>
                </a:rPr>
                <a:t>R</a:t>
              </a:r>
            </a:p>
            <a:p>
              <a:pPr algn="ctr">
                <a:lnSpc>
                  <a:spcPct val="90000"/>
                </a:lnSpc>
                <a:spcBef>
                  <a:spcPct val="0"/>
                </a:spcBef>
                <a:buClrTx/>
                <a:buSzTx/>
                <a:buFontTx/>
                <a:buNone/>
              </a:pPr>
              <a:endParaRPr lang="en-US" altLang="en-US" sz="1800" b="1">
                <a:solidFill>
                  <a:srgbClr val="00FF00"/>
                </a:solidFill>
              </a:endParaRPr>
            </a:p>
            <a:p>
              <a:pPr algn="ctr">
                <a:lnSpc>
                  <a:spcPct val="90000"/>
                </a:lnSpc>
                <a:spcBef>
                  <a:spcPct val="0"/>
                </a:spcBef>
                <a:buClrTx/>
                <a:buSzTx/>
                <a:buFontTx/>
                <a:buNone/>
              </a:pPr>
              <a:r>
                <a:rPr lang="en-US" altLang="en-US" sz="1800" b="1">
                  <a:solidFill>
                    <a:srgbClr val="00FF00"/>
                  </a:solidFill>
                </a:rPr>
                <a:t>I</a:t>
              </a:r>
            </a:p>
            <a:p>
              <a:pPr algn="ctr">
                <a:lnSpc>
                  <a:spcPct val="90000"/>
                </a:lnSpc>
                <a:spcBef>
                  <a:spcPct val="0"/>
                </a:spcBef>
                <a:buClrTx/>
                <a:buSzTx/>
                <a:buFontTx/>
                <a:buNone/>
              </a:pPr>
              <a:endParaRPr lang="en-US" altLang="en-US" sz="1800" b="1">
                <a:solidFill>
                  <a:srgbClr val="00FF00"/>
                </a:solidFill>
              </a:endParaRPr>
            </a:p>
            <a:p>
              <a:pPr algn="ctr">
                <a:lnSpc>
                  <a:spcPct val="90000"/>
                </a:lnSpc>
                <a:spcBef>
                  <a:spcPct val="0"/>
                </a:spcBef>
                <a:buClrTx/>
                <a:buSzTx/>
                <a:buFontTx/>
                <a:buNone/>
              </a:pPr>
              <a:r>
                <a:rPr lang="en-US" altLang="en-US" sz="1800" b="1">
                  <a:solidFill>
                    <a:srgbClr val="00FF00"/>
                  </a:solidFill>
                </a:rPr>
                <a:t>S</a:t>
              </a:r>
            </a:p>
            <a:p>
              <a:pPr algn="ctr">
                <a:lnSpc>
                  <a:spcPct val="90000"/>
                </a:lnSpc>
                <a:spcBef>
                  <a:spcPct val="0"/>
                </a:spcBef>
                <a:buClrTx/>
                <a:buSzTx/>
                <a:buFontTx/>
                <a:buNone/>
              </a:pPr>
              <a:endParaRPr lang="en-US" altLang="en-US" sz="1800" b="1">
                <a:solidFill>
                  <a:srgbClr val="00FF00"/>
                </a:solidFill>
              </a:endParaRPr>
            </a:p>
            <a:p>
              <a:pPr algn="ctr">
                <a:lnSpc>
                  <a:spcPct val="90000"/>
                </a:lnSpc>
                <a:spcBef>
                  <a:spcPct val="0"/>
                </a:spcBef>
                <a:buClrTx/>
                <a:buSzTx/>
                <a:buFontTx/>
                <a:buNone/>
              </a:pPr>
              <a:r>
                <a:rPr lang="en-US" altLang="en-US" sz="1800" b="1">
                  <a:solidFill>
                    <a:srgbClr val="00FF00"/>
                  </a:solidFill>
                </a:rPr>
                <a:t>K</a:t>
              </a:r>
              <a:endParaRPr lang="en-US" altLang="en-US" sz="1500" b="1">
                <a:solidFill>
                  <a:srgbClr val="51DC00"/>
                </a:solidFill>
              </a:endParaRPr>
            </a:p>
          </p:txBody>
        </p:sp>
        <p:sp>
          <p:nvSpPr>
            <p:cNvPr id="34825" name="Rectangle 15">
              <a:extLst>
                <a:ext uri="{FF2B5EF4-FFF2-40B4-BE49-F238E27FC236}">
                  <a16:creationId xmlns:a16="http://schemas.microsoft.com/office/drawing/2014/main" id="{9DC5FFBD-E559-D84F-B20C-1EF4165C6160}"/>
                </a:ext>
              </a:extLst>
            </p:cNvPr>
            <p:cNvSpPr>
              <a:spLocks noChangeAspect="1" noChangeArrowheads="1"/>
            </p:cNvSpPr>
            <p:nvPr/>
          </p:nvSpPr>
          <p:spPr bwMode="auto">
            <a:xfrm>
              <a:off x="2460" y="3525"/>
              <a:ext cx="806"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786" tIns="40392" rIns="80786" bIns="40392">
              <a:spAutoFit/>
            </a:bodyPr>
            <a:lstStyle>
              <a:lvl1pPr defTabSz="850900">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5090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509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509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509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509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nSpc>
                  <a:spcPct val="90000"/>
                </a:lnSpc>
                <a:spcBef>
                  <a:spcPct val="0"/>
                </a:spcBef>
                <a:buClrTx/>
                <a:buSzTx/>
                <a:buFontTx/>
                <a:buNone/>
              </a:pPr>
              <a:r>
                <a:rPr lang="en-US" altLang="en-US" sz="1800" b="1"/>
                <a:t>T   I   M   E</a:t>
              </a:r>
            </a:p>
          </p:txBody>
        </p:sp>
        <p:sp>
          <p:nvSpPr>
            <p:cNvPr id="34826" name="Rectangle 16">
              <a:extLst>
                <a:ext uri="{FF2B5EF4-FFF2-40B4-BE49-F238E27FC236}">
                  <a16:creationId xmlns:a16="http://schemas.microsoft.com/office/drawing/2014/main" id="{B76CE5FF-8AA2-9F49-AF63-14200FB3BC8D}"/>
                </a:ext>
              </a:extLst>
            </p:cNvPr>
            <p:cNvSpPr>
              <a:spLocks noChangeArrowheads="1"/>
            </p:cNvSpPr>
            <p:nvPr/>
          </p:nvSpPr>
          <p:spPr bwMode="auto">
            <a:xfrm>
              <a:off x="766"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27" name="Freeform 17">
              <a:extLst>
                <a:ext uri="{FF2B5EF4-FFF2-40B4-BE49-F238E27FC236}">
                  <a16:creationId xmlns:a16="http://schemas.microsoft.com/office/drawing/2014/main" id="{05FFB0EB-4A80-BD48-BD86-0894A5123AB0}"/>
                </a:ext>
              </a:extLst>
            </p:cNvPr>
            <p:cNvSpPr>
              <a:spLocks/>
            </p:cNvSpPr>
            <p:nvPr/>
          </p:nvSpPr>
          <p:spPr bwMode="auto">
            <a:xfrm>
              <a:off x="697" y="3275"/>
              <a:ext cx="19" cy="173"/>
            </a:xfrm>
            <a:custGeom>
              <a:avLst/>
              <a:gdLst>
                <a:gd name="T0" fmla="*/ 5 w 21"/>
                <a:gd name="T1" fmla="*/ 84 h 192"/>
                <a:gd name="T2" fmla="*/ 10 w 21"/>
                <a:gd name="T3" fmla="*/ 84 h 192"/>
                <a:gd name="T4" fmla="*/ 10 w 21"/>
                <a:gd name="T5" fmla="*/ 0 h 192"/>
                <a:gd name="T6" fmla="*/ 0 w 21"/>
                <a:gd name="T7" fmla="*/ 0 h 192"/>
                <a:gd name="T8" fmla="*/ 0 w 21"/>
                <a:gd name="T9" fmla="*/ 84 h 192"/>
                <a:gd name="T10" fmla="*/ 5 w 21"/>
                <a:gd name="T11" fmla="*/ 84 h 19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192">
                  <a:moveTo>
                    <a:pt x="11" y="192"/>
                  </a:moveTo>
                  <a:lnTo>
                    <a:pt x="21" y="192"/>
                  </a:lnTo>
                  <a:lnTo>
                    <a:pt x="21" y="0"/>
                  </a:lnTo>
                  <a:lnTo>
                    <a:pt x="0" y="0"/>
                  </a:lnTo>
                  <a:lnTo>
                    <a:pt x="0" y="192"/>
                  </a:lnTo>
                  <a:lnTo>
                    <a:pt x="11" y="192"/>
                  </a:lnTo>
                  <a:close/>
                </a:path>
              </a:pathLst>
            </a:custGeom>
            <a:solidFill>
              <a:schemeClr val="tx1"/>
            </a:solidFill>
            <a:ln w="6350" cmpd="sng">
              <a:solidFill>
                <a:schemeClr val="tx1"/>
              </a:solidFill>
              <a:round/>
              <a:headEnd/>
              <a:tailEnd/>
            </a:ln>
          </p:spPr>
          <p:txBody>
            <a:bodyPr/>
            <a:lstStyle/>
            <a:p>
              <a:endParaRPr lang="en-US"/>
            </a:p>
          </p:txBody>
        </p:sp>
        <p:sp>
          <p:nvSpPr>
            <p:cNvPr id="34828" name="Line 18">
              <a:extLst>
                <a:ext uri="{FF2B5EF4-FFF2-40B4-BE49-F238E27FC236}">
                  <a16:creationId xmlns:a16="http://schemas.microsoft.com/office/drawing/2014/main" id="{EE3FE3B1-E2CB-C844-B7D0-2642346D9C31}"/>
                </a:ext>
              </a:extLst>
            </p:cNvPr>
            <p:cNvSpPr>
              <a:spLocks noChangeShapeType="1"/>
            </p:cNvSpPr>
            <p:nvPr/>
          </p:nvSpPr>
          <p:spPr bwMode="auto">
            <a:xfrm>
              <a:off x="129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9" name="Line 19">
              <a:extLst>
                <a:ext uri="{FF2B5EF4-FFF2-40B4-BE49-F238E27FC236}">
                  <a16:creationId xmlns:a16="http://schemas.microsoft.com/office/drawing/2014/main" id="{9D8A59F3-ADD5-2F46-A0B2-2D75AF7552BC}"/>
                </a:ext>
              </a:extLst>
            </p:cNvPr>
            <p:cNvSpPr>
              <a:spLocks noChangeShapeType="1"/>
            </p:cNvSpPr>
            <p:nvPr/>
          </p:nvSpPr>
          <p:spPr bwMode="auto">
            <a:xfrm>
              <a:off x="185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0" name="Line 20">
              <a:extLst>
                <a:ext uri="{FF2B5EF4-FFF2-40B4-BE49-F238E27FC236}">
                  <a16:creationId xmlns:a16="http://schemas.microsoft.com/office/drawing/2014/main" id="{3FEEC2EE-E828-7644-BD6F-636D5C6A9AD9}"/>
                </a:ext>
              </a:extLst>
            </p:cNvPr>
            <p:cNvSpPr>
              <a:spLocks noChangeShapeType="1"/>
            </p:cNvSpPr>
            <p:nvPr/>
          </p:nvSpPr>
          <p:spPr bwMode="auto">
            <a:xfrm>
              <a:off x="241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1" name="Line 21">
              <a:extLst>
                <a:ext uri="{FF2B5EF4-FFF2-40B4-BE49-F238E27FC236}">
                  <a16:creationId xmlns:a16="http://schemas.microsoft.com/office/drawing/2014/main" id="{DCFF4CD9-274B-6945-A6A8-1513D70A1435}"/>
                </a:ext>
              </a:extLst>
            </p:cNvPr>
            <p:cNvSpPr>
              <a:spLocks noChangeShapeType="1"/>
            </p:cNvSpPr>
            <p:nvPr/>
          </p:nvSpPr>
          <p:spPr bwMode="auto">
            <a:xfrm>
              <a:off x="297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2" name="Line 22">
              <a:extLst>
                <a:ext uri="{FF2B5EF4-FFF2-40B4-BE49-F238E27FC236}">
                  <a16:creationId xmlns:a16="http://schemas.microsoft.com/office/drawing/2014/main" id="{EA5D56B5-AA90-B64A-A617-5D25BA10CC05}"/>
                </a:ext>
              </a:extLst>
            </p:cNvPr>
            <p:cNvSpPr>
              <a:spLocks noChangeShapeType="1"/>
            </p:cNvSpPr>
            <p:nvPr/>
          </p:nvSpPr>
          <p:spPr bwMode="auto">
            <a:xfrm>
              <a:off x="353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3" name="Line 23">
              <a:extLst>
                <a:ext uri="{FF2B5EF4-FFF2-40B4-BE49-F238E27FC236}">
                  <a16:creationId xmlns:a16="http://schemas.microsoft.com/office/drawing/2014/main" id="{46719809-893A-C044-A357-3618EC1CA9AE}"/>
                </a:ext>
              </a:extLst>
            </p:cNvPr>
            <p:cNvSpPr>
              <a:spLocks noChangeShapeType="1"/>
            </p:cNvSpPr>
            <p:nvPr/>
          </p:nvSpPr>
          <p:spPr bwMode="auto">
            <a:xfrm>
              <a:off x="4092" y="3305"/>
              <a:ext cx="1" cy="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4" name="Freeform 24">
              <a:extLst>
                <a:ext uri="{FF2B5EF4-FFF2-40B4-BE49-F238E27FC236}">
                  <a16:creationId xmlns:a16="http://schemas.microsoft.com/office/drawing/2014/main" id="{D192B9AD-CA0A-264C-B42B-1B7D16670318}"/>
                </a:ext>
              </a:extLst>
            </p:cNvPr>
            <p:cNvSpPr>
              <a:spLocks/>
            </p:cNvSpPr>
            <p:nvPr/>
          </p:nvSpPr>
          <p:spPr bwMode="auto">
            <a:xfrm>
              <a:off x="4681" y="3275"/>
              <a:ext cx="19" cy="173"/>
            </a:xfrm>
            <a:custGeom>
              <a:avLst/>
              <a:gdLst>
                <a:gd name="T0" fmla="*/ 5 w 21"/>
                <a:gd name="T1" fmla="*/ 84 h 192"/>
                <a:gd name="T2" fmla="*/ 10 w 21"/>
                <a:gd name="T3" fmla="*/ 84 h 192"/>
                <a:gd name="T4" fmla="*/ 10 w 21"/>
                <a:gd name="T5" fmla="*/ 0 h 192"/>
                <a:gd name="T6" fmla="*/ 0 w 21"/>
                <a:gd name="T7" fmla="*/ 0 h 192"/>
                <a:gd name="T8" fmla="*/ 0 w 21"/>
                <a:gd name="T9" fmla="*/ 84 h 192"/>
                <a:gd name="T10" fmla="*/ 5 w 21"/>
                <a:gd name="T11" fmla="*/ 84 h 19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192">
                  <a:moveTo>
                    <a:pt x="11" y="192"/>
                  </a:moveTo>
                  <a:lnTo>
                    <a:pt x="21" y="192"/>
                  </a:lnTo>
                  <a:lnTo>
                    <a:pt x="21" y="0"/>
                  </a:lnTo>
                  <a:lnTo>
                    <a:pt x="0" y="0"/>
                  </a:lnTo>
                  <a:lnTo>
                    <a:pt x="0" y="192"/>
                  </a:lnTo>
                  <a:lnTo>
                    <a:pt x="11" y="192"/>
                  </a:lnTo>
                  <a:close/>
                </a:path>
              </a:pathLst>
            </a:custGeom>
            <a:solidFill>
              <a:schemeClr val="tx1"/>
            </a:solidFill>
            <a:ln w="6350" cmpd="sng">
              <a:solidFill>
                <a:schemeClr val="tx1"/>
              </a:solidFill>
              <a:round/>
              <a:headEnd/>
              <a:tailEnd/>
            </a:ln>
          </p:spPr>
          <p:txBody>
            <a:bodyPr/>
            <a:lstStyle/>
            <a:p>
              <a:endParaRPr lang="en-US"/>
            </a:p>
          </p:txBody>
        </p:sp>
        <p:sp>
          <p:nvSpPr>
            <p:cNvPr id="34835" name="Rectangle 25">
              <a:extLst>
                <a:ext uri="{FF2B5EF4-FFF2-40B4-BE49-F238E27FC236}">
                  <a16:creationId xmlns:a16="http://schemas.microsoft.com/office/drawing/2014/main" id="{CC86D752-45D3-2D40-BF9B-CD2C338EF39A}"/>
                </a:ext>
              </a:extLst>
            </p:cNvPr>
            <p:cNvSpPr>
              <a:spLocks noChangeArrowheads="1"/>
            </p:cNvSpPr>
            <p:nvPr/>
          </p:nvSpPr>
          <p:spPr bwMode="auto">
            <a:xfrm>
              <a:off x="1334"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36" name="Rectangle 26">
              <a:extLst>
                <a:ext uri="{FF2B5EF4-FFF2-40B4-BE49-F238E27FC236}">
                  <a16:creationId xmlns:a16="http://schemas.microsoft.com/office/drawing/2014/main" id="{424966DF-F590-4745-8F38-2B8F6C5387F9}"/>
                </a:ext>
              </a:extLst>
            </p:cNvPr>
            <p:cNvSpPr>
              <a:spLocks noChangeArrowheads="1"/>
            </p:cNvSpPr>
            <p:nvPr/>
          </p:nvSpPr>
          <p:spPr bwMode="auto">
            <a:xfrm>
              <a:off x="1902"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37" name="Rectangle 27">
              <a:extLst>
                <a:ext uri="{FF2B5EF4-FFF2-40B4-BE49-F238E27FC236}">
                  <a16:creationId xmlns:a16="http://schemas.microsoft.com/office/drawing/2014/main" id="{A7EDE612-E3FC-9C43-A09A-6FC027C2E8F4}"/>
                </a:ext>
              </a:extLst>
            </p:cNvPr>
            <p:cNvSpPr>
              <a:spLocks noChangeArrowheads="1"/>
            </p:cNvSpPr>
            <p:nvPr/>
          </p:nvSpPr>
          <p:spPr bwMode="auto">
            <a:xfrm>
              <a:off x="2470"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38" name="Rectangle 28">
              <a:extLst>
                <a:ext uri="{FF2B5EF4-FFF2-40B4-BE49-F238E27FC236}">
                  <a16:creationId xmlns:a16="http://schemas.microsoft.com/office/drawing/2014/main" id="{005B824B-CAED-454C-99EC-06F69D3DFB58}"/>
                </a:ext>
              </a:extLst>
            </p:cNvPr>
            <p:cNvSpPr>
              <a:spLocks noChangeArrowheads="1"/>
            </p:cNvSpPr>
            <p:nvPr/>
          </p:nvSpPr>
          <p:spPr bwMode="auto">
            <a:xfrm>
              <a:off x="3038"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39" name="Rectangle 29">
              <a:extLst>
                <a:ext uri="{FF2B5EF4-FFF2-40B4-BE49-F238E27FC236}">
                  <a16:creationId xmlns:a16="http://schemas.microsoft.com/office/drawing/2014/main" id="{8C009642-1FA9-0349-9F6F-9926D5278C3C}"/>
                </a:ext>
              </a:extLst>
            </p:cNvPr>
            <p:cNvSpPr>
              <a:spLocks noChangeArrowheads="1"/>
            </p:cNvSpPr>
            <p:nvPr/>
          </p:nvSpPr>
          <p:spPr bwMode="auto">
            <a:xfrm>
              <a:off x="3606"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sp>
          <p:nvSpPr>
            <p:cNvPr id="34840" name="Rectangle 30">
              <a:extLst>
                <a:ext uri="{FF2B5EF4-FFF2-40B4-BE49-F238E27FC236}">
                  <a16:creationId xmlns:a16="http://schemas.microsoft.com/office/drawing/2014/main" id="{7A42ECBD-5EC3-1F4A-AEC6-868426BCA0F0}"/>
                </a:ext>
              </a:extLst>
            </p:cNvPr>
            <p:cNvSpPr>
              <a:spLocks noChangeArrowheads="1"/>
            </p:cNvSpPr>
            <p:nvPr/>
          </p:nvSpPr>
          <p:spPr bwMode="auto">
            <a:xfrm>
              <a:off x="4174" y="3318"/>
              <a:ext cx="498"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62013">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defTabSz="862013">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defTabSz="862013">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defTabSz="862013">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defTabSz="862013">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defTabSz="862013"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a:lnSpc>
                  <a:spcPct val="90000"/>
                </a:lnSpc>
                <a:spcBef>
                  <a:spcPct val="50000"/>
                </a:spcBef>
                <a:buClrTx/>
                <a:buSzTx/>
                <a:buFontTx/>
                <a:buNone/>
              </a:pPr>
              <a:r>
                <a:rPr lang="en-US" altLang="en-US" sz="1600"/>
                <a:t> Iteration</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7156"/>
                                        </p:tgtEl>
                                        <p:attrNameLst>
                                          <p:attrName>style.visibility</p:attrName>
                                        </p:attrNameLst>
                                      </p:cBhvr>
                                      <p:to>
                                        <p:strVal val="visible"/>
                                      </p:to>
                                    </p:set>
                                    <p:animEffect transition="in" filter="wipe(left)">
                                      <p:cBhvr>
                                        <p:cTn id="7" dur="500"/>
                                        <p:tgtEl>
                                          <p:spTgt spid="177156"/>
                                        </p:tgtEl>
                                      </p:cBhvr>
                                    </p:animEffect>
                                  </p:childTnLst>
                                </p:cTn>
                              </p:par>
                            </p:childTnLst>
                          </p:cTn>
                        </p:par>
                        <p:par>
                          <p:cTn id="8" fill="hold" nodeType="afterGroup">
                            <p:stCondLst>
                              <p:cond delay="500"/>
                            </p:stCondLst>
                            <p:childTnLst>
                              <p:par>
                                <p:cTn id="9" presetID="22" presetClass="entr" presetSubtype="8" fill="hold" nodeType="afterEffect">
                                  <p:stCondLst>
                                    <p:cond delay="1000"/>
                                  </p:stCondLst>
                                  <p:childTnLst>
                                    <p:set>
                                      <p:cBhvr>
                                        <p:cTn id="10" dur="1" fill="hold">
                                          <p:stCondLst>
                                            <p:cond delay="0"/>
                                          </p:stCondLst>
                                        </p:cTn>
                                        <p:tgtEl>
                                          <p:spTgt spid="177159"/>
                                        </p:tgtEl>
                                        <p:attrNameLst>
                                          <p:attrName>style.visibility</p:attrName>
                                        </p:attrNameLst>
                                      </p:cBhvr>
                                      <p:to>
                                        <p:strVal val="visible"/>
                                      </p:to>
                                    </p:set>
                                    <p:animEffect transition="in" filter="wipe(left)">
                                      <p:cBhvr>
                                        <p:cTn id="11" dur="500"/>
                                        <p:tgtEl>
                                          <p:spTgt spid="177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4">
            <a:extLst>
              <a:ext uri="{FF2B5EF4-FFF2-40B4-BE49-F238E27FC236}">
                <a16:creationId xmlns:a16="http://schemas.microsoft.com/office/drawing/2014/main" id="{4043F669-1708-4D42-B5BB-2C4E8327480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Arial Black" panose="020B0604020202020204" pitchFamily="34" charset="0"/>
              </a:rPr>
              <a:t> </a:t>
            </a:r>
            <a:fld id="{00E6C1DF-0332-F04B-A073-A3827FD0DFAC}" type="slidenum">
              <a:rPr lang="en-US" altLang="en-US" sz="1200">
                <a:latin typeface="Arial Black" panose="020B0604020202020204" pitchFamily="34" charset="0"/>
              </a:rPr>
              <a:pPr>
                <a:spcBef>
                  <a:spcPct val="0"/>
                </a:spcBef>
                <a:buClrTx/>
                <a:buSzTx/>
                <a:buFontTx/>
                <a:buNone/>
              </a:pPr>
              <a:t>42</a:t>
            </a:fld>
            <a:endParaRPr lang="en-US" altLang="en-US" sz="1200">
              <a:latin typeface="Arial Black" panose="020B0604020202020204" pitchFamily="34" charset="0"/>
            </a:endParaRPr>
          </a:p>
        </p:txBody>
      </p:sp>
      <p:sp>
        <p:nvSpPr>
          <p:cNvPr id="36866" name="Rectangle 2">
            <a:extLst>
              <a:ext uri="{FF2B5EF4-FFF2-40B4-BE49-F238E27FC236}">
                <a16:creationId xmlns:a16="http://schemas.microsoft.com/office/drawing/2014/main" id="{713A1F94-6978-F648-B4E3-010231CC4473}"/>
              </a:ext>
            </a:extLst>
          </p:cNvPr>
          <p:cNvSpPr>
            <a:spLocks noGrp="1" noChangeArrowheads="1"/>
          </p:cNvSpPr>
          <p:nvPr>
            <p:ph type="title"/>
          </p:nvPr>
        </p:nvSpPr>
        <p:spPr/>
        <p:txBody>
          <a:bodyPr/>
          <a:lstStyle/>
          <a:p>
            <a:pPr eaLnBrk="1" hangingPunct="1"/>
            <a:r>
              <a:rPr lang="en-US" altLang="en-US"/>
              <a:t>Iterative Development Characteristics</a:t>
            </a:r>
          </a:p>
        </p:txBody>
      </p:sp>
      <p:sp>
        <p:nvSpPr>
          <p:cNvPr id="36867" name="Rectangle 3">
            <a:extLst>
              <a:ext uri="{FF2B5EF4-FFF2-40B4-BE49-F238E27FC236}">
                <a16:creationId xmlns:a16="http://schemas.microsoft.com/office/drawing/2014/main" id="{830382E0-4B9D-914E-8C7D-BD6BED1F31BF}"/>
              </a:ext>
            </a:extLst>
          </p:cNvPr>
          <p:cNvSpPr>
            <a:spLocks noGrp="1" noChangeArrowheads="1"/>
          </p:cNvSpPr>
          <p:nvPr>
            <p:ph type="body" idx="1"/>
          </p:nvPr>
        </p:nvSpPr>
        <p:spPr>
          <a:xfrm>
            <a:off x="438150" y="2228850"/>
            <a:ext cx="8229600" cy="3886200"/>
          </a:xfrm>
        </p:spPr>
        <p:txBody>
          <a:bodyPr/>
          <a:lstStyle/>
          <a:p>
            <a:pPr eaLnBrk="1" hangingPunct="1">
              <a:buFont typeface="Arial" panose="020B0604020202020204" pitchFamily="34" charset="0"/>
              <a:buChar char="•"/>
            </a:pPr>
            <a:r>
              <a:rPr lang="en-US" altLang="en-US" sz="2400" dirty="0"/>
              <a:t>Critical </a:t>
            </a:r>
            <a:r>
              <a:rPr lang="en-US" altLang="en-US" sz="2400" dirty="0">
                <a:solidFill>
                  <a:srgbClr val="FF0000"/>
                </a:solidFill>
              </a:rPr>
              <a:t>risks are resolved</a:t>
            </a:r>
            <a:r>
              <a:rPr lang="en-US" altLang="en-US" sz="2400" dirty="0"/>
              <a:t> before making large investments </a:t>
            </a:r>
          </a:p>
          <a:p>
            <a:pPr eaLnBrk="1" hangingPunct="1">
              <a:buFont typeface="Arial" panose="020B0604020202020204" pitchFamily="34" charset="0"/>
              <a:buChar char="•"/>
            </a:pPr>
            <a:r>
              <a:rPr lang="en-US" altLang="en-US" sz="2400" dirty="0"/>
              <a:t>Initial iterations enable </a:t>
            </a:r>
            <a:r>
              <a:rPr lang="en-US" altLang="en-US" sz="2400" dirty="0">
                <a:solidFill>
                  <a:srgbClr val="FF0000"/>
                </a:solidFill>
              </a:rPr>
              <a:t>early user feedback</a:t>
            </a:r>
            <a:r>
              <a:rPr lang="en-US" altLang="en-US" sz="2400" dirty="0"/>
              <a:t>  </a:t>
            </a:r>
          </a:p>
          <a:p>
            <a:pPr eaLnBrk="1" hangingPunct="1">
              <a:buFont typeface="Arial" panose="020B0604020202020204" pitchFamily="34" charset="0"/>
              <a:buChar char="•"/>
            </a:pPr>
            <a:r>
              <a:rPr lang="en-US" altLang="en-US" sz="2400" dirty="0">
                <a:solidFill>
                  <a:srgbClr val="FF0000"/>
                </a:solidFill>
              </a:rPr>
              <a:t>Testing and integration</a:t>
            </a:r>
            <a:r>
              <a:rPr lang="en-US" altLang="en-US" sz="2400" dirty="0"/>
              <a:t> are </a:t>
            </a:r>
            <a:r>
              <a:rPr lang="en-US" altLang="en-US" sz="2400" dirty="0">
                <a:solidFill>
                  <a:srgbClr val="FF0000"/>
                </a:solidFill>
              </a:rPr>
              <a:t>continuous</a:t>
            </a:r>
            <a:r>
              <a:rPr lang="en-US" altLang="en-US" sz="2400" dirty="0"/>
              <a:t> </a:t>
            </a:r>
          </a:p>
          <a:p>
            <a:pPr eaLnBrk="1" hangingPunct="1">
              <a:buFont typeface="Arial" panose="020B0604020202020204" pitchFamily="34" charset="0"/>
              <a:buChar char="•"/>
            </a:pPr>
            <a:r>
              <a:rPr lang="en-US" altLang="en-US" sz="2400" dirty="0"/>
              <a:t>Objective milestones provide </a:t>
            </a:r>
            <a:r>
              <a:rPr lang="en-US" altLang="en-US" sz="2400" dirty="0">
                <a:solidFill>
                  <a:srgbClr val="FF0000"/>
                </a:solidFill>
              </a:rPr>
              <a:t>short-term focus</a:t>
            </a:r>
          </a:p>
          <a:p>
            <a:pPr eaLnBrk="1" hangingPunct="1">
              <a:buFont typeface="Arial" panose="020B0604020202020204" pitchFamily="34" charset="0"/>
              <a:buChar char="•"/>
            </a:pPr>
            <a:r>
              <a:rPr lang="en-US" altLang="en-US" sz="2400" dirty="0"/>
              <a:t>Progress is measured by </a:t>
            </a:r>
            <a:r>
              <a:rPr lang="en-US" altLang="en-US" sz="2400" dirty="0">
                <a:solidFill>
                  <a:srgbClr val="FF0000"/>
                </a:solidFill>
              </a:rPr>
              <a:t>assessing implementations</a:t>
            </a:r>
          </a:p>
          <a:p>
            <a:pPr eaLnBrk="1" hangingPunct="1">
              <a:buFont typeface="Arial" panose="020B0604020202020204" pitchFamily="34" charset="0"/>
              <a:buChar char="•"/>
            </a:pPr>
            <a:r>
              <a:rPr lang="en-US" altLang="en-US" sz="2400" dirty="0">
                <a:solidFill>
                  <a:srgbClr val="FF0000"/>
                </a:solidFill>
              </a:rPr>
              <a:t>Partial implementations</a:t>
            </a:r>
            <a:r>
              <a:rPr lang="en-US" altLang="en-US" sz="2400" dirty="0"/>
              <a:t> can be deployed</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4">
            <a:extLst>
              <a:ext uri="{FF2B5EF4-FFF2-40B4-BE49-F238E27FC236}">
                <a16:creationId xmlns:a16="http://schemas.microsoft.com/office/drawing/2014/main" id="{06C43598-38EE-F245-AE9C-433A0722D86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Arial Black" panose="020B0604020202020204" pitchFamily="34" charset="0"/>
              </a:rPr>
              <a:t> </a:t>
            </a:r>
            <a:fld id="{B1E2E78E-5D36-9D42-A466-7E3B74949C99}" type="slidenum">
              <a:rPr lang="en-US" altLang="en-US" sz="1200">
                <a:latin typeface="Arial Black" panose="020B0604020202020204" pitchFamily="34" charset="0"/>
              </a:rPr>
              <a:pPr>
                <a:spcBef>
                  <a:spcPct val="0"/>
                </a:spcBef>
                <a:buClrTx/>
                <a:buSzTx/>
                <a:buFontTx/>
                <a:buNone/>
              </a:pPr>
              <a:t>43</a:t>
            </a:fld>
            <a:endParaRPr lang="en-US" altLang="en-US" sz="1200">
              <a:latin typeface="Arial Black" panose="020B0604020202020204" pitchFamily="34" charset="0"/>
            </a:endParaRPr>
          </a:p>
        </p:txBody>
      </p:sp>
      <p:sp>
        <p:nvSpPr>
          <p:cNvPr id="38914" name="Rectangle 3">
            <a:extLst>
              <a:ext uri="{FF2B5EF4-FFF2-40B4-BE49-F238E27FC236}">
                <a16:creationId xmlns:a16="http://schemas.microsoft.com/office/drawing/2014/main" id="{BC049A22-961A-9146-BDE5-7C7E33541107}"/>
              </a:ext>
            </a:extLst>
          </p:cNvPr>
          <p:cNvSpPr>
            <a:spLocks noGrp="1" noChangeArrowheads="1"/>
          </p:cNvSpPr>
          <p:nvPr>
            <p:ph type="body" idx="1"/>
          </p:nvPr>
        </p:nvSpPr>
        <p:spPr>
          <a:xfrm>
            <a:off x="609600" y="1295400"/>
            <a:ext cx="8077200" cy="4114800"/>
          </a:xfrm>
        </p:spPr>
        <p:txBody>
          <a:bodyPr/>
          <a:lstStyle/>
          <a:p>
            <a:pPr marL="0" indent="0" eaLnBrk="1" hangingPunct="1">
              <a:lnSpc>
                <a:spcPct val="90000"/>
              </a:lnSpc>
              <a:buFont typeface="Wingdings" pitchFamily="2" charset="2"/>
              <a:buNone/>
            </a:pPr>
            <a:r>
              <a:rPr lang="en-US" altLang="en-US" sz="2800"/>
              <a:t>SCRUM (Ken Schwaber)</a:t>
            </a:r>
          </a:p>
          <a:p>
            <a:pPr lvl="1" eaLnBrk="1" hangingPunct="1">
              <a:lnSpc>
                <a:spcPct val="90000"/>
              </a:lnSpc>
            </a:pPr>
            <a:r>
              <a:rPr lang="en-US" altLang="en-US" sz="2400">
                <a:ea typeface="Arial" panose="020B0604020202020204" pitchFamily="34" charset="0"/>
                <a:hlinkClick r:id="rId3"/>
              </a:rPr>
              <a:t>http://www.scrumalliance.org/learn_about_scrum</a:t>
            </a:r>
            <a:r>
              <a:rPr lang="en-US" altLang="en-US" sz="2400">
                <a:ea typeface="Arial" panose="020B0604020202020204" pitchFamily="34" charset="0"/>
              </a:rPr>
              <a:t> </a:t>
            </a:r>
          </a:p>
          <a:p>
            <a:pPr lvl="1" eaLnBrk="1" hangingPunct="1">
              <a:lnSpc>
                <a:spcPct val="90000"/>
              </a:lnSpc>
            </a:pPr>
            <a:r>
              <a:rPr lang="en-US" altLang="en-US" sz="2400">
                <a:ea typeface="Arial" panose="020B0604020202020204" pitchFamily="34" charset="0"/>
              </a:rPr>
              <a:t>2-4 week sprints (customer releasable), prioritized feature backlog</a:t>
            </a:r>
          </a:p>
          <a:p>
            <a:pPr lvl="1" eaLnBrk="1" hangingPunct="1">
              <a:lnSpc>
                <a:spcPct val="90000"/>
              </a:lnSpc>
            </a:pPr>
            <a:r>
              <a:rPr lang="en-US" altLang="en-US" sz="2400">
                <a:ea typeface="Arial" panose="020B0604020202020204" pitchFamily="34" charset="0"/>
              </a:rPr>
              <a:t>See separate slide deck</a:t>
            </a:r>
          </a:p>
          <a:p>
            <a:pPr lvl="1" eaLnBrk="1" hangingPunct="1">
              <a:lnSpc>
                <a:spcPct val="90000"/>
              </a:lnSpc>
            </a:pPr>
            <a:endParaRPr lang="en-US" altLang="en-US" sz="2400">
              <a:ea typeface="Arial" panose="020B0604020202020204" pitchFamily="34" charset="0"/>
            </a:endParaRPr>
          </a:p>
          <a:p>
            <a:pPr marL="0" indent="0" eaLnBrk="1" hangingPunct="1">
              <a:lnSpc>
                <a:spcPct val="90000"/>
              </a:lnSpc>
              <a:buFont typeface="Wingdings" pitchFamily="2" charset="2"/>
              <a:buNone/>
            </a:pPr>
            <a:r>
              <a:rPr lang="en-US" altLang="en-US" sz="2800"/>
              <a:t>Extreme Programming (Ken Beck)</a:t>
            </a:r>
          </a:p>
          <a:p>
            <a:pPr lvl="1" eaLnBrk="1" hangingPunct="1">
              <a:lnSpc>
                <a:spcPct val="90000"/>
              </a:lnSpc>
            </a:pPr>
            <a:r>
              <a:rPr lang="en-US" altLang="en-US" sz="2600">
                <a:ea typeface="Arial" panose="020B0604020202020204" pitchFamily="34" charset="0"/>
              </a:rPr>
              <a:t>3 week iterations, tests and data created and agreed to by customer before coding begins</a:t>
            </a:r>
            <a:endParaRPr lang="en-US" altLang="en-US" sz="2400">
              <a:ea typeface="Arial" panose="020B0604020202020204" pitchFamily="34" charset="0"/>
            </a:endParaRPr>
          </a:p>
          <a:p>
            <a:pPr marL="0" indent="0" eaLnBrk="1" hangingPunct="1">
              <a:lnSpc>
                <a:spcPct val="90000"/>
              </a:lnSpc>
              <a:buFont typeface="Wingdings" pitchFamily="2" charset="2"/>
              <a:buNone/>
            </a:pPr>
            <a:endParaRPr lang="en-US" altLang="en-US" sz="3000"/>
          </a:p>
        </p:txBody>
      </p:sp>
      <p:sp>
        <p:nvSpPr>
          <p:cNvPr id="38915" name="Rectangle 4">
            <a:extLst>
              <a:ext uri="{FF2B5EF4-FFF2-40B4-BE49-F238E27FC236}">
                <a16:creationId xmlns:a16="http://schemas.microsoft.com/office/drawing/2014/main" id="{7C937B96-BA4E-644F-BCB9-0498B1481177}"/>
              </a:ext>
            </a:extLst>
          </p:cNvPr>
          <p:cNvSpPr>
            <a:spLocks noGrp="1" noChangeArrowheads="1"/>
          </p:cNvSpPr>
          <p:nvPr>
            <p:ph type="title"/>
          </p:nvPr>
        </p:nvSpPr>
        <p:spPr>
          <a:xfrm>
            <a:off x="228600" y="381000"/>
            <a:ext cx="8915400" cy="1143000"/>
          </a:xfrm>
        </p:spPr>
        <p:txBody>
          <a:bodyPr/>
          <a:lstStyle/>
          <a:p>
            <a:pPr eaLnBrk="1" hangingPunct="1"/>
            <a:r>
              <a:rPr lang="en-US" altLang="en-US"/>
              <a:t>Analysis &amp; Iterative Development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1A183902-4533-8444-9D42-45E7FEE35D59}"/>
              </a:ext>
            </a:extLst>
          </p:cNvPr>
          <p:cNvSpPr>
            <a:spLocks noGrp="1" noChangeArrowheads="1"/>
          </p:cNvSpPr>
          <p:nvPr>
            <p:ph type="title"/>
          </p:nvPr>
        </p:nvSpPr>
        <p:spPr/>
        <p:txBody>
          <a:bodyPr/>
          <a:lstStyle/>
          <a:p>
            <a:r>
              <a:rPr lang="en-US" altLang="en-US"/>
              <a:t>The Agile Manifesto</a:t>
            </a:r>
            <a:br>
              <a:rPr lang="en-US" altLang="en-US"/>
            </a:br>
            <a:r>
              <a:rPr lang="tr-TR" altLang="en-US" sz="2400">
                <a:hlinkClick r:id="rId2"/>
              </a:rPr>
              <a:t>http://agilemanifesto.org/principles.html</a:t>
            </a:r>
            <a:r>
              <a:rPr lang="tr-TR" altLang="en-US" sz="2400"/>
              <a:t> </a:t>
            </a:r>
            <a:endParaRPr lang="en-US" altLang="en-US" sz="2400"/>
          </a:p>
        </p:txBody>
      </p:sp>
      <p:sp>
        <p:nvSpPr>
          <p:cNvPr id="40962" name="Content Placeholder 2">
            <a:extLst>
              <a:ext uri="{FF2B5EF4-FFF2-40B4-BE49-F238E27FC236}">
                <a16:creationId xmlns:a16="http://schemas.microsoft.com/office/drawing/2014/main" id="{7311BD0B-4ADE-7C40-B67A-385F6465E3C8}"/>
              </a:ext>
            </a:extLst>
          </p:cNvPr>
          <p:cNvSpPr>
            <a:spLocks noGrp="1" noChangeArrowheads="1"/>
          </p:cNvSpPr>
          <p:nvPr>
            <p:ph idx="1"/>
          </p:nvPr>
        </p:nvSpPr>
        <p:spPr/>
        <p:txBody>
          <a:bodyPr/>
          <a:lstStyle/>
          <a:p>
            <a:pPr>
              <a:buFont typeface="Arial" panose="020B0604020202020204" pitchFamily="34" charset="0"/>
              <a:buChar char="•"/>
            </a:pPr>
            <a:r>
              <a:rPr lang="en-US" altLang="en-US" b="1"/>
              <a:t>Individuals and interactions</a:t>
            </a:r>
            <a:r>
              <a:rPr lang="en-US" altLang="en-US"/>
              <a:t> over processes and tools </a:t>
            </a:r>
          </a:p>
          <a:p>
            <a:pPr>
              <a:buFont typeface="Arial" panose="020B0604020202020204" pitchFamily="34" charset="0"/>
              <a:buChar char="•"/>
            </a:pPr>
            <a:r>
              <a:rPr lang="en-US" altLang="en-US" b="1"/>
              <a:t>Working software</a:t>
            </a:r>
            <a:r>
              <a:rPr lang="en-US" altLang="en-US"/>
              <a:t> over comprehensive documentation </a:t>
            </a:r>
          </a:p>
          <a:p>
            <a:pPr>
              <a:buFont typeface="Arial" panose="020B0604020202020204" pitchFamily="34" charset="0"/>
              <a:buChar char="•"/>
            </a:pPr>
            <a:r>
              <a:rPr lang="en-US" altLang="en-US" b="1"/>
              <a:t>Customer collaboration</a:t>
            </a:r>
            <a:r>
              <a:rPr lang="en-US" altLang="en-US"/>
              <a:t> over contract negotiation </a:t>
            </a:r>
          </a:p>
          <a:p>
            <a:pPr>
              <a:buFont typeface="Arial" panose="020B0604020202020204" pitchFamily="34" charset="0"/>
              <a:buChar char="•"/>
            </a:pPr>
            <a:r>
              <a:rPr lang="en-US" altLang="en-US" b="1"/>
              <a:t>Responding to change</a:t>
            </a:r>
            <a:r>
              <a:rPr lang="en-US" altLang="en-US"/>
              <a:t> over following a plan</a:t>
            </a:r>
          </a:p>
        </p:txBody>
      </p:sp>
      <p:sp>
        <p:nvSpPr>
          <p:cNvPr id="40963" name="Slide Number Placeholder 3">
            <a:extLst>
              <a:ext uri="{FF2B5EF4-FFF2-40B4-BE49-F238E27FC236}">
                <a16:creationId xmlns:a16="http://schemas.microsoft.com/office/drawing/2014/main" id="{9C902816-467C-2944-B5F0-FC247DDEA6A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EB81AFAD-5B6F-0046-BB55-3E299CB10606}" type="slidenum">
              <a:rPr lang="en-US" altLang="en-US" sz="1200">
                <a:latin typeface="Arial Black" panose="020B0604020202020204" pitchFamily="34" charset="0"/>
              </a:rPr>
              <a:pPr>
                <a:spcBef>
                  <a:spcPct val="0"/>
                </a:spcBef>
                <a:buClrTx/>
                <a:buSzTx/>
                <a:buFontTx/>
                <a:buNone/>
              </a:pPr>
              <a:t>44</a:t>
            </a:fld>
            <a:endParaRPr lang="en-US" altLang="en-US" sz="1200">
              <a:latin typeface="Arial Black"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8496E1D0-BAA6-B34B-B1BB-FCEB17A29B28}"/>
              </a:ext>
            </a:extLst>
          </p:cNvPr>
          <p:cNvSpPr>
            <a:spLocks noGrp="1" noChangeArrowheads="1"/>
          </p:cNvSpPr>
          <p:nvPr>
            <p:ph type="title"/>
          </p:nvPr>
        </p:nvSpPr>
        <p:spPr/>
        <p:txBody>
          <a:bodyPr/>
          <a:lstStyle/>
          <a:p>
            <a:r>
              <a:rPr lang="en-US" altLang="en-US"/>
              <a:t>Design in an Agile Environment</a:t>
            </a:r>
          </a:p>
        </p:txBody>
      </p:sp>
      <p:sp>
        <p:nvSpPr>
          <p:cNvPr id="41986" name="Content Placeholder 2">
            <a:extLst>
              <a:ext uri="{FF2B5EF4-FFF2-40B4-BE49-F238E27FC236}">
                <a16:creationId xmlns:a16="http://schemas.microsoft.com/office/drawing/2014/main" id="{346B5E72-43CB-5743-9F95-23BCBBB29C45}"/>
              </a:ext>
            </a:extLst>
          </p:cNvPr>
          <p:cNvSpPr>
            <a:spLocks noGrp="1" noChangeArrowheads="1"/>
          </p:cNvSpPr>
          <p:nvPr>
            <p:ph idx="1"/>
          </p:nvPr>
        </p:nvSpPr>
        <p:spPr/>
        <p:txBody>
          <a:bodyPr/>
          <a:lstStyle/>
          <a:p>
            <a:pPr marL="0" indent="0">
              <a:buFont typeface="Wingdings" pitchFamily="2" charset="2"/>
              <a:buNone/>
            </a:pPr>
            <a:r>
              <a:rPr lang="en-US" altLang="en-US"/>
              <a:t>Some ‘agile’ proponents downplay design</a:t>
            </a:r>
          </a:p>
          <a:p>
            <a:pPr marL="0" indent="0">
              <a:buFont typeface="Wingdings" pitchFamily="2" charset="2"/>
              <a:buNone/>
            </a:pPr>
            <a:r>
              <a:rPr lang="en-US" altLang="en-US"/>
              <a:t>But</a:t>
            </a:r>
          </a:p>
          <a:p>
            <a:pPr lvl="1"/>
            <a:r>
              <a:rPr lang="en-US" altLang="en-US">
                <a:ea typeface="Arial" panose="020B0604020202020204" pitchFamily="34" charset="0"/>
              </a:rPr>
              <a:t>Design is </a:t>
            </a:r>
            <a:r>
              <a:rPr lang="en-US" altLang="en-US" u="sng">
                <a:ea typeface="Arial" panose="020B0604020202020204" pitchFamily="34" charset="0"/>
              </a:rPr>
              <a:t>not the same thing </a:t>
            </a:r>
            <a:r>
              <a:rPr lang="en-US" altLang="en-US">
                <a:ea typeface="Arial" panose="020B0604020202020204" pitchFamily="34" charset="0"/>
              </a:rPr>
              <a:t>as documentation</a:t>
            </a:r>
          </a:p>
          <a:p>
            <a:pPr lvl="1"/>
            <a:r>
              <a:rPr lang="en-US" altLang="en-US">
                <a:ea typeface="Arial" panose="020B0604020202020204" pitchFamily="34" charset="0"/>
              </a:rPr>
              <a:t>All the manifesto downplays is </a:t>
            </a:r>
            <a:r>
              <a:rPr lang="en-US" altLang="en-US" u="sng">
                <a:ea typeface="Arial" panose="020B0604020202020204" pitchFamily="34" charset="0"/>
              </a:rPr>
              <a:t>comprehensive</a:t>
            </a:r>
            <a:r>
              <a:rPr lang="en-US" altLang="en-US">
                <a:ea typeface="Arial" panose="020B0604020202020204" pitchFamily="34" charset="0"/>
              </a:rPr>
              <a:t> documentation</a:t>
            </a:r>
          </a:p>
          <a:p>
            <a:pPr lvl="1"/>
            <a:endParaRPr lang="en-US" altLang="en-US">
              <a:ea typeface="Arial" panose="020B0604020202020204" pitchFamily="34" charset="0"/>
            </a:endParaRPr>
          </a:p>
        </p:txBody>
      </p:sp>
      <p:sp>
        <p:nvSpPr>
          <p:cNvPr id="41987" name="Slide Number Placeholder 3">
            <a:extLst>
              <a:ext uri="{FF2B5EF4-FFF2-40B4-BE49-F238E27FC236}">
                <a16:creationId xmlns:a16="http://schemas.microsoft.com/office/drawing/2014/main" id="{3E714CCC-18D8-EB40-808C-209C716AC282}"/>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E1318124-80EE-A347-9F8F-969FBBA171FC}" type="slidenum">
              <a:rPr lang="en-US" altLang="en-US" sz="1200">
                <a:latin typeface="Arial Black" panose="020B0604020202020204" pitchFamily="34" charset="0"/>
              </a:rPr>
              <a:pPr>
                <a:spcBef>
                  <a:spcPct val="0"/>
                </a:spcBef>
                <a:buClrTx/>
                <a:buSzTx/>
                <a:buFontTx/>
                <a:buNone/>
              </a:pPr>
              <a:t>45</a:t>
            </a:fld>
            <a:endParaRPr lang="en-US" altLang="en-US" sz="1200">
              <a:latin typeface="Arial Black"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9D7D0AC4-AC4A-6845-B676-90E3F8BEEC30}"/>
              </a:ext>
            </a:extLst>
          </p:cNvPr>
          <p:cNvSpPr>
            <a:spLocks noGrp="1" noChangeArrowheads="1"/>
          </p:cNvSpPr>
          <p:nvPr>
            <p:ph type="title"/>
          </p:nvPr>
        </p:nvSpPr>
        <p:spPr/>
        <p:txBody>
          <a:bodyPr/>
          <a:lstStyle/>
          <a:p>
            <a:pPr eaLnBrk="1" hangingPunct="1"/>
            <a:r>
              <a:rPr lang="en-US" altLang="en-US" sz="4000"/>
              <a:t>How should design be expressed in an agile environment?</a:t>
            </a:r>
          </a:p>
        </p:txBody>
      </p:sp>
      <p:sp>
        <p:nvSpPr>
          <p:cNvPr id="43010" name="Content Placeholder 2">
            <a:extLst>
              <a:ext uri="{FF2B5EF4-FFF2-40B4-BE49-F238E27FC236}">
                <a16:creationId xmlns:a16="http://schemas.microsoft.com/office/drawing/2014/main" id="{F138DA01-B14F-AD4D-9427-721C3ADECD10}"/>
              </a:ext>
            </a:extLst>
          </p:cNvPr>
          <p:cNvSpPr>
            <a:spLocks noGrp="1" noChangeArrowheads="1"/>
          </p:cNvSpPr>
          <p:nvPr>
            <p:ph idx="1"/>
          </p:nvPr>
        </p:nvSpPr>
        <p:spPr>
          <a:xfrm>
            <a:off x="457200" y="1981200"/>
            <a:ext cx="8445500" cy="3886200"/>
          </a:xfrm>
        </p:spPr>
        <p:txBody>
          <a:bodyPr/>
          <a:lstStyle/>
          <a:p>
            <a:pPr marL="0" indent="0" eaLnBrk="1" hangingPunct="1">
              <a:buFont typeface="Wingdings" pitchFamily="2" charset="2"/>
              <a:buNone/>
            </a:pPr>
            <a:r>
              <a:rPr lang="en-US" altLang="en-US"/>
              <a:t>What is the minimum the </a:t>
            </a:r>
            <a:r>
              <a:rPr lang="en-US" altLang="en-US" i="1"/>
              <a:t>team</a:t>
            </a:r>
            <a:r>
              <a:rPr lang="en-US" altLang="en-US"/>
              <a:t> needs to properly structure the next sprint?</a:t>
            </a:r>
          </a:p>
          <a:p>
            <a:pPr lvl="1" eaLnBrk="1" hangingPunct="1"/>
            <a:r>
              <a:rPr lang="en-US" altLang="en-US">
                <a:ea typeface="Arial" panose="020B0604020202020204" pitchFamily="34" charset="0"/>
              </a:rPr>
              <a:t>Use cases/stories &amp; test cases</a:t>
            </a:r>
          </a:p>
          <a:p>
            <a:pPr lvl="1" eaLnBrk="1" hangingPunct="1"/>
            <a:r>
              <a:rPr lang="en-US" altLang="en-US">
                <a:ea typeface="Arial" panose="020B0604020202020204" pitchFamily="34" charset="0"/>
              </a:rPr>
              <a:t>UI sketches / storyboards</a:t>
            </a:r>
          </a:p>
          <a:p>
            <a:pPr lvl="1" eaLnBrk="1" hangingPunct="1"/>
            <a:r>
              <a:rPr lang="en-US" altLang="en-US">
                <a:ea typeface="Arial" panose="020B0604020202020204" pitchFamily="34" charset="0"/>
              </a:rPr>
              <a:t>Class diagrams</a:t>
            </a:r>
          </a:p>
          <a:p>
            <a:pPr lvl="1" eaLnBrk="1" hangingPunct="1"/>
            <a:r>
              <a:rPr lang="en-US" altLang="en-US">
                <a:ea typeface="Arial" panose="020B0604020202020204" pitchFamily="34" charset="0"/>
              </a:rPr>
              <a:t>APIs</a:t>
            </a:r>
          </a:p>
          <a:p>
            <a:pPr lvl="1" eaLnBrk="1" hangingPunct="1"/>
            <a:r>
              <a:rPr lang="en-US" altLang="en-US">
                <a:ea typeface="Arial" panose="020B0604020202020204" pitchFamily="34" charset="0"/>
              </a:rPr>
              <a:t>Non-obvious Architecture Elements:	</a:t>
            </a:r>
          </a:p>
          <a:p>
            <a:pPr lvl="2" eaLnBrk="1" hangingPunct="1">
              <a:buFont typeface="Arial" panose="020B0604020202020204" pitchFamily="34" charset="0"/>
              <a:buChar char="•"/>
            </a:pPr>
            <a:r>
              <a:rPr lang="en-US" altLang="en-US">
                <a:ea typeface="Arial" panose="020B0604020202020204" pitchFamily="34" charset="0"/>
              </a:rPr>
              <a:t>Components, layers, dependencies, patterns and mechanisms</a:t>
            </a:r>
          </a:p>
        </p:txBody>
      </p:sp>
      <p:sp>
        <p:nvSpPr>
          <p:cNvPr id="43011" name="Slide Number Placeholder 3">
            <a:extLst>
              <a:ext uri="{FF2B5EF4-FFF2-40B4-BE49-F238E27FC236}">
                <a16:creationId xmlns:a16="http://schemas.microsoft.com/office/drawing/2014/main" id="{FDE58848-3605-9148-86A4-074171AE26C4}"/>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BE66BAAC-5876-CC42-9661-31AF8CFE4988}" type="slidenum">
              <a:rPr lang="en-US" altLang="en-US" sz="1200">
                <a:latin typeface="Arial Black" panose="020B0604020202020204" pitchFamily="34" charset="0"/>
              </a:rPr>
              <a:pPr>
                <a:spcBef>
                  <a:spcPct val="0"/>
                </a:spcBef>
                <a:buClrTx/>
                <a:buSzTx/>
                <a:buFontTx/>
                <a:buNone/>
              </a:pPr>
              <a:t>46</a:t>
            </a:fld>
            <a:endParaRPr lang="en-US" altLang="en-US" sz="1200">
              <a:latin typeface="Arial Black" panose="020B0604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B6152471-C3D6-B848-8267-0CCC64D9C2D2}"/>
              </a:ext>
            </a:extLst>
          </p:cNvPr>
          <p:cNvSpPr>
            <a:spLocks noGrp="1" noChangeArrowheads="1"/>
          </p:cNvSpPr>
          <p:nvPr>
            <p:ph type="title"/>
          </p:nvPr>
        </p:nvSpPr>
        <p:spPr/>
        <p:txBody>
          <a:bodyPr/>
          <a:lstStyle/>
          <a:p>
            <a:r>
              <a:rPr lang="en-US" altLang="en-US"/>
              <a:t>Agile Design 2</a:t>
            </a:r>
          </a:p>
        </p:txBody>
      </p:sp>
      <p:sp>
        <p:nvSpPr>
          <p:cNvPr id="44034" name="Content Placeholder 2">
            <a:extLst>
              <a:ext uri="{FF2B5EF4-FFF2-40B4-BE49-F238E27FC236}">
                <a16:creationId xmlns:a16="http://schemas.microsoft.com/office/drawing/2014/main" id="{08293112-6BF8-D446-8A90-6FF6C676DC8D}"/>
              </a:ext>
            </a:extLst>
          </p:cNvPr>
          <p:cNvSpPr>
            <a:spLocks noGrp="1" noChangeArrowheads="1"/>
          </p:cNvSpPr>
          <p:nvPr>
            <p:ph idx="1"/>
          </p:nvPr>
        </p:nvSpPr>
        <p:spPr/>
        <p:txBody>
          <a:bodyPr/>
          <a:lstStyle/>
          <a:p>
            <a:pPr marL="0" indent="0">
              <a:buFont typeface="Wingdings" pitchFamily="2" charset="2"/>
              <a:buNone/>
            </a:pPr>
            <a:r>
              <a:rPr lang="en-US" altLang="en-US"/>
              <a:t>All of the above for the </a:t>
            </a:r>
            <a:r>
              <a:rPr lang="en-US" altLang="en-US" u="sng"/>
              <a:t>current sprint only</a:t>
            </a:r>
          </a:p>
          <a:p>
            <a:pPr lvl="1"/>
            <a:r>
              <a:rPr lang="en-US" altLang="en-US">
                <a:ea typeface="Arial" panose="020B0604020202020204" pitchFamily="34" charset="0"/>
              </a:rPr>
              <a:t>i.e. don’t design much beyond the current sprint except the list of user stories (backlog)</a:t>
            </a:r>
          </a:p>
          <a:p>
            <a:pPr lvl="1"/>
            <a:r>
              <a:rPr lang="en-US" altLang="en-US">
                <a:ea typeface="Arial" panose="020B0604020202020204" pitchFamily="34" charset="0"/>
              </a:rPr>
              <a:t>Update your design in each sprint</a:t>
            </a:r>
          </a:p>
          <a:p>
            <a:pPr lvl="2"/>
            <a:r>
              <a:rPr lang="en-US" altLang="en-US">
                <a:ea typeface="Arial" panose="020B0604020202020204" pitchFamily="34" charset="0"/>
              </a:rPr>
              <a:t>As you tackle new user stories</a:t>
            </a:r>
          </a:p>
          <a:p>
            <a:pPr lvl="2"/>
            <a:r>
              <a:rPr lang="en-US" altLang="en-US">
                <a:ea typeface="Arial" panose="020B0604020202020204" pitchFamily="34" charset="0"/>
              </a:rPr>
              <a:t>As you refactor</a:t>
            </a:r>
          </a:p>
          <a:p>
            <a:pPr marL="0" indent="0">
              <a:buFont typeface="Wingdings" pitchFamily="2" charset="2"/>
              <a:buNone/>
            </a:pPr>
            <a:r>
              <a:rPr lang="en-US" altLang="en-US"/>
              <a:t>Avoid recording design elements that can be rapidly found by looking in the code or using tools</a:t>
            </a:r>
          </a:p>
        </p:txBody>
      </p:sp>
      <p:sp>
        <p:nvSpPr>
          <p:cNvPr id="44035" name="Slide Number Placeholder 3">
            <a:extLst>
              <a:ext uri="{FF2B5EF4-FFF2-40B4-BE49-F238E27FC236}">
                <a16:creationId xmlns:a16="http://schemas.microsoft.com/office/drawing/2014/main" id="{019BCE34-EBA7-BB4E-8441-A358773EA8F5}"/>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B92C0214-B7DA-4E48-A05B-279F5EBDEE43}" type="slidenum">
              <a:rPr lang="en-US" altLang="en-US" sz="1200">
                <a:latin typeface="Arial Black" panose="020B0604020202020204" pitchFamily="34" charset="0"/>
              </a:rPr>
              <a:pPr>
                <a:spcBef>
                  <a:spcPct val="0"/>
                </a:spcBef>
                <a:buClrTx/>
                <a:buSzTx/>
                <a:buFontTx/>
                <a:buNone/>
              </a:pPr>
              <a:t>47</a:t>
            </a:fld>
            <a:endParaRPr lang="en-US" altLang="en-US" sz="1200">
              <a:latin typeface="Arial Black"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id="{E9A1134A-005E-204F-BAAC-D94A0B898C94}"/>
              </a:ext>
            </a:extLst>
          </p:cNvPr>
          <p:cNvSpPr>
            <a:spLocks noGrp="1" noChangeArrowheads="1"/>
          </p:cNvSpPr>
          <p:nvPr>
            <p:ph type="title"/>
          </p:nvPr>
        </p:nvSpPr>
        <p:spPr>
          <a:xfrm>
            <a:off x="457200" y="457200"/>
            <a:ext cx="8458200" cy="1371600"/>
          </a:xfrm>
        </p:spPr>
        <p:txBody>
          <a:bodyPr/>
          <a:lstStyle/>
          <a:p>
            <a:pPr eaLnBrk="1" hangingPunct="1"/>
            <a:r>
              <a:rPr lang="en-US" altLang="en-US"/>
              <a:t>Agile Design 3</a:t>
            </a:r>
          </a:p>
        </p:txBody>
      </p:sp>
      <p:sp>
        <p:nvSpPr>
          <p:cNvPr id="45058" name="Content Placeholder 2">
            <a:extLst>
              <a:ext uri="{FF2B5EF4-FFF2-40B4-BE49-F238E27FC236}">
                <a16:creationId xmlns:a16="http://schemas.microsoft.com/office/drawing/2014/main" id="{918C2AF9-FC74-234A-B38B-6B8BC0955F20}"/>
              </a:ext>
            </a:extLst>
          </p:cNvPr>
          <p:cNvSpPr>
            <a:spLocks noGrp="1" noChangeArrowheads="1"/>
          </p:cNvSpPr>
          <p:nvPr>
            <p:ph idx="1"/>
          </p:nvPr>
        </p:nvSpPr>
        <p:spPr/>
        <p:txBody>
          <a:bodyPr/>
          <a:lstStyle/>
          <a:p>
            <a:pPr marL="0" indent="0" eaLnBrk="1" hangingPunct="1">
              <a:buFont typeface="Wingdings" pitchFamily="2" charset="2"/>
              <a:buNone/>
            </a:pPr>
            <a:r>
              <a:rPr lang="en-US" altLang="en-US" sz="2800"/>
              <a:t>What information will </a:t>
            </a:r>
            <a:r>
              <a:rPr lang="en-US" altLang="en-US" sz="2800" i="1"/>
              <a:t>other software engineers </a:t>
            </a:r>
            <a:r>
              <a:rPr lang="en-US" altLang="en-US" sz="2800"/>
              <a:t>need when they try to modify your software?</a:t>
            </a:r>
          </a:p>
          <a:p>
            <a:pPr lvl="1" eaLnBrk="1" hangingPunct="1"/>
            <a:r>
              <a:rPr lang="en-US" altLang="en-US">
                <a:ea typeface="Arial" panose="020B0604020202020204" pitchFamily="34" charset="0"/>
              </a:rPr>
              <a:t>All of the above plus:</a:t>
            </a:r>
          </a:p>
          <a:p>
            <a:pPr lvl="2" eaLnBrk="1" hangingPunct="1"/>
            <a:r>
              <a:rPr lang="en-US" altLang="en-US">
                <a:ea typeface="Arial" panose="020B0604020202020204" pitchFamily="34" charset="0"/>
              </a:rPr>
              <a:t>How is the code laid out?</a:t>
            </a:r>
          </a:p>
          <a:p>
            <a:pPr lvl="3" eaLnBrk="1" hangingPunct="1"/>
            <a:r>
              <a:rPr lang="en-US" altLang="en-US">
                <a:ea typeface="Arial" panose="020B0604020202020204" pitchFamily="34" charset="0"/>
              </a:rPr>
              <a:t>Readme files in each directory</a:t>
            </a:r>
          </a:p>
          <a:p>
            <a:pPr lvl="3" eaLnBrk="1" hangingPunct="1"/>
            <a:r>
              <a:rPr lang="en-US" altLang="en-US">
                <a:ea typeface="Arial" panose="020B0604020202020204" pitchFamily="34" charset="0"/>
              </a:rPr>
              <a:t>Headings at the top of each file</a:t>
            </a:r>
          </a:p>
          <a:p>
            <a:pPr lvl="3" eaLnBrk="1" hangingPunct="1"/>
            <a:r>
              <a:rPr lang="en-US" altLang="en-US">
                <a:ea typeface="Arial" panose="020B0604020202020204" pitchFamily="34" charset="0"/>
              </a:rPr>
              <a:t>Possibly: Package diagram with textual descriptions</a:t>
            </a:r>
          </a:p>
          <a:p>
            <a:pPr lvl="2" eaLnBrk="1" hangingPunct="1"/>
            <a:r>
              <a:rPr lang="en-US" altLang="en-US">
                <a:ea typeface="Arial" panose="020B0604020202020204" pitchFamily="34" charset="0"/>
              </a:rPr>
              <a:t>How to make anticipated types of changes</a:t>
            </a:r>
          </a:p>
          <a:p>
            <a:pPr lvl="1" eaLnBrk="1" hangingPunct="1"/>
            <a:r>
              <a:rPr lang="en-US" altLang="en-US">
                <a:ea typeface="Arial" panose="020B0604020202020204" pitchFamily="34" charset="0"/>
              </a:rPr>
              <a:t>Create a high-level ‘developers guide’ for everything that can’t be put on code</a:t>
            </a:r>
          </a:p>
          <a:p>
            <a:pPr marL="0" indent="0" eaLnBrk="1" hangingPunct="1"/>
            <a:endParaRPr lang="en-US" altLang="en-US"/>
          </a:p>
          <a:p>
            <a:pPr marL="0" indent="0" eaLnBrk="1" hangingPunct="1"/>
            <a:endParaRPr lang="en-US" altLang="en-US"/>
          </a:p>
          <a:p>
            <a:pPr marL="0" indent="0" eaLnBrk="1" hangingPunct="1"/>
            <a:endParaRPr lang="en-US" altLang="en-US"/>
          </a:p>
        </p:txBody>
      </p:sp>
      <p:sp>
        <p:nvSpPr>
          <p:cNvPr id="45059" name="Slide Number Placeholder 3">
            <a:extLst>
              <a:ext uri="{FF2B5EF4-FFF2-40B4-BE49-F238E27FC236}">
                <a16:creationId xmlns:a16="http://schemas.microsoft.com/office/drawing/2014/main" id="{19E16247-86D6-5B47-96FB-53A3201B548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D13521F6-EABE-4243-AE2C-7D01A2CFF05B}" type="slidenum">
              <a:rPr lang="en-US" altLang="en-US" sz="1200">
                <a:latin typeface="Arial Black" panose="020B0604020202020204" pitchFamily="34" charset="0"/>
              </a:rPr>
              <a:pPr>
                <a:spcBef>
                  <a:spcPct val="0"/>
                </a:spcBef>
                <a:buClrTx/>
                <a:buSzTx/>
                <a:buFontTx/>
                <a:buNone/>
              </a:pPr>
              <a:t>48</a:t>
            </a:fld>
            <a:endParaRPr lang="en-US" altLang="en-US" sz="1200">
              <a:latin typeface="Arial Black"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80EDD357-59C8-8149-A283-60012F844FD3}"/>
              </a:ext>
            </a:extLst>
          </p:cNvPr>
          <p:cNvSpPr>
            <a:spLocks noGrp="1" noChangeArrowheads="1"/>
          </p:cNvSpPr>
          <p:nvPr>
            <p:ph type="title"/>
          </p:nvPr>
        </p:nvSpPr>
        <p:spPr/>
        <p:txBody>
          <a:bodyPr/>
          <a:lstStyle/>
          <a:p>
            <a:r>
              <a:rPr lang="en-US" altLang="en-US"/>
              <a:t>Agile Design 4</a:t>
            </a:r>
          </a:p>
        </p:txBody>
      </p:sp>
      <p:sp>
        <p:nvSpPr>
          <p:cNvPr id="46082" name="Content Placeholder 2">
            <a:extLst>
              <a:ext uri="{FF2B5EF4-FFF2-40B4-BE49-F238E27FC236}">
                <a16:creationId xmlns:a16="http://schemas.microsoft.com/office/drawing/2014/main" id="{639414E5-1476-2D43-AE6D-241B89994C5D}"/>
              </a:ext>
            </a:extLst>
          </p:cNvPr>
          <p:cNvSpPr>
            <a:spLocks noGrp="1" noChangeArrowheads="1"/>
          </p:cNvSpPr>
          <p:nvPr>
            <p:ph idx="1"/>
          </p:nvPr>
        </p:nvSpPr>
        <p:spPr/>
        <p:txBody>
          <a:bodyPr/>
          <a:lstStyle/>
          <a:p>
            <a:pPr marL="0" indent="0">
              <a:buFont typeface="Wingdings" pitchFamily="2" charset="2"/>
              <a:buNone/>
            </a:pPr>
            <a:r>
              <a:rPr lang="en-US" altLang="en-US"/>
              <a:t>Beware of </a:t>
            </a:r>
            <a:r>
              <a:rPr lang="en-US" altLang="en-US" i="1"/>
              <a:t>maintaining</a:t>
            </a:r>
            <a:r>
              <a:rPr lang="en-US" altLang="en-US"/>
              <a:t> design elements that will have to be changed whenever code is changed</a:t>
            </a:r>
          </a:p>
          <a:p>
            <a:pPr lvl="1"/>
            <a:r>
              <a:rPr lang="en-US" altLang="en-US">
                <a:ea typeface="Arial" panose="020B0604020202020204" pitchFamily="34" charset="0"/>
              </a:rPr>
              <a:t>Storyboards (put in ‘old’ folder after use?)</a:t>
            </a:r>
          </a:p>
          <a:p>
            <a:pPr lvl="1"/>
            <a:r>
              <a:rPr lang="en-US" altLang="en-US">
                <a:ea typeface="Arial" panose="020B0604020202020204" pitchFamily="34" charset="0"/>
              </a:rPr>
              <a:t>Use cases (perhaps just keep a list, not details after they are implemented?)</a:t>
            </a:r>
          </a:p>
          <a:p>
            <a:pPr lvl="1"/>
            <a:r>
              <a:rPr lang="en-US" altLang="en-US">
                <a:ea typeface="Arial" panose="020B0604020202020204" pitchFamily="34" charset="0"/>
              </a:rPr>
              <a:t>UML diagrams (can they be generated from code or can you use a tool that generates code from diagrams such as Umple)</a:t>
            </a:r>
          </a:p>
          <a:p>
            <a:pPr lvl="1"/>
            <a:endParaRPr lang="en-US" altLang="en-US">
              <a:ea typeface="Arial" panose="020B0604020202020204" pitchFamily="34" charset="0"/>
            </a:endParaRPr>
          </a:p>
        </p:txBody>
      </p:sp>
      <p:sp>
        <p:nvSpPr>
          <p:cNvPr id="46083" name="Slide Number Placeholder 3">
            <a:extLst>
              <a:ext uri="{FF2B5EF4-FFF2-40B4-BE49-F238E27FC236}">
                <a16:creationId xmlns:a16="http://schemas.microsoft.com/office/drawing/2014/main" id="{10C96489-DCE0-F640-BD9E-8FF13AF3542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083C893C-7DD4-8441-8003-C2E81670FA3C}" type="slidenum">
              <a:rPr lang="en-US" altLang="en-US" sz="1200">
                <a:latin typeface="Arial Black" panose="020B0604020202020204" pitchFamily="34" charset="0"/>
              </a:rPr>
              <a:pPr>
                <a:spcBef>
                  <a:spcPct val="0"/>
                </a:spcBef>
                <a:buClrTx/>
                <a:buSzTx/>
                <a:buFontTx/>
                <a:buNone/>
              </a:pPr>
              <a:t>49</a:t>
            </a:fld>
            <a:endParaRPr lang="en-US" altLang="en-US" sz="1200">
              <a:latin typeface="Arial Black"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759B-F7BD-EA42-9852-018D824218DC}"/>
              </a:ext>
            </a:extLst>
          </p:cNvPr>
          <p:cNvSpPr>
            <a:spLocks noGrp="1"/>
          </p:cNvSpPr>
          <p:nvPr>
            <p:ph type="title"/>
          </p:nvPr>
        </p:nvSpPr>
        <p:spPr/>
        <p:txBody>
          <a:bodyPr/>
          <a:lstStyle/>
          <a:p>
            <a:r>
              <a:rPr lang="en-US" sz="3600" dirty="0"/>
              <a:t>Most of you have teams, some have finalized projects</a:t>
            </a:r>
          </a:p>
        </p:txBody>
      </p:sp>
      <p:sp>
        <p:nvSpPr>
          <p:cNvPr id="3" name="Content Placeholder 2">
            <a:extLst>
              <a:ext uri="{FF2B5EF4-FFF2-40B4-BE49-F238E27FC236}">
                <a16:creationId xmlns:a16="http://schemas.microsoft.com/office/drawing/2014/main" id="{31BA12EA-C41A-1447-ABFF-A790B76FFA9D}"/>
              </a:ext>
            </a:extLst>
          </p:cNvPr>
          <p:cNvSpPr>
            <a:spLocks noGrp="1"/>
          </p:cNvSpPr>
          <p:nvPr>
            <p:ph idx="1"/>
          </p:nvPr>
        </p:nvSpPr>
        <p:spPr/>
        <p:txBody>
          <a:bodyPr/>
          <a:lstStyle/>
          <a:p>
            <a:r>
              <a:rPr lang="en-US" dirty="0"/>
              <a:t>We have been working on projects for 2 months prior to the course</a:t>
            </a:r>
          </a:p>
          <a:p>
            <a:r>
              <a:rPr lang="en-US" dirty="0"/>
              <a:t>If you don’t have a project, see listings on Microsoft Teams</a:t>
            </a:r>
          </a:p>
          <a:p>
            <a:pPr lvl="1"/>
            <a:r>
              <a:rPr lang="en-US" dirty="0"/>
              <a:t>Contact other students who say they are looking, and post your own name</a:t>
            </a:r>
          </a:p>
          <a:p>
            <a:pPr lvl="1"/>
            <a:r>
              <a:rPr lang="en-US" dirty="0"/>
              <a:t>Email clients if a project is still available</a:t>
            </a:r>
          </a:p>
          <a:p>
            <a:pPr lvl="1"/>
            <a:r>
              <a:rPr lang="en-US" dirty="0"/>
              <a:t>Direct message students and the prof</a:t>
            </a:r>
          </a:p>
        </p:txBody>
      </p:sp>
      <p:sp>
        <p:nvSpPr>
          <p:cNvPr id="4" name="Slide Number Placeholder 3">
            <a:extLst>
              <a:ext uri="{FF2B5EF4-FFF2-40B4-BE49-F238E27FC236}">
                <a16:creationId xmlns:a16="http://schemas.microsoft.com/office/drawing/2014/main" id="{04D86AE3-AEBF-F34C-875F-79455DCE5611}"/>
              </a:ext>
            </a:extLst>
          </p:cNvPr>
          <p:cNvSpPr>
            <a:spLocks noGrp="1"/>
          </p:cNvSpPr>
          <p:nvPr>
            <p:ph type="sldNum" sz="quarter" idx="11"/>
          </p:nvPr>
        </p:nvSpPr>
        <p:spPr/>
        <p:txBody>
          <a:bodyPr/>
          <a:lstStyle/>
          <a:p>
            <a:pPr>
              <a:defRPr/>
            </a:pPr>
            <a:fld id="{4AE4C116-A18D-BD47-9167-116564DCA322}" type="slidenum">
              <a:rPr lang="en-US" altLang="en-US" smtClean="0"/>
              <a:pPr>
                <a:defRPr/>
              </a:pPr>
              <a:t>5</a:t>
            </a:fld>
            <a:endParaRPr lang="en-US" altLang="en-US"/>
          </a:p>
        </p:txBody>
      </p:sp>
    </p:spTree>
    <p:extLst>
      <p:ext uri="{BB962C8B-B14F-4D97-AF65-F5344CB8AC3E}">
        <p14:creationId xmlns:p14="http://schemas.microsoft.com/office/powerpoint/2010/main" val="14407803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0E0C8FB8-8EAB-4D48-948F-5EDE021DCF33}"/>
              </a:ext>
            </a:extLst>
          </p:cNvPr>
          <p:cNvSpPr>
            <a:spLocks noGrp="1" noChangeArrowheads="1"/>
          </p:cNvSpPr>
          <p:nvPr>
            <p:ph type="title"/>
          </p:nvPr>
        </p:nvSpPr>
        <p:spPr/>
        <p:txBody>
          <a:bodyPr/>
          <a:lstStyle/>
          <a:p>
            <a:r>
              <a:rPr lang="en-US" altLang="en-US"/>
              <a:t>Agile Design 5</a:t>
            </a:r>
          </a:p>
        </p:txBody>
      </p:sp>
      <p:sp>
        <p:nvSpPr>
          <p:cNvPr id="47106" name="Content Placeholder 2">
            <a:extLst>
              <a:ext uri="{FF2B5EF4-FFF2-40B4-BE49-F238E27FC236}">
                <a16:creationId xmlns:a16="http://schemas.microsoft.com/office/drawing/2014/main" id="{16FC480C-18A1-F648-B8F9-722B3CAC1055}"/>
              </a:ext>
            </a:extLst>
          </p:cNvPr>
          <p:cNvSpPr>
            <a:spLocks noGrp="1" noChangeArrowheads="1"/>
          </p:cNvSpPr>
          <p:nvPr>
            <p:ph idx="1"/>
          </p:nvPr>
        </p:nvSpPr>
        <p:spPr/>
        <p:txBody>
          <a:bodyPr/>
          <a:lstStyle/>
          <a:p>
            <a:pPr marL="0" indent="0">
              <a:buFont typeface="Wingdings" pitchFamily="2" charset="2"/>
              <a:buNone/>
            </a:pPr>
            <a:r>
              <a:rPr lang="en-US" altLang="en-US"/>
              <a:t>As you create or maintain a document (i.e. a wiki page)</a:t>
            </a:r>
          </a:p>
          <a:p>
            <a:pPr lvl="1"/>
            <a:r>
              <a:rPr lang="en-US" altLang="en-US">
                <a:ea typeface="Arial" panose="020B0604020202020204" pitchFamily="34" charset="0"/>
              </a:rPr>
              <a:t>Ask yourself if the effort of creating and maintaining it is worth it?</a:t>
            </a:r>
          </a:p>
          <a:p>
            <a:pPr lvl="2"/>
            <a:r>
              <a:rPr lang="en-US" altLang="en-US">
                <a:ea typeface="Arial" panose="020B0604020202020204" pitchFamily="34" charset="0"/>
              </a:rPr>
              <a:t>Will anyone actually read it (again)?</a:t>
            </a:r>
          </a:p>
          <a:p>
            <a:pPr lvl="1"/>
            <a:r>
              <a:rPr lang="en-US" altLang="en-US">
                <a:ea typeface="Arial" panose="020B0604020202020204" pitchFamily="34" charset="0"/>
              </a:rPr>
              <a:t>Will the cost of deleting it or throwing out detail be more than the cost of not being able to find information?</a:t>
            </a:r>
          </a:p>
          <a:p>
            <a:pPr lvl="1"/>
            <a:endParaRPr lang="en-US" altLang="en-US">
              <a:ea typeface="Arial" panose="020B0604020202020204" pitchFamily="34" charset="0"/>
            </a:endParaRPr>
          </a:p>
        </p:txBody>
      </p:sp>
      <p:sp>
        <p:nvSpPr>
          <p:cNvPr id="47107" name="Slide Number Placeholder 3">
            <a:extLst>
              <a:ext uri="{FF2B5EF4-FFF2-40B4-BE49-F238E27FC236}">
                <a16:creationId xmlns:a16="http://schemas.microsoft.com/office/drawing/2014/main" id="{0DA9FE5F-3E58-4742-9FEB-0FC9B4E513D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F17CE7CC-6292-A849-AC79-309DC0733CD8}" type="slidenum">
              <a:rPr lang="en-US" altLang="en-US" sz="1200">
                <a:latin typeface="Arial Black" panose="020B0604020202020204" pitchFamily="34" charset="0"/>
              </a:rPr>
              <a:pPr>
                <a:spcBef>
                  <a:spcPct val="0"/>
                </a:spcBef>
                <a:buClrTx/>
                <a:buSzTx/>
                <a:buFontTx/>
                <a:buNone/>
              </a:pPr>
              <a:t>50</a:t>
            </a:fld>
            <a:endParaRPr lang="en-US" altLang="en-US" sz="1200">
              <a:latin typeface="Arial Black"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a:extLst>
              <a:ext uri="{FF2B5EF4-FFF2-40B4-BE49-F238E27FC236}">
                <a16:creationId xmlns:a16="http://schemas.microsoft.com/office/drawing/2014/main" id="{99309847-EC52-7246-A81D-0CF0758AE5BC}"/>
              </a:ext>
            </a:extLst>
          </p:cNvPr>
          <p:cNvSpPr>
            <a:spLocks noGrp="1" noChangeArrowheads="1"/>
          </p:cNvSpPr>
          <p:nvPr>
            <p:ph type="title"/>
          </p:nvPr>
        </p:nvSpPr>
        <p:spPr/>
        <p:txBody>
          <a:bodyPr/>
          <a:lstStyle/>
          <a:p>
            <a:r>
              <a:rPr lang="en-US" altLang="en-US"/>
              <a:t>Agile Release Management</a:t>
            </a:r>
          </a:p>
        </p:txBody>
      </p:sp>
      <p:sp>
        <p:nvSpPr>
          <p:cNvPr id="48130" name="Content Placeholder 2">
            <a:extLst>
              <a:ext uri="{FF2B5EF4-FFF2-40B4-BE49-F238E27FC236}">
                <a16:creationId xmlns:a16="http://schemas.microsoft.com/office/drawing/2014/main" id="{BC511503-49BA-C640-9233-BFF099742640}"/>
              </a:ext>
            </a:extLst>
          </p:cNvPr>
          <p:cNvSpPr>
            <a:spLocks noGrp="1" noChangeArrowheads="1"/>
          </p:cNvSpPr>
          <p:nvPr>
            <p:ph idx="1"/>
          </p:nvPr>
        </p:nvSpPr>
        <p:spPr>
          <a:xfrm>
            <a:off x="457200" y="1981200"/>
            <a:ext cx="8229600" cy="4394200"/>
          </a:xfrm>
        </p:spPr>
        <p:txBody>
          <a:bodyPr/>
          <a:lstStyle/>
          <a:p>
            <a:pPr marL="0" indent="0">
              <a:buFont typeface="Wingdings" pitchFamily="2" charset="2"/>
              <a:buNone/>
            </a:pPr>
            <a:r>
              <a:rPr lang="en-US" altLang="en-US"/>
              <a:t>Key: Releasing something functional to the user by the end of every sprint</a:t>
            </a:r>
          </a:p>
          <a:p>
            <a:pPr marL="0" indent="0">
              <a:buFont typeface="Wingdings" pitchFamily="2" charset="2"/>
              <a:buNone/>
            </a:pPr>
            <a:endParaRPr lang="en-US" altLang="en-US"/>
          </a:p>
          <a:p>
            <a:pPr marL="0" indent="0">
              <a:buFont typeface="Wingdings" pitchFamily="2" charset="2"/>
              <a:buNone/>
            </a:pPr>
            <a:r>
              <a:rPr lang="en-US" altLang="en-US"/>
              <a:t>Methods</a:t>
            </a:r>
          </a:p>
          <a:p>
            <a:pPr lvl="1"/>
            <a:r>
              <a:rPr lang="en-US" altLang="en-US">
                <a:ea typeface="Arial" panose="020B0604020202020204" pitchFamily="34" charset="0"/>
              </a:rPr>
              <a:t>Test-driven driven development</a:t>
            </a:r>
          </a:p>
          <a:p>
            <a:pPr lvl="1"/>
            <a:r>
              <a:rPr lang="en-US" altLang="en-US">
                <a:ea typeface="Arial" panose="020B0604020202020204" pitchFamily="34" charset="0"/>
              </a:rPr>
              <a:t>Managing quality vs. scope vs. time</a:t>
            </a:r>
          </a:p>
          <a:p>
            <a:pPr lvl="2"/>
            <a:r>
              <a:rPr lang="en-US" altLang="en-US">
                <a:ea typeface="Arial" panose="020B0604020202020204" pitchFamily="34" charset="0"/>
              </a:rPr>
              <a:t>Drop features from the release to ensure quality requirements and deadline are met</a:t>
            </a:r>
          </a:p>
        </p:txBody>
      </p:sp>
      <p:sp>
        <p:nvSpPr>
          <p:cNvPr id="48131" name="Slide Number Placeholder 3">
            <a:extLst>
              <a:ext uri="{FF2B5EF4-FFF2-40B4-BE49-F238E27FC236}">
                <a16:creationId xmlns:a16="http://schemas.microsoft.com/office/drawing/2014/main" id="{DDD2331D-4B2B-D640-9F68-BFF2A1142D33}"/>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E2D4BCA2-F198-014E-B2B7-CFA18875F948}" type="slidenum">
              <a:rPr lang="en-US" altLang="en-US" sz="1200">
                <a:latin typeface="Arial Black" panose="020B0604020202020204" pitchFamily="34" charset="0"/>
              </a:rPr>
              <a:pPr>
                <a:spcBef>
                  <a:spcPct val="0"/>
                </a:spcBef>
                <a:buClrTx/>
                <a:buSzTx/>
                <a:buFontTx/>
                <a:buNone/>
              </a:pPr>
              <a:t>51</a:t>
            </a:fld>
            <a:endParaRPr lang="en-US" altLang="en-US" sz="1200">
              <a:latin typeface="Arial Black"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D9566780-779A-2B4F-932F-5ED591E049D0}"/>
              </a:ext>
            </a:extLst>
          </p:cNvPr>
          <p:cNvSpPr>
            <a:spLocks noGrp="1" noChangeArrowheads="1"/>
          </p:cNvSpPr>
          <p:nvPr>
            <p:ph type="title"/>
          </p:nvPr>
        </p:nvSpPr>
        <p:spPr/>
        <p:txBody>
          <a:bodyPr/>
          <a:lstStyle/>
          <a:p>
            <a:r>
              <a:rPr lang="en-US" altLang="en-US"/>
              <a:t>Agile Release Management 2</a:t>
            </a:r>
          </a:p>
        </p:txBody>
      </p:sp>
      <p:sp>
        <p:nvSpPr>
          <p:cNvPr id="49154" name="Content Placeholder 2">
            <a:extLst>
              <a:ext uri="{FF2B5EF4-FFF2-40B4-BE49-F238E27FC236}">
                <a16:creationId xmlns:a16="http://schemas.microsoft.com/office/drawing/2014/main" id="{5DAD20A3-0D90-494C-B722-966328260CF6}"/>
              </a:ext>
            </a:extLst>
          </p:cNvPr>
          <p:cNvSpPr>
            <a:spLocks noGrp="1" noChangeArrowheads="1"/>
          </p:cNvSpPr>
          <p:nvPr>
            <p:ph idx="1"/>
          </p:nvPr>
        </p:nvSpPr>
        <p:spPr/>
        <p:txBody>
          <a:bodyPr/>
          <a:lstStyle/>
          <a:p>
            <a:pPr marL="0" indent="0">
              <a:buFont typeface="Wingdings" pitchFamily="2" charset="2"/>
              <a:buNone/>
            </a:pPr>
            <a:r>
              <a:rPr lang="en-US" altLang="en-US"/>
              <a:t>Methods continued</a:t>
            </a:r>
          </a:p>
          <a:p>
            <a:pPr lvl="1"/>
            <a:r>
              <a:rPr lang="en-US" altLang="en-US">
                <a:ea typeface="Arial" panose="020B0604020202020204" pitchFamily="34" charset="0"/>
              </a:rPr>
              <a:t>Continuous integration</a:t>
            </a:r>
          </a:p>
          <a:p>
            <a:pPr lvl="2">
              <a:buFont typeface="Arial" panose="020B0604020202020204" pitchFamily="34" charset="0"/>
              <a:buChar char="•"/>
            </a:pPr>
            <a:r>
              <a:rPr lang="en-US" altLang="en-US">
                <a:ea typeface="Arial" panose="020B0604020202020204" pitchFamily="34" charset="0"/>
              </a:rPr>
              <a:t>Every submit to the repository triggers a build</a:t>
            </a:r>
          </a:p>
          <a:p>
            <a:pPr lvl="1"/>
            <a:r>
              <a:rPr lang="en-US" altLang="en-US">
                <a:ea typeface="Arial" panose="020B0604020202020204" pitchFamily="34" charset="0"/>
              </a:rPr>
              <a:t>Issuetracking</a:t>
            </a:r>
          </a:p>
          <a:p>
            <a:pPr lvl="2">
              <a:buFont typeface="Arial" panose="020B0604020202020204" pitchFamily="34" charset="0"/>
              <a:buChar char="•"/>
            </a:pPr>
            <a:r>
              <a:rPr lang="en-US" altLang="en-US">
                <a:ea typeface="Arial" panose="020B0604020202020204" pitchFamily="34" charset="0"/>
              </a:rPr>
              <a:t>With measurement of how well you are doing at reducing the backlog of bugs</a:t>
            </a:r>
          </a:p>
        </p:txBody>
      </p:sp>
      <p:sp>
        <p:nvSpPr>
          <p:cNvPr id="49155" name="Slide Number Placeholder 3">
            <a:extLst>
              <a:ext uri="{FF2B5EF4-FFF2-40B4-BE49-F238E27FC236}">
                <a16:creationId xmlns:a16="http://schemas.microsoft.com/office/drawing/2014/main" id="{EC0EDBBF-93FD-9044-A198-B40806445F6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628D6DC3-FD64-EB43-A887-47F04E87A484}" type="slidenum">
              <a:rPr lang="en-US" altLang="en-US" sz="1200">
                <a:latin typeface="Arial Black" panose="020B0604020202020204" pitchFamily="34" charset="0"/>
              </a:rPr>
              <a:pPr>
                <a:spcBef>
                  <a:spcPct val="0"/>
                </a:spcBef>
                <a:buClrTx/>
                <a:buSzTx/>
                <a:buFontTx/>
                <a:buNone/>
              </a:pPr>
              <a:t>52</a:t>
            </a:fld>
            <a:endParaRPr lang="en-US" altLang="en-US" sz="1200">
              <a:latin typeface="Arial Black" panose="020B060402020202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4">
            <a:extLst>
              <a:ext uri="{FF2B5EF4-FFF2-40B4-BE49-F238E27FC236}">
                <a16:creationId xmlns:a16="http://schemas.microsoft.com/office/drawing/2014/main" id="{6E8A1EA6-C66C-9B48-9009-732D91AD9821}"/>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D18CA9F-46F1-814C-8A5F-76796FAA4D5D}" type="slidenum">
              <a:rPr lang="en-US" altLang="en-US" sz="1200">
                <a:latin typeface="Arial Black" panose="020B0604020202020204" pitchFamily="34" charset="0"/>
              </a:rPr>
              <a:pPr eaLnBrk="1" hangingPunct="1"/>
              <a:t>53</a:t>
            </a:fld>
            <a:endParaRPr lang="en-US" altLang="en-US" sz="1200">
              <a:latin typeface="Arial Black" panose="020B0604020202020204" pitchFamily="34" charset="0"/>
            </a:endParaRPr>
          </a:p>
        </p:txBody>
      </p:sp>
      <p:sp>
        <p:nvSpPr>
          <p:cNvPr id="172034" name="Rectangle 2">
            <a:extLst>
              <a:ext uri="{FF2B5EF4-FFF2-40B4-BE49-F238E27FC236}">
                <a16:creationId xmlns:a16="http://schemas.microsoft.com/office/drawing/2014/main" id="{5AE0A4F5-FEB0-8144-94C2-5EDD63B2AA3B}"/>
              </a:ext>
            </a:extLst>
          </p:cNvPr>
          <p:cNvSpPr>
            <a:spLocks noGrp="1" noChangeArrowheads="1"/>
          </p:cNvSpPr>
          <p:nvPr>
            <p:ph type="title"/>
          </p:nvPr>
        </p:nvSpPr>
        <p:spPr/>
        <p:txBody>
          <a:bodyPr/>
          <a:lstStyle/>
          <a:p>
            <a:pPr eaLnBrk="1" hangingPunct="1">
              <a:defRPr/>
            </a:pPr>
            <a:r>
              <a:rPr lang="en-CA"/>
              <a:t>Cost of corrections</a:t>
            </a:r>
            <a:endParaRPr lang="en-US"/>
          </a:p>
        </p:txBody>
      </p:sp>
      <p:sp>
        <p:nvSpPr>
          <p:cNvPr id="172035" name="Rectangle 3">
            <a:extLst>
              <a:ext uri="{FF2B5EF4-FFF2-40B4-BE49-F238E27FC236}">
                <a16:creationId xmlns:a16="http://schemas.microsoft.com/office/drawing/2014/main" id="{CFBA5C84-2D98-0E45-8DD2-96DDEF45F73C}"/>
              </a:ext>
            </a:extLst>
          </p:cNvPr>
          <p:cNvSpPr>
            <a:spLocks noGrp="1" noChangeArrowheads="1"/>
          </p:cNvSpPr>
          <p:nvPr>
            <p:ph type="body" idx="1"/>
          </p:nvPr>
        </p:nvSpPr>
        <p:spPr>
          <a:xfrm>
            <a:off x="304800" y="5410200"/>
            <a:ext cx="8229600" cy="914400"/>
          </a:xfrm>
        </p:spPr>
        <p:txBody>
          <a:bodyPr/>
          <a:lstStyle/>
          <a:p>
            <a:pPr eaLnBrk="1" hangingPunct="1">
              <a:buFont typeface="Wingdings" charset="0"/>
              <a:buNone/>
              <a:defRPr/>
            </a:pPr>
            <a:r>
              <a:rPr lang="en-CA" sz="2400"/>
              <a:t>   Req.     Design       Code     Dev.        System    Field</a:t>
            </a:r>
          </a:p>
          <a:p>
            <a:pPr eaLnBrk="1" hangingPunct="1">
              <a:buFont typeface="Wingdings" charset="0"/>
              <a:buNone/>
              <a:defRPr/>
            </a:pPr>
            <a:r>
              <a:rPr lang="en-CA" sz="2400"/>
              <a:t>                                               test           test         Operation</a:t>
            </a:r>
            <a:endParaRPr lang="en-US" sz="2400"/>
          </a:p>
        </p:txBody>
      </p:sp>
      <p:sp>
        <p:nvSpPr>
          <p:cNvPr id="172036" name="Rectangle 4">
            <a:extLst>
              <a:ext uri="{FF2B5EF4-FFF2-40B4-BE49-F238E27FC236}">
                <a16:creationId xmlns:a16="http://schemas.microsoft.com/office/drawing/2014/main" id="{5C242983-DA48-904E-AD31-C8B4BA9B0F28}"/>
              </a:ext>
            </a:extLst>
          </p:cNvPr>
          <p:cNvSpPr>
            <a:spLocks noChangeArrowheads="1"/>
          </p:cNvSpPr>
          <p:nvPr/>
        </p:nvSpPr>
        <p:spPr bwMode="auto">
          <a:xfrm>
            <a:off x="838200" y="4953000"/>
            <a:ext cx="533400" cy="2286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38" name="Rectangle 6">
            <a:extLst>
              <a:ext uri="{FF2B5EF4-FFF2-40B4-BE49-F238E27FC236}">
                <a16:creationId xmlns:a16="http://schemas.microsoft.com/office/drawing/2014/main" id="{513F0A45-D824-7B4A-BA49-F3CE934E7221}"/>
              </a:ext>
            </a:extLst>
          </p:cNvPr>
          <p:cNvSpPr>
            <a:spLocks noChangeArrowheads="1"/>
          </p:cNvSpPr>
          <p:nvPr/>
        </p:nvSpPr>
        <p:spPr bwMode="auto">
          <a:xfrm>
            <a:off x="2087563" y="4800600"/>
            <a:ext cx="533400" cy="3810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39" name="Rectangle 7">
            <a:extLst>
              <a:ext uri="{FF2B5EF4-FFF2-40B4-BE49-F238E27FC236}">
                <a16:creationId xmlns:a16="http://schemas.microsoft.com/office/drawing/2014/main" id="{BFEF4D82-A3A5-F244-9F21-520CB4D095B1}"/>
              </a:ext>
            </a:extLst>
          </p:cNvPr>
          <p:cNvSpPr>
            <a:spLocks noChangeArrowheads="1"/>
          </p:cNvSpPr>
          <p:nvPr/>
        </p:nvSpPr>
        <p:spPr bwMode="auto">
          <a:xfrm>
            <a:off x="3336925" y="4495800"/>
            <a:ext cx="533400" cy="6858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40" name="Rectangle 8">
            <a:extLst>
              <a:ext uri="{FF2B5EF4-FFF2-40B4-BE49-F238E27FC236}">
                <a16:creationId xmlns:a16="http://schemas.microsoft.com/office/drawing/2014/main" id="{03C4B8D5-4F9D-434D-9414-F4383E64522A}"/>
              </a:ext>
            </a:extLst>
          </p:cNvPr>
          <p:cNvSpPr>
            <a:spLocks noChangeArrowheads="1"/>
          </p:cNvSpPr>
          <p:nvPr/>
        </p:nvSpPr>
        <p:spPr bwMode="auto">
          <a:xfrm>
            <a:off x="4586288" y="3733800"/>
            <a:ext cx="533400" cy="14478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41" name="Rectangle 9">
            <a:extLst>
              <a:ext uri="{FF2B5EF4-FFF2-40B4-BE49-F238E27FC236}">
                <a16:creationId xmlns:a16="http://schemas.microsoft.com/office/drawing/2014/main" id="{32AC5C15-36E7-4C40-8A9E-44D4C2C00123}"/>
              </a:ext>
            </a:extLst>
          </p:cNvPr>
          <p:cNvSpPr>
            <a:spLocks noChangeArrowheads="1"/>
          </p:cNvSpPr>
          <p:nvPr/>
        </p:nvSpPr>
        <p:spPr bwMode="auto">
          <a:xfrm>
            <a:off x="5835650" y="2819400"/>
            <a:ext cx="533400" cy="23622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42" name="Rectangle 10">
            <a:extLst>
              <a:ext uri="{FF2B5EF4-FFF2-40B4-BE49-F238E27FC236}">
                <a16:creationId xmlns:a16="http://schemas.microsoft.com/office/drawing/2014/main" id="{E25FC363-FFA5-B141-8B80-7DE73FB8BE45}"/>
              </a:ext>
            </a:extLst>
          </p:cNvPr>
          <p:cNvSpPr>
            <a:spLocks noChangeArrowheads="1"/>
          </p:cNvSpPr>
          <p:nvPr/>
        </p:nvSpPr>
        <p:spPr bwMode="auto">
          <a:xfrm>
            <a:off x="7086600" y="609600"/>
            <a:ext cx="533400" cy="45720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Arial" charset="0"/>
              <a:ea typeface="ＭＳ Ｐゴシック" charset="0"/>
            </a:endParaRPr>
          </a:p>
        </p:txBody>
      </p:sp>
      <p:sp>
        <p:nvSpPr>
          <p:cNvPr id="172043" name="Text Box 11">
            <a:extLst>
              <a:ext uri="{FF2B5EF4-FFF2-40B4-BE49-F238E27FC236}">
                <a16:creationId xmlns:a16="http://schemas.microsoft.com/office/drawing/2014/main" id="{3ADEBFEF-8385-114A-A148-A59A8997BF95}"/>
              </a:ext>
            </a:extLst>
          </p:cNvPr>
          <p:cNvSpPr txBox="1">
            <a:spLocks noChangeArrowheads="1"/>
          </p:cNvSpPr>
          <p:nvPr/>
        </p:nvSpPr>
        <p:spPr bwMode="auto">
          <a:xfrm>
            <a:off x="974725" y="4303713"/>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1</a:t>
            </a:r>
            <a:endParaRPr lang="en-US" sz="1800">
              <a:latin typeface="Arial" charset="0"/>
              <a:ea typeface="ＭＳ Ｐゴシック" charset="0"/>
            </a:endParaRPr>
          </a:p>
        </p:txBody>
      </p:sp>
      <p:sp>
        <p:nvSpPr>
          <p:cNvPr id="172044" name="Text Box 12">
            <a:extLst>
              <a:ext uri="{FF2B5EF4-FFF2-40B4-BE49-F238E27FC236}">
                <a16:creationId xmlns:a16="http://schemas.microsoft.com/office/drawing/2014/main" id="{8DA39966-18CF-EF4B-BDFD-AE6C7FE57FE6}"/>
              </a:ext>
            </a:extLst>
          </p:cNvPr>
          <p:cNvSpPr txBox="1">
            <a:spLocks noChangeArrowheads="1"/>
          </p:cNvSpPr>
          <p:nvPr/>
        </p:nvSpPr>
        <p:spPr bwMode="auto">
          <a:xfrm>
            <a:off x="2117725" y="4303713"/>
            <a:ext cx="5143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3-6</a:t>
            </a:r>
            <a:endParaRPr lang="en-US" sz="1800">
              <a:latin typeface="Arial" charset="0"/>
              <a:ea typeface="ＭＳ Ｐゴシック" charset="0"/>
            </a:endParaRPr>
          </a:p>
        </p:txBody>
      </p:sp>
      <p:sp>
        <p:nvSpPr>
          <p:cNvPr id="172045" name="Text Box 13">
            <a:extLst>
              <a:ext uri="{FF2B5EF4-FFF2-40B4-BE49-F238E27FC236}">
                <a16:creationId xmlns:a16="http://schemas.microsoft.com/office/drawing/2014/main" id="{2FE22B73-6C41-9140-AFB8-7DA9AF0FEA5F}"/>
              </a:ext>
            </a:extLst>
          </p:cNvPr>
          <p:cNvSpPr txBox="1">
            <a:spLocks noChangeArrowheads="1"/>
          </p:cNvSpPr>
          <p:nvPr/>
        </p:nvSpPr>
        <p:spPr bwMode="auto">
          <a:xfrm>
            <a:off x="3413125" y="3846513"/>
            <a:ext cx="438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10</a:t>
            </a:r>
            <a:endParaRPr lang="en-US" sz="1800">
              <a:latin typeface="Arial" charset="0"/>
              <a:ea typeface="ＭＳ Ｐゴシック" charset="0"/>
            </a:endParaRPr>
          </a:p>
        </p:txBody>
      </p:sp>
      <p:sp>
        <p:nvSpPr>
          <p:cNvPr id="172046" name="Text Box 14">
            <a:extLst>
              <a:ext uri="{FF2B5EF4-FFF2-40B4-BE49-F238E27FC236}">
                <a16:creationId xmlns:a16="http://schemas.microsoft.com/office/drawing/2014/main" id="{6922A920-0512-434D-86D9-359E39A466B8}"/>
              </a:ext>
            </a:extLst>
          </p:cNvPr>
          <p:cNvSpPr txBox="1">
            <a:spLocks noChangeArrowheads="1"/>
          </p:cNvSpPr>
          <p:nvPr/>
        </p:nvSpPr>
        <p:spPr bwMode="auto">
          <a:xfrm>
            <a:off x="4419600" y="3124200"/>
            <a:ext cx="7683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15-40</a:t>
            </a:r>
            <a:endParaRPr lang="en-US" sz="1800">
              <a:latin typeface="Arial" charset="0"/>
              <a:ea typeface="ＭＳ Ｐゴシック" charset="0"/>
            </a:endParaRPr>
          </a:p>
        </p:txBody>
      </p:sp>
      <p:sp>
        <p:nvSpPr>
          <p:cNvPr id="172047" name="Text Box 15">
            <a:extLst>
              <a:ext uri="{FF2B5EF4-FFF2-40B4-BE49-F238E27FC236}">
                <a16:creationId xmlns:a16="http://schemas.microsoft.com/office/drawing/2014/main" id="{A8E85054-AC51-1543-947D-4829BC4F530A}"/>
              </a:ext>
            </a:extLst>
          </p:cNvPr>
          <p:cNvSpPr txBox="1">
            <a:spLocks noChangeArrowheads="1"/>
          </p:cNvSpPr>
          <p:nvPr/>
        </p:nvSpPr>
        <p:spPr bwMode="auto">
          <a:xfrm>
            <a:off x="5699125" y="2322513"/>
            <a:ext cx="7683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30-70</a:t>
            </a:r>
            <a:endParaRPr lang="en-US" sz="1800">
              <a:latin typeface="Arial" charset="0"/>
              <a:ea typeface="ＭＳ Ｐゴシック" charset="0"/>
            </a:endParaRPr>
          </a:p>
        </p:txBody>
      </p:sp>
      <p:sp>
        <p:nvSpPr>
          <p:cNvPr id="172048" name="Text Box 16">
            <a:extLst>
              <a:ext uri="{FF2B5EF4-FFF2-40B4-BE49-F238E27FC236}">
                <a16:creationId xmlns:a16="http://schemas.microsoft.com/office/drawing/2014/main" id="{4526621D-0B3E-174D-BF11-44DC1A256496}"/>
              </a:ext>
            </a:extLst>
          </p:cNvPr>
          <p:cNvSpPr txBox="1">
            <a:spLocks noChangeArrowheads="1"/>
          </p:cNvSpPr>
          <p:nvPr/>
        </p:nvSpPr>
        <p:spPr bwMode="auto">
          <a:xfrm>
            <a:off x="6934200" y="228600"/>
            <a:ext cx="10223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800">
                <a:latin typeface="Arial" charset="0"/>
                <a:ea typeface="ＭＳ Ｐゴシック" charset="0"/>
              </a:rPr>
              <a:t>40-1000</a:t>
            </a:r>
            <a:endParaRPr lang="en-US" sz="1800">
              <a:latin typeface="Arial" charset="0"/>
              <a:ea typeface="ＭＳ Ｐゴシック" charset="0"/>
            </a:endParaRPr>
          </a:p>
        </p:txBody>
      </p:sp>
    </p:spTree>
    <p:extLst>
      <p:ext uri="{BB962C8B-B14F-4D97-AF65-F5344CB8AC3E}">
        <p14:creationId xmlns:p14="http://schemas.microsoft.com/office/powerpoint/2010/main" val="2196070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1E8CF19-F861-1442-99DE-3567CD15FD66}"/>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E539E24-8030-F944-AF93-022A6515A2D4}" type="slidenum">
              <a:rPr lang="en-US" altLang="en-US" sz="1200">
                <a:latin typeface="Arial Black" panose="020B0604020202020204" pitchFamily="34" charset="0"/>
              </a:rPr>
              <a:pPr eaLnBrk="1" hangingPunct="1"/>
              <a:t>54</a:t>
            </a:fld>
            <a:endParaRPr lang="en-US" altLang="en-US" sz="1200">
              <a:latin typeface="Arial Black" panose="020B0604020202020204" pitchFamily="34" charset="0"/>
            </a:endParaRPr>
          </a:p>
        </p:txBody>
      </p:sp>
      <p:sp>
        <p:nvSpPr>
          <p:cNvPr id="171010" name="Rectangle 2">
            <a:extLst>
              <a:ext uri="{FF2B5EF4-FFF2-40B4-BE49-F238E27FC236}">
                <a16:creationId xmlns:a16="http://schemas.microsoft.com/office/drawing/2014/main" id="{5F7F6F1B-4870-A24D-AFA8-35D9E7D39BFE}"/>
              </a:ext>
            </a:extLst>
          </p:cNvPr>
          <p:cNvSpPr>
            <a:spLocks noGrp="1" noChangeArrowheads="1"/>
          </p:cNvSpPr>
          <p:nvPr>
            <p:ph type="title"/>
          </p:nvPr>
        </p:nvSpPr>
        <p:spPr>
          <a:xfrm>
            <a:off x="457200" y="533400"/>
            <a:ext cx="8229600" cy="990600"/>
          </a:xfrm>
        </p:spPr>
        <p:txBody>
          <a:bodyPr/>
          <a:lstStyle/>
          <a:p>
            <a:pPr eaLnBrk="1" hangingPunct="1">
              <a:defRPr/>
            </a:pPr>
            <a:r>
              <a:rPr lang="en-CA" dirty="0"/>
              <a:t>Example Sources of Defects (1)</a:t>
            </a:r>
            <a:endParaRPr lang="en-US" dirty="0"/>
          </a:p>
        </p:txBody>
      </p:sp>
      <p:sp>
        <p:nvSpPr>
          <p:cNvPr id="171011" name="Rectangle 3">
            <a:extLst>
              <a:ext uri="{FF2B5EF4-FFF2-40B4-BE49-F238E27FC236}">
                <a16:creationId xmlns:a16="http://schemas.microsoft.com/office/drawing/2014/main" id="{C7BA2ECC-370A-EC4E-89C2-15375621C16E}"/>
              </a:ext>
            </a:extLst>
          </p:cNvPr>
          <p:cNvSpPr>
            <a:spLocks noGrp="1" noChangeArrowheads="1"/>
          </p:cNvSpPr>
          <p:nvPr>
            <p:ph type="body" idx="1"/>
          </p:nvPr>
        </p:nvSpPr>
        <p:spPr>
          <a:xfrm>
            <a:off x="457200" y="1600200"/>
            <a:ext cx="8578850" cy="4953000"/>
          </a:xfrm>
        </p:spPr>
        <p:txBody>
          <a:bodyPr/>
          <a:lstStyle/>
          <a:p>
            <a:pPr eaLnBrk="1" hangingPunct="1">
              <a:lnSpc>
                <a:spcPct val="90000"/>
              </a:lnSpc>
              <a:buFont typeface="Arial"/>
              <a:buChar char="•"/>
              <a:defRPr/>
            </a:pPr>
            <a:r>
              <a:rPr lang="en-CA" sz="2400" dirty="0"/>
              <a:t>Misinterpretation of customer/user real needs</a:t>
            </a:r>
          </a:p>
          <a:p>
            <a:pPr lvl="1" eaLnBrk="1" hangingPunct="1">
              <a:lnSpc>
                <a:spcPct val="90000"/>
              </a:lnSpc>
              <a:buFont typeface="Arial"/>
              <a:buChar char="•"/>
              <a:defRPr/>
            </a:pPr>
            <a:r>
              <a:rPr lang="en-CA" sz="2000" dirty="0"/>
              <a:t>Poor communication / lack of iteration/prototyping</a:t>
            </a:r>
          </a:p>
          <a:p>
            <a:pPr eaLnBrk="1" hangingPunct="1">
              <a:lnSpc>
                <a:spcPct val="90000"/>
              </a:lnSpc>
              <a:buFont typeface="Arial"/>
              <a:buChar char="•"/>
              <a:defRPr/>
            </a:pPr>
            <a:endParaRPr lang="en-CA" sz="2400" dirty="0"/>
          </a:p>
          <a:p>
            <a:pPr eaLnBrk="1" hangingPunct="1">
              <a:lnSpc>
                <a:spcPct val="90000"/>
              </a:lnSpc>
              <a:buFont typeface="Arial"/>
              <a:buChar char="•"/>
              <a:defRPr/>
            </a:pPr>
            <a:r>
              <a:rPr lang="en-CA" sz="2400" dirty="0"/>
              <a:t>Unanticipated scenarios never accounted for</a:t>
            </a:r>
          </a:p>
          <a:p>
            <a:pPr lvl="1" eaLnBrk="1" hangingPunct="1">
              <a:lnSpc>
                <a:spcPct val="90000"/>
              </a:lnSpc>
              <a:buFont typeface="Arial"/>
              <a:buChar char="•"/>
              <a:defRPr/>
            </a:pPr>
            <a:r>
              <a:rPr lang="en-CA" sz="2000" dirty="0"/>
              <a:t>Changing operating system, dependency version or regulations</a:t>
            </a:r>
          </a:p>
          <a:p>
            <a:pPr lvl="1" eaLnBrk="1" hangingPunct="1">
              <a:lnSpc>
                <a:spcPct val="90000"/>
              </a:lnSpc>
              <a:buFont typeface="Arial"/>
              <a:buChar char="•"/>
              <a:defRPr/>
            </a:pPr>
            <a:r>
              <a:rPr lang="en-CA" sz="2000" dirty="0"/>
              <a:t>Feature interactions</a:t>
            </a:r>
          </a:p>
          <a:p>
            <a:pPr lvl="1" eaLnBrk="1" hangingPunct="1">
              <a:lnSpc>
                <a:spcPct val="90000"/>
              </a:lnSpc>
              <a:buFont typeface="Arial"/>
              <a:buChar char="•"/>
              <a:defRPr/>
            </a:pPr>
            <a:r>
              <a:rPr lang="en-CA" sz="2000" dirty="0"/>
              <a:t>Legal issues, licensing issues</a:t>
            </a:r>
          </a:p>
          <a:p>
            <a:pPr lvl="1" eaLnBrk="1" hangingPunct="1">
              <a:lnSpc>
                <a:spcPct val="90000"/>
              </a:lnSpc>
              <a:buFont typeface="Arial"/>
              <a:buChar char="•"/>
              <a:defRPr/>
            </a:pPr>
            <a:endParaRPr lang="en-CA" sz="2000" dirty="0"/>
          </a:p>
          <a:p>
            <a:pPr eaLnBrk="1" hangingPunct="1">
              <a:lnSpc>
                <a:spcPct val="90000"/>
              </a:lnSpc>
              <a:buFont typeface="Arial"/>
              <a:buChar char="•"/>
              <a:defRPr/>
            </a:pPr>
            <a:r>
              <a:rPr lang="en-CA" sz="2400" dirty="0"/>
              <a:t>Not considering enough cases</a:t>
            </a:r>
          </a:p>
          <a:p>
            <a:pPr lvl="1" eaLnBrk="1" hangingPunct="1">
              <a:lnSpc>
                <a:spcPct val="90000"/>
              </a:lnSpc>
              <a:buFont typeface="Arial"/>
              <a:buChar char="•"/>
              <a:defRPr/>
            </a:pPr>
            <a:r>
              <a:rPr lang="en-CA" sz="2000" dirty="0"/>
              <a:t>Not enough use cases</a:t>
            </a:r>
          </a:p>
          <a:p>
            <a:pPr lvl="1" eaLnBrk="1" hangingPunct="1">
              <a:lnSpc>
                <a:spcPct val="90000"/>
              </a:lnSpc>
              <a:buFont typeface="Arial"/>
              <a:buChar char="•"/>
              <a:defRPr/>
            </a:pPr>
            <a:r>
              <a:rPr lang="en-CA" sz="2000" dirty="0"/>
              <a:t>Not enough types of data, </a:t>
            </a:r>
            <a:r>
              <a:rPr lang="en-CA" sz="2000" dirty="0" err="1"/>
              <a:t>etc</a:t>
            </a:r>
            <a:endParaRPr lang="en-CA" sz="2000" dirty="0"/>
          </a:p>
          <a:p>
            <a:pPr eaLnBrk="1" hangingPunct="1">
              <a:lnSpc>
                <a:spcPct val="90000"/>
              </a:lnSpc>
              <a:buFont typeface="Arial"/>
              <a:buChar char="•"/>
              <a:defRPr/>
            </a:pPr>
            <a:endParaRPr lang="en-CA" sz="2400" dirty="0"/>
          </a:p>
          <a:p>
            <a:pPr eaLnBrk="1" hangingPunct="1">
              <a:lnSpc>
                <a:spcPct val="90000"/>
              </a:lnSpc>
              <a:buFont typeface="Arial"/>
              <a:buChar char="•"/>
              <a:defRPr/>
            </a:pPr>
            <a:r>
              <a:rPr lang="en-CA" sz="2400" dirty="0"/>
              <a:t>Shortcuts to save time</a:t>
            </a:r>
          </a:p>
          <a:p>
            <a:pPr lvl="1" eaLnBrk="1" hangingPunct="1">
              <a:lnSpc>
                <a:spcPct val="90000"/>
              </a:lnSpc>
              <a:buFont typeface="Arial"/>
              <a:buChar char="•"/>
              <a:defRPr/>
            </a:pPr>
            <a:r>
              <a:rPr lang="en-CA" sz="2000" dirty="0"/>
              <a:t>Skipping tests, comments, requirements</a:t>
            </a:r>
          </a:p>
          <a:p>
            <a:pPr eaLnBrk="1" hangingPunct="1">
              <a:lnSpc>
                <a:spcPct val="90000"/>
              </a:lnSpc>
              <a:buFont typeface="Arial"/>
              <a:buChar char="•"/>
              <a:defRPr/>
            </a:pPr>
            <a:endParaRPr lang="en-CA" sz="2400" dirty="0"/>
          </a:p>
        </p:txBody>
      </p:sp>
    </p:spTree>
    <p:extLst>
      <p:ext uri="{BB962C8B-B14F-4D97-AF65-F5344CB8AC3E}">
        <p14:creationId xmlns:p14="http://schemas.microsoft.com/office/powerpoint/2010/main" val="6067060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1E8CF19-F861-1442-99DE-3567CD15FD66}"/>
              </a:ext>
            </a:extLst>
          </p:cNvPr>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E539E24-8030-F944-AF93-022A6515A2D4}" type="slidenum">
              <a:rPr lang="en-US" altLang="en-US" sz="1200">
                <a:latin typeface="Arial Black" panose="020B0604020202020204" pitchFamily="34" charset="0"/>
              </a:rPr>
              <a:pPr eaLnBrk="1" hangingPunct="1"/>
              <a:t>55</a:t>
            </a:fld>
            <a:endParaRPr lang="en-US" altLang="en-US" sz="1200">
              <a:latin typeface="Arial Black" panose="020B0604020202020204" pitchFamily="34" charset="0"/>
            </a:endParaRPr>
          </a:p>
        </p:txBody>
      </p:sp>
      <p:sp>
        <p:nvSpPr>
          <p:cNvPr id="171010" name="Rectangle 2">
            <a:extLst>
              <a:ext uri="{FF2B5EF4-FFF2-40B4-BE49-F238E27FC236}">
                <a16:creationId xmlns:a16="http://schemas.microsoft.com/office/drawing/2014/main" id="{5F7F6F1B-4870-A24D-AFA8-35D9E7D39BFE}"/>
              </a:ext>
            </a:extLst>
          </p:cNvPr>
          <p:cNvSpPr>
            <a:spLocks noGrp="1" noChangeArrowheads="1"/>
          </p:cNvSpPr>
          <p:nvPr>
            <p:ph type="title"/>
          </p:nvPr>
        </p:nvSpPr>
        <p:spPr>
          <a:xfrm>
            <a:off x="457200" y="533400"/>
            <a:ext cx="8229600" cy="990600"/>
          </a:xfrm>
        </p:spPr>
        <p:txBody>
          <a:bodyPr/>
          <a:lstStyle/>
          <a:p>
            <a:pPr eaLnBrk="1" hangingPunct="1">
              <a:defRPr/>
            </a:pPr>
            <a:r>
              <a:rPr lang="en-CA" dirty="0"/>
              <a:t>Example Sources of Defects (2)</a:t>
            </a:r>
            <a:endParaRPr lang="en-US" dirty="0"/>
          </a:p>
        </p:txBody>
      </p:sp>
      <p:sp>
        <p:nvSpPr>
          <p:cNvPr id="171011" name="Rectangle 3">
            <a:extLst>
              <a:ext uri="{FF2B5EF4-FFF2-40B4-BE49-F238E27FC236}">
                <a16:creationId xmlns:a16="http://schemas.microsoft.com/office/drawing/2014/main" id="{C7BA2ECC-370A-EC4E-89C2-15375621C16E}"/>
              </a:ext>
            </a:extLst>
          </p:cNvPr>
          <p:cNvSpPr>
            <a:spLocks noGrp="1" noChangeArrowheads="1"/>
          </p:cNvSpPr>
          <p:nvPr>
            <p:ph type="body" idx="1"/>
          </p:nvPr>
        </p:nvSpPr>
        <p:spPr>
          <a:xfrm>
            <a:off x="457200" y="1600200"/>
            <a:ext cx="8578850" cy="4953000"/>
          </a:xfrm>
        </p:spPr>
        <p:txBody>
          <a:bodyPr/>
          <a:lstStyle/>
          <a:p>
            <a:pPr eaLnBrk="1" hangingPunct="1">
              <a:lnSpc>
                <a:spcPct val="90000"/>
              </a:lnSpc>
              <a:buFont typeface="Arial"/>
              <a:buChar char="•"/>
              <a:defRPr/>
            </a:pPr>
            <a:r>
              <a:rPr lang="en-CA" sz="2400" dirty="0"/>
              <a:t>Hacking or coding without design</a:t>
            </a:r>
          </a:p>
          <a:p>
            <a:pPr lvl="1" eaLnBrk="1" hangingPunct="1">
              <a:lnSpc>
                <a:spcPct val="90000"/>
              </a:lnSpc>
              <a:buFont typeface="Arial"/>
              <a:buChar char="•"/>
              <a:defRPr/>
            </a:pPr>
            <a:r>
              <a:rPr lang="en-CA" sz="2000" dirty="0"/>
              <a:t>Agile development still means being disciplined</a:t>
            </a:r>
          </a:p>
          <a:p>
            <a:pPr eaLnBrk="1" hangingPunct="1">
              <a:lnSpc>
                <a:spcPct val="90000"/>
              </a:lnSpc>
              <a:buFont typeface="Arial"/>
              <a:buChar char="•"/>
              <a:defRPr/>
            </a:pPr>
            <a:endParaRPr lang="en-CA" sz="2400" dirty="0"/>
          </a:p>
          <a:p>
            <a:pPr eaLnBrk="1" hangingPunct="1">
              <a:lnSpc>
                <a:spcPct val="90000"/>
              </a:lnSpc>
              <a:buFont typeface="Arial"/>
              <a:buChar char="•"/>
              <a:defRPr/>
            </a:pPr>
            <a:r>
              <a:rPr lang="en-CA" sz="2400" dirty="0"/>
              <a:t>Excess complexity</a:t>
            </a:r>
          </a:p>
          <a:p>
            <a:pPr lvl="1" eaLnBrk="1" hangingPunct="1">
              <a:lnSpc>
                <a:spcPct val="90000"/>
              </a:lnSpc>
              <a:buFont typeface="Arial"/>
              <a:buChar char="•"/>
              <a:defRPr/>
            </a:pPr>
            <a:r>
              <a:rPr lang="en-CA" sz="2000" dirty="0"/>
              <a:t>Complex logic</a:t>
            </a:r>
          </a:p>
          <a:p>
            <a:pPr lvl="1" eaLnBrk="1" hangingPunct="1">
              <a:lnSpc>
                <a:spcPct val="90000"/>
              </a:lnSpc>
              <a:buFont typeface="Arial"/>
              <a:buChar char="•"/>
              <a:defRPr/>
            </a:pPr>
            <a:r>
              <a:rPr lang="en-CA" sz="2000" dirty="0"/>
              <a:t>Classes or methods with too many lines</a:t>
            </a:r>
          </a:p>
          <a:p>
            <a:pPr eaLnBrk="1" hangingPunct="1">
              <a:lnSpc>
                <a:spcPct val="90000"/>
              </a:lnSpc>
              <a:buFont typeface="Arial"/>
              <a:buChar char="•"/>
              <a:defRPr/>
            </a:pPr>
            <a:endParaRPr lang="en-CA" sz="2400" dirty="0"/>
          </a:p>
          <a:p>
            <a:pPr eaLnBrk="1" hangingPunct="1">
              <a:lnSpc>
                <a:spcPct val="90000"/>
              </a:lnSpc>
              <a:buFont typeface="Arial"/>
              <a:buChar char="•"/>
              <a:defRPr/>
            </a:pPr>
            <a:r>
              <a:rPr lang="en-CA" sz="2400" dirty="0"/>
              <a:t>Not understanding code or data before making changes </a:t>
            </a:r>
          </a:p>
          <a:p>
            <a:pPr marL="0" indent="0" eaLnBrk="1" hangingPunct="1">
              <a:lnSpc>
                <a:spcPct val="90000"/>
              </a:lnSpc>
              <a:buNone/>
              <a:defRPr/>
            </a:pPr>
            <a:endParaRPr lang="en-CA" sz="2400" dirty="0"/>
          </a:p>
          <a:p>
            <a:pPr eaLnBrk="1" hangingPunct="1">
              <a:lnSpc>
                <a:spcPct val="90000"/>
              </a:lnSpc>
              <a:buFont typeface="Arial"/>
              <a:buChar char="•"/>
              <a:defRPr/>
            </a:pPr>
            <a:r>
              <a:rPr lang="en-CA" sz="2400" dirty="0"/>
              <a:t>Weakness in user interface</a:t>
            </a:r>
          </a:p>
          <a:p>
            <a:pPr eaLnBrk="1" hangingPunct="1">
              <a:lnSpc>
                <a:spcPct val="90000"/>
              </a:lnSpc>
              <a:buFont typeface="Arial"/>
              <a:buChar char="•"/>
              <a:defRPr/>
            </a:pPr>
            <a:endParaRPr lang="en-CA" sz="2400" dirty="0"/>
          </a:p>
          <a:p>
            <a:pPr eaLnBrk="1" hangingPunct="1">
              <a:lnSpc>
                <a:spcPct val="90000"/>
              </a:lnSpc>
              <a:buFont typeface="Arial"/>
              <a:buChar char="•"/>
              <a:defRPr/>
            </a:pPr>
            <a:r>
              <a:rPr lang="en-CA" sz="2400" dirty="0"/>
              <a:t>Bad database / bad class diagram</a:t>
            </a:r>
          </a:p>
          <a:p>
            <a:pPr lvl="1" eaLnBrk="1" hangingPunct="1">
              <a:lnSpc>
                <a:spcPct val="90000"/>
              </a:lnSpc>
              <a:buFont typeface="Arial"/>
              <a:buChar char="•"/>
              <a:defRPr/>
            </a:pPr>
            <a:r>
              <a:rPr lang="en-CA" sz="2000" dirty="0"/>
              <a:t>E.g. Not normalized</a:t>
            </a:r>
          </a:p>
        </p:txBody>
      </p:sp>
    </p:spTree>
    <p:extLst>
      <p:ext uri="{BB962C8B-B14F-4D97-AF65-F5344CB8AC3E}">
        <p14:creationId xmlns:p14="http://schemas.microsoft.com/office/powerpoint/2010/main" val="1278471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48A7E-0A29-1843-B891-622D0C7DF6F8}"/>
              </a:ext>
            </a:extLst>
          </p:cNvPr>
          <p:cNvSpPr>
            <a:spLocks noGrp="1"/>
          </p:cNvSpPr>
          <p:nvPr>
            <p:ph type="title"/>
          </p:nvPr>
        </p:nvSpPr>
        <p:spPr/>
        <p:txBody>
          <a:bodyPr/>
          <a:lstStyle/>
          <a:p>
            <a:pPr eaLnBrk="1" hangingPunct="1">
              <a:defRPr/>
            </a:pPr>
            <a:r>
              <a:rPr lang="en-US" dirty="0"/>
              <a:t>Tracking and continual improvement</a:t>
            </a:r>
          </a:p>
        </p:txBody>
      </p:sp>
      <p:sp>
        <p:nvSpPr>
          <p:cNvPr id="3" name="Content Placeholder 2">
            <a:extLst>
              <a:ext uri="{FF2B5EF4-FFF2-40B4-BE49-F238E27FC236}">
                <a16:creationId xmlns:a16="http://schemas.microsoft.com/office/drawing/2014/main" id="{B9BC6A15-476F-A546-B4E5-1222E3E77BFD}"/>
              </a:ext>
            </a:extLst>
          </p:cNvPr>
          <p:cNvSpPr>
            <a:spLocks noGrp="1"/>
          </p:cNvSpPr>
          <p:nvPr>
            <p:ph idx="1"/>
          </p:nvPr>
        </p:nvSpPr>
        <p:spPr/>
        <p:txBody>
          <a:bodyPr/>
          <a:lstStyle/>
          <a:p>
            <a:pPr eaLnBrk="1" hangingPunct="1">
              <a:buFont typeface="Arial"/>
              <a:buChar char="•"/>
              <a:defRPr/>
            </a:pPr>
            <a:r>
              <a:rPr lang="en-US" sz="2400" dirty="0"/>
              <a:t>Have a goal to reduce the number of high priority defects</a:t>
            </a:r>
          </a:p>
          <a:p>
            <a:pPr lvl="1" eaLnBrk="1" hangingPunct="1">
              <a:buFont typeface="Arial"/>
              <a:buChar char="•"/>
              <a:defRPr/>
            </a:pPr>
            <a:r>
              <a:rPr lang="en-US" sz="2000" dirty="0"/>
              <a:t>Track over time</a:t>
            </a:r>
          </a:p>
          <a:p>
            <a:pPr lvl="1" eaLnBrk="1" hangingPunct="1">
              <a:buFont typeface="Arial"/>
              <a:buChar char="•"/>
              <a:defRPr/>
            </a:pPr>
            <a:r>
              <a:rPr lang="en-US" sz="2000" dirty="0"/>
              <a:t>Remove defects before adding features</a:t>
            </a:r>
          </a:p>
          <a:p>
            <a:pPr eaLnBrk="1" hangingPunct="1">
              <a:buFont typeface="Arial"/>
              <a:buChar char="•"/>
              <a:defRPr/>
            </a:pPr>
            <a:endParaRPr lang="en-US" sz="2400" dirty="0"/>
          </a:p>
          <a:p>
            <a:pPr eaLnBrk="1" hangingPunct="1">
              <a:buFont typeface="Arial"/>
              <a:buChar char="•"/>
              <a:defRPr/>
            </a:pPr>
            <a:r>
              <a:rPr lang="en-US" sz="2400" dirty="0"/>
              <a:t>Data mine for common causes</a:t>
            </a:r>
          </a:p>
          <a:p>
            <a:pPr lvl="1" eaLnBrk="1" hangingPunct="1">
              <a:buFont typeface="Arial"/>
              <a:buChar char="•"/>
              <a:defRPr/>
            </a:pPr>
            <a:r>
              <a:rPr lang="en-US" sz="2400" dirty="0"/>
              <a:t>Improve processes to reduce common causes</a:t>
            </a:r>
          </a:p>
          <a:p>
            <a:pPr eaLnBrk="1" hangingPunct="1">
              <a:buFont typeface="Arial"/>
              <a:buChar char="•"/>
              <a:defRPr/>
            </a:pPr>
            <a:endParaRPr lang="en-US" sz="2400" dirty="0"/>
          </a:p>
          <a:p>
            <a:pPr eaLnBrk="1" hangingPunct="1">
              <a:buFont typeface="Arial"/>
              <a:buChar char="•"/>
              <a:defRPr/>
            </a:pPr>
            <a:r>
              <a:rPr lang="en-US" sz="2400" dirty="0"/>
              <a:t>Show graphs of accomplishments</a:t>
            </a:r>
          </a:p>
          <a:p>
            <a:pPr lvl="1" eaLnBrk="1" hangingPunct="1">
              <a:buFont typeface="Arial"/>
              <a:buChar char="•"/>
              <a:defRPr/>
            </a:pPr>
            <a:r>
              <a:rPr lang="en-US" sz="2000" dirty="0"/>
              <a:t>Needed by mid-SEG4911</a:t>
            </a:r>
          </a:p>
        </p:txBody>
      </p:sp>
      <p:sp>
        <p:nvSpPr>
          <p:cNvPr id="4" name="Slide Number Placeholder 3">
            <a:extLst>
              <a:ext uri="{FF2B5EF4-FFF2-40B4-BE49-F238E27FC236}">
                <a16:creationId xmlns:a16="http://schemas.microsoft.com/office/drawing/2014/main" id="{EC86EF53-45B5-CB42-80F3-75D8C018FA5B}"/>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887EDEC-1393-5D4A-9B64-7705599FBAF7}" type="slidenum">
              <a:rPr lang="en-US" altLang="en-US" sz="1200">
                <a:latin typeface="Arial Black" panose="020B0604020202020204" pitchFamily="34" charset="0"/>
              </a:rPr>
              <a:pPr eaLnBrk="1" hangingPunct="1"/>
              <a:t>56</a:t>
            </a:fld>
            <a:endParaRPr lang="en-US" altLang="en-US" sz="1200">
              <a:latin typeface="Arial Black" panose="020B0604020202020204" pitchFamily="34" charset="0"/>
            </a:endParaRPr>
          </a:p>
        </p:txBody>
      </p:sp>
    </p:spTree>
    <p:extLst>
      <p:ext uri="{BB962C8B-B14F-4D97-AF65-F5344CB8AC3E}">
        <p14:creationId xmlns:p14="http://schemas.microsoft.com/office/powerpoint/2010/main" val="639835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4">
            <a:extLst>
              <a:ext uri="{FF2B5EF4-FFF2-40B4-BE49-F238E27FC236}">
                <a16:creationId xmlns:a16="http://schemas.microsoft.com/office/drawing/2014/main" id="{06246383-5C0A-0B42-A0CA-54FF18BFD15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A0E7A29B-5BC7-FD47-B2FE-AF8AD68C924D}" type="slidenum">
              <a:rPr lang="en-US" altLang="en-US" sz="1200">
                <a:latin typeface="Arial Black" panose="020B0604020202020204" pitchFamily="34" charset="0"/>
              </a:rPr>
              <a:pPr>
                <a:spcBef>
                  <a:spcPct val="0"/>
                </a:spcBef>
                <a:buClrTx/>
                <a:buSzTx/>
                <a:buFontTx/>
                <a:buNone/>
              </a:pPr>
              <a:t>6</a:t>
            </a:fld>
            <a:endParaRPr lang="en-US" altLang="en-US" sz="1200">
              <a:latin typeface="Arial Black" panose="020B0604020202020204" pitchFamily="34" charset="0"/>
            </a:endParaRPr>
          </a:p>
        </p:txBody>
      </p:sp>
      <p:sp>
        <p:nvSpPr>
          <p:cNvPr id="19458" name="Rectangle 2">
            <a:extLst>
              <a:ext uri="{FF2B5EF4-FFF2-40B4-BE49-F238E27FC236}">
                <a16:creationId xmlns:a16="http://schemas.microsoft.com/office/drawing/2014/main" id="{0A546552-A1D7-4F41-A31F-19D628D76487}"/>
              </a:ext>
            </a:extLst>
          </p:cNvPr>
          <p:cNvSpPr>
            <a:spLocks noGrp="1" noChangeArrowheads="1"/>
          </p:cNvSpPr>
          <p:nvPr>
            <p:ph type="title"/>
          </p:nvPr>
        </p:nvSpPr>
        <p:spPr>
          <a:xfrm>
            <a:off x="438150" y="0"/>
            <a:ext cx="8229600" cy="1371600"/>
          </a:xfrm>
        </p:spPr>
        <p:txBody>
          <a:bodyPr/>
          <a:lstStyle/>
          <a:p>
            <a:pPr eaLnBrk="1" hangingPunct="1"/>
            <a:r>
              <a:rPr lang="en-US" altLang="en-US" sz="3600" dirty="0"/>
              <a:t>One Project – 2 Courses</a:t>
            </a:r>
          </a:p>
        </p:txBody>
      </p:sp>
      <p:sp>
        <p:nvSpPr>
          <p:cNvPr id="19459" name="Rectangle 3">
            <a:extLst>
              <a:ext uri="{FF2B5EF4-FFF2-40B4-BE49-F238E27FC236}">
                <a16:creationId xmlns:a16="http://schemas.microsoft.com/office/drawing/2014/main" id="{C085B57A-1982-444D-A9B0-54AFA651B7BD}"/>
              </a:ext>
            </a:extLst>
          </p:cNvPr>
          <p:cNvSpPr>
            <a:spLocks noGrp="1" noChangeArrowheads="1"/>
          </p:cNvSpPr>
          <p:nvPr>
            <p:ph type="body" idx="1"/>
          </p:nvPr>
        </p:nvSpPr>
        <p:spPr>
          <a:xfrm>
            <a:off x="438150" y="1200150"/>
            <a:ext cx="8705850" cy="5230813"/>
          </a:xfrm>
        </p:spPr>
        <p:txBody>
          <a:bodyPr/>
          <a:lstStyle/>
          <a:p>
            <a:pPr eaLnBrk="1" hangingPunct="1">
              <a:lnSpc>
                <a:spcPct val="90000"/>
              </a:lnSpc>
              <a:buFont typeface="Arial" panose="020B0604020202020204" pitchFamily="34" charset="0"/>
              <a:buChar char="•"/>
              <a:defRPr/>
            </a:pPr>
            <a:r>
              <a:rPr lang="en-US" altLang="en-US" sz="2800" dirty="0"/>
              <a:t>1 Project</a:t>
            </a:r>
          </a:p>
          <a:p>
            <a:pPr lvl="1" eaLnBrk="1" hangingPunct="1">
              <a:lnSpc>
                <a:spcPct val="90000"/>
              </a:lnSpc>
              <a:defRPr/>
            </a:pPr>
            <a:r>
              <a:rPr lang="en-US" altLang="en-US" sz="2400" dirty="0">
                <a:ea typeface="Arial" panose="020B0604020202020204" pitchFamily="34" charset="0"/>
              </a:rPr>
              <a:t>customer (meet regularly, once every week or two)</a:t>
            </a:r>
          </a:p>
          <a:p>
            <a:pPr lvl="2" eaLnBrk="1" hangingPunct="1">
              <a:lnSpc>
                <a:spcPct val="90000"/>
              </a:lnSpc>
              <a:defRPr/>
            </a:pPr>
            <a:r>
              <a:rPr lang="en-US" altLang="en-US" sz="2000" dirty="0">
                <a:ea typeface="Arial" panose="020B0604020202020204" pitchFamily="34" charset="0"/>
              </a:rPr>
              <a:t>Type 1: Customer has problem</a:t>
            </a:r>
          </a:p>
          <a:p>
            <a:pPr lvl="2" eaLnBrk="1" hangingPunct="1">
              <a:lnSpc>
                <a:spcPct val="90000"/>
              </a:lnSpc>
              <a:defRPr/>
            </a:pPr>
            <a:r>
              <a:rPr lang="en-US" altLang="en-US" sz="2000" dirty="0">
                <a:ea typeface="Arial" panose="020B0604020202020204" pitchFamily="34" charset="0"/>
              </a:rPr>
              <a:t>Type 2: Open market – customer represents a user in the market</a:t>
            </a:r>
          </a:p>
          <a:p>
            <a:pPr lvl="1" eaLnBrk="1" hangingPunct="1">
              <a:lnSpc>
                <a:spcPct val="90000"/>
              </a:lnSpc>
              <a:defRPr/>
            </a:pPr>
            <a:r>
              <a:rPr lang="en-US" altLang="en-US" sz="2400" dirty="0">
                <a:ea typeface="Arial" panose="020B0604020202020204" pitchFamily="34" charset="0"/>
              </a:rPr>
              <a:t>Groups: 2-5 students (possible exceptions)</a:t>
            </a:r>
          </a:p>
          <a:p>
            <a:pPr lvl="1" eaLnBrk="1" hangingPunct="1">
              <a:lnSpc>
                <a:spcPct val="90000"/>
              </a:lnSpc>
              <a:defRPr/>
            </a:pPr>
            <a:r>
              <a:rPr lang="en-US" altLang="en-US" sz="2400" dirty="0">
                <a:ea typeface="Arial" panose="020B0604020202020204" pitchFamily="34" charset="0"/>
              </a:rPr>
              <a:t>Typically there is a group leader (can take turns)</a:t>
            </a:r>
          </a:p>
          <a:p>
            <a:pPr lvl="1" eaLnBrk="1" hangingPunct="1">
              <a:lnSpc>
                <a:spcPct val="90000"/>
              </a:lnSpc>
              <a:defRPr/>
            </a:pPr>
            <a:r>
              <a:rPr lang="en-US" altLang="en-US" sz="2400" dirty="0">
                <a:ea typeface="Arial" panose="020B0604020202020204" pitchFamily="34" charset="0"/>
              </a:rPr>
              <a:t>Workload: 3-4 weeks per person per semester</a:t>
            </a:r>
          </a:p>
          <a:p>
            <a:pPr lvl="2" eaLnBrk="1" hangingPunct="1">
              <a:lnSpc>
                <a:spcPct val="90000"/>
              </a:lnSpc>
              <a:defRPr/>
            </a:pPr>
            <a:r>
              <a:rPr lang="en-US" altLang="en-US" sz="2000" dirty="0">
                <a:ea typeface="Arial" panose="020B0604020202020204" pitchFamily="34" charset="0"/>
              </a:rPr>
              <a:t>(12 weeks at 12-15h/</a:t>
            </a:r>
            <a:r>
              <a:rPr lang="en-US" altLang="en-US" sz="2000" dirty="0" err="1">
                <a:ea typeface="Arial" panose="020B0604020202020204" pitchFamily="34" charset="0"/>
              </a:rPr>
              <a:t>wk</a:t>
            </a:r>
            <a:r>
              <a:rPr lang="en-US" altLang="en-US" sz="2000" dirty="0">
                <a:ea typeface="Arial" panose="020B0604020202020204" pitchFamily="34" charset="0"/>
              </a:rPr>
              <a:t> per student)</a:t>
            </a:r>
          </a:p>
          <a:p>
            <a:pPr marL="0" indent="0" eaLnBrk="1" hangingPunct="1">
              <a:lnSpc>
                <a:spcPct val="90000"/>
              </a:lnSpc>
              <a:buFont typeface="Wingdings" pitchFamily="2" charset="2"/>
              <a:buNone/>
              <a:defRPr/>
            </a:pPr>
            <a:endParaRPr lang="en-US" altLang="en-US" sz="2800" dirty="0"/>
          </a:p>
          <a:p>
            <a:pPr eaLnBrk="1" hangingPunct="1">
              <a:lnSpc>
                <a:spcPct val="90000"/>
              </a:lnSpc>
              <a:buFont typeface="Arial" panose="020B0604020202020204" pitchFamily="34" charset="0"/>
              <a:buChar char="•"/>
              <a:defRPr/>
            </a:pPr>
            <a:r>
              <a:rPr lang="en-US" altLang="en-US" sz="2800" dirty="0"/>
              <a:t>Start in 4910, finish in 4911</a:t>
            </a:r>
          </a:p>
          <a:p>
            <a:pPr lvl="1" eaLnBrk="1" hangingPunct="1">
              <a:lnSpc>
                <a:spcPct val="90000"/>
              </a:lnSpc>
              <a:defRPr/>
            </a:pPr>
            <a:r>
              <a:rPr lang="en-US" altLang="en-US" sz="2400" dirty="0">
                <a:ea typeface="Arial" panose="020B0604020202020204" pitchFamily="34" charset="0"/>
              </a:rPr>
              <a:t>Must have same project, same customer(s), same group for both courses, otherwise you have to retake the entire sequence 4910 / 4911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4">
            <a:extLst>
              <a:ext uri="{FF2B5EF4-FFF2-40B4-BE49-F238E27FC236}">
                <a16:creationId xmlns:a16="http://schemas.microsoft.com/office/drawing/2014/main" id="{5FECE19F-75C0-F747-8463-4AF03753ADA2}"/>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2DD9434A-A462-264F-A233-DBB55DD22511}" type="slidenum">
              <a:rPr lang="en-US" altLang="en-US" sz="1200">
                <a:latin typeface="Arial Black" panose="020B0604020202020204" pitchFamily="34" charset="0"/>
              </a:rPr>
              <a:pPr>
                <a:spcBef>
                  <a:spcPct val="0"/>
                </a:spcBef>
                <a:buClrTx/>
                <a:buSzTx/>
                <a:buFontTx/>
                <a:buNone/>
              </a:pPr>
              <a:t>7</a:t>
            </a:fld>
            <a:endParaRPr lang="en-US" altLang="en-US" sz="1200">
              <a:latin typeface="Arial Black" panose="020B0604020202020204" pitchFamily="34" charset="0"/>
            </a:endParaRPr>
          </a:p>
        </p:txBody>
      </p:sp>
      <p:sp>
        <p:nvSpPr>
          <p:cNvPr id="20482" name="Rectangle 2">
            <a:extLst>
              <a:ext uri="{FF2B5EF4-FFF2-40B4-BE49-F238E27FC236}">
                <a16:creationId xmlns:a16="http://schemas.microsoft.com/office/drawing/2014/main" id="{60BCEE93-00A6-2948-AF62-5B085293494D}"/>
              </a:ext>
            </a:extLst>
          </p:cNvPr>
          <p:cNvSpPr>
            <a:spLocks noGrp="1" noChangeArrowheads="1"/>
          </p:cNvSpPr>
          <p:nvPr>
            <p:ph type="title"/>
          </p:nvPr>
        </p:nvSpPr>
        <p:spPr/>
        <p:txBody>
          <a:bodyPr/>
          <a:lstStyle/>
          <a:p>
            <a:pPr eaLnBrk="1" hangingPunct="1"/>
            <a:r>
              <a:rPr lang="en-US" altLang="en-US" sz="3600" dirty="0"/>
              <a:t>SEG4910 attends in the same time slots as SEG4911</a:t>
            </a:r>
          </a:p>
        </p:txBody>
      </p:sp>
      <p:sp>
        <p:nvSpPr>
          <p:cNvPr id="20483" name="Rectangle 3">
            <a:extLst>
              <a:ext uri="{FF2B5EF4-FFF2-40B4-BE49-F238E27FC236}">
                <a16:creationId xmlns:a16="http://schemas.microsoft.com/office/drawing/2014/main" id="{99F5BE11-53B7-2F4C-A4B3-66402E282106}"/>
              </a:ext>
            </a:extLst>
          </p:cNvPr>
          <p:cNvSpPr>
            <a:spLocks noGrp="1" noChangeArrowheads="1"/>
          </p:cNvSpPr>
          <p:nvPr>
            <p:ph type="body" idx="1"/>
          </p:nvPr>
        </p:nvSpPr>
        <p:spPr>
          <a:xfrm>
            <a:off x="457200" y="1981200"/>
            <a:ext cx="8229600" cy="4267200"/>
          </a:xfrm>
        </p:spPr>
        <p:txBody>
          <a:bodyPr/>
          <a:lstStyle/>
          <a:p>
            <a:pPr eaLnBrk="1" hangingPunct="1">
              <a:buFont typeface="Arial" panose="020B0604020202020204" pitchFamily="34" charset="0"/>
              <a:buChar char="•"/>
            </a:pPr>
            <a:r>
              <a:rPr lang="en-US" altLang="en-US" sz="2400" dirty="0"/>
              <a:t>SEG4911 students are finishing their project</a:t>
            </a:r>
          </a:p>
          <a:p>
            <a:pPr eaLnBrk="1" hangingPunct="1">
              <a:buFont typeface="Arial" panose="020B0604020202020204" pitchFamily="34" charset="0"/>
              <a:buChar char="•"/>
            </a:pPr>
            <a:r>
              <a:rPr lang="en-US" altLang="en-US" sz="2400" dirty="0"/>
              <a:t>SEG4910 will learn from their presentations</a:t>
            </a:r>
          </a:p>
          <a:p>
            <a:pPr eaLnBrk="1" hangingPunct="1"/>
            <a:endParaRPr lang="en-US" altLang="en-US" sz="2400" dirty="0"/>
          </a:p>
          <a:p>
            <a:pPr eaLnBrk="1" hangingPunct="1">
              <a:buFont typeface="Arial" panose="020B0604020202020204" pitchFamily="34" charset="0"/>
              <a:buChar char="•"/>
            </a:pPr>
            <a:r>
              <a:rPr lang="en-US" altLang="en-US" sz="2400" dirty="0"/>
              <a:t>Only some timeslots will be used</a:t>
            </a:r>
          </a:p>
          <a:p>
            <a:pPr eaLnBrk="1" hangingPunct="1">
              <a:buFont typeface="Arial" panose="020B0604020202020204" pitchFamily="34" charset="0"/>
              <a:buChar char="•"/>
            </a:pPr>
            <a:r>
              <a:rPr lang="en-US" altLang="en-US" sz="2400" dirty="0">
                <a:solidFill>
                  <a:srgbClr val="FF0000"/>
                </a:solidFill>
              </a:rPr>
              <a:t>See the schedule to know when to attend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4">
            <a:extLst>
              <a:ext uri="{FF2B5EF4-FFF2-40B4-BE49-F238E27FC236}">
                <a16:creationId xmlns:a16="http://schemas.microsoft.com/office/drawing/2014/main" id="{B0A5ADA7-17F5-684D-88B6-3515F0905321}"/>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B68DF48D-4222-DC41-8D70-C881482817AF}" type="slidenum">
              <a:rPr lang="en-US" altLang="en-US" sz="1200">
                <a:latin typeface="Arial Black" panose="020B0604020202020204" pitchFamily="34" charset="0"/>
              </a:rPr>
              <a:pPr>
                <a:spcBef>
                  <a:spcPct val="0"/>
                </a:spcBef>
                <a:buClrTx/>
                <a:buSzTx/>
                <a:buFontTx/>
                <a:buNone/>
              </a:pPr>
              <a:t>8</a:t>
            </a:fld>
            <a:endParaRPr lang="en-US" altLang="en-US" sz="1200">
              <a:latin typeface="Arial Black" panose="020B0604020202020204" pitchFamily="34" charset="0"/>
            </a:endParaRPr>
          </a:p>
        </p:txBody>
      </p:sp>
      <p:sp>
        <p:nvSpPr>
          <p:cNvPr id="21506" name="Rectangle 2">
            <a:extLst>
              <a:ext uri="{FF2B5EF4-FFF2-40B4-BE49-F238E27FC236}">
                <a16:creationId xmlns:a16="http://schemas.microsoft.com/office/drawing/2014/main" id="{D2CD4D23-C3AD-0444-BCB1-668945A9E1A3}"/>
              </a:ext>
            </a:extLst>
          </p:cNvPr>
          <p:cNvSpPr>
            <a:spLocks noGrp="1" noChangeArrowheads="1"/>
          </p:cNvSpPr>
          <p:nvPr>
            <p:ph type="title"/>
          </p:nvPr>
        </p:nvSpPr>
        <p:spPr/>
        <p:txBody>
          <a:bodyPr/>
          <a:lstStyle/>
          <a:p>
            <a:pPr eaLnBrk="1" hangingPunct="1"/>
            <a:r>
              <a:rPr lang="en-US" altLang="en-US" sz="3600" dirty="0"/>
              <a:t>Team roles / </a:t>
            </a:r>
            <a:r>
              <a:rPr lang="en-US" altLang="en-US" sz="3600" dirty="0" err="1"/>
              <a:t>Rôles</a:t>
            </a:r>
            <a:r>
              <a:rPr lang="en-US" altLang="en-US" sz="3600" dirty="0"/>
              <a:t> </a:t>
            </a:r>
            <a:r>
              <a:rPr lang="en-US" altLang="en-US" sz="3600" dirty="0" err="1"/>
              <a:t>d'équipe</a:t>
            </a:r>
            <a:endParaRPr lang="en-US" altLang="en-US" sz="3600" dirty="0"/>
          </a:p>
        </p:txBody>
      </p:sp>
      <p:sp>
        <p:nvSpPr>
          <p:cNvPr id="21507" name="Rectangle 3">
            <a:extLst>
              <a:ext uri="{FF2B5EF4-FFF2-40B4-BE49-F238E27FC236}">
                <a16:creationId xmlns:a16="http://schemas.microsoft.com/office/drawing/2014/main" id="{4DB02A52-D10F-EE4F-9283-DCAC14B1C217}"/>
              </a:ext>
            </a:extLst>
          </p:cNvPr>
          <p:cNvSpPr>
            <a:spLocks noGrp="1" noChangeArrowheads="1"/>
          </p:cNvSpPr>
          <p:nvPr>
            <p:ph type="body" idx="1"/>
          </p:nvPr>
        </p:nvSpPr>
        <p:spPr>
          <a:xfrm>
            <a:off x="0" y="1733550"/>
            <a:ext cx="8686800" cy="4525963"/>
          </a:xfrm>
        </p:spPr>
        <p:txBody>
          <a:bodyPr/>
          <a:lstStyle/>
          <a:p>
            <a:pPr eaLnBrk="1" hangingPunct="1">
              <a:buFont typeface="Arial" panose="020B0604020202020204" pitchFamily="34" charset="0"/>
              <a:buChar char="•"/>
            </a:pPr>
            <a:r>
              <a:rPr lang="en-GB" altLang="en-US" sz="2800" dirty="0"/>
              <a:t>S</a:t>
            </a:r>
            <a:r>
              <a:rPr lang="en-CA" altLang="en-US" sz="2800" dirty="0"/>
              <a:t>hared</a:t>
            </a:r>
            <a:r>
              <a:rPr lang="en-US" altLang="en-US" sz="2800" dirty="0"/>
              <a:t> </a:t>
            </a:r>
            <a:r>
              <a:rPr lang="en-CA" altLang="en-US" sz="2800" dirty="0"/>
              <a:t>among</a:t>
            </a:r>
            <a:r>
              <a:rPr lang="en-US" altLang="en-US" sz="2800" dirty="0"/>
              <a:t> </a:t>
            </a:r>
            <a:r>
              <a:rPr lang="en-CA" altLang="en-US" sz="2800" dirty="0"/>
              <a:t>students / </a:t>
            </a:r>
            <a:r>
              <a:rPr lang="en-CA" altLang="en-US" sz="2800" dirty="0" err="1"/>
              <a:t>Partagé</a:t>
            </a:r>
            <a:r>
              <a:rPr lang="en-CA" altLang="en-US" sz="2800" dirty="0"/>
              <a:t> entre </a:t>
            </a:r>
            <a:r>
              <a:rPr lang="en-CA" altLang="en-US" sz="2800" dirty="0" err="1"/>
              <a:t>étudiants</a:t>
            </a:r>
            <a:endParaRPr lang="en-US" altLang="ja-JP" sz="2800" dirty="0"/>
          </a:p>
          <a:p>
            <a:pPr lvl="1" eaLnBrk="1" hangingPunct="1"/>
            <a:r>
              <a:rPr lang="en-US" altLang="en-US" sz="2400" dirty="0">
                <a:ea typeface="Arial" panose="020B0604020202020204" pitchFamily="34" charset="0"/>
              </a:rPr>
              <a:t>Project Manager	 </a:t>
            </a:r>
            <a:r>
              <a:rPr lang="en-US" altLang="en-US" sz="2400" dirty="0" err="1">
                <a:ea typeface="Arial" panose="020B0604020202020204" pitchFamily="34" charset="0"/>
              </a:rPr>
              <a:t>Gestionnaire</a:t>
            </a:r>
            <a:r>
              <a:rPr lang="en-US" altLang="en-US" sz="2400" dirty="0">
                <a:ea typeface="Arial" panose="020B0604020202020204" pitchFamily="34" charset="0"/>
              </a:rPr>
              <a:t> de </a:t>
            </a:r>
            <a:r>
              <a:rPr lang="en-US" altLang="en-US" sz="2400" dirty="0" err="1">
                <a:ea typeface="Arial" panose="020B0604020202020204" pitchFamily="34" charset="0"/>
              </a:rPr>
              <a:t>projet</a:t>
            </a:r>
            <a:endParaRPr lang="en-US" altLang="en-US" sz="2400" dirty="0">
              <a:ea typeface="Arial" panose="020B0604020202020204" pitchFamily="34" charset="0"/>
            </a:endParaRPr>
          </a:p>
          <a:p>
            <a:pPr lvl="1" eaLnBrk="1" hangingPunct="1"/>
            <a:r>
              <a:rPr lang="en-US" altLang="en-US" sz="2400" dirty="0">
                <a:ea typeface="Arial" panose="020B0604020202020204" pitchFamily="34" charset="0"/>
              </a:rPr>
              <a:t>Business Analyst	 </a:t>
            </a:r>
            <a:r>
              <a:rPr lang="en-US" altLang="en-US" sz="2400" dirty="0" err="1">
                <a:ea typeface="Arial" panose="020B0604020202020204" pitchFamily="34" charset="0"/>
              </a:rPr>
              <a:t>Analyste</a:t>
            </a:r>
            <a:r>
              <a:rPr lang="en-US" altLang="en-US" sz="2400" dirty="0">
                <a:ea typeface="Arial" panose="020B0604020202020204" pitchFamily="34" charset="0"/>
              </a:rPr>
              <a:t> </a:t>
            </a:r>
            <a:r>
              <a:rPr lang="en-US" altLang="en-US" sz="2400" dirty="0" err="1">
                <a:ea typeface="Arial" panose="020B0604020202020204" pitchFamily="34" charset="0"/>
              </a:rPr>
              <a:t>d'affaires</a:t>
            </a:r>
            <a:endParaRPr lang="en-US" altLang="en-US" sz="2400" dirty="0">
              <a:ea typeface="Arial" panose="020B0604020202020204" pitchFamily="34" charset="0"/>
            </a:endParaRPr>
          </a:p>
          <a:p>
            <a:pPr lvl="1" eaLnBrk="1" hangingPunct="1"/>
            <a:r>
              <a:rPr lang="en-US" altLang="en-US" sz="2400" dirty="0">
                <a:ea typeface="Arial" panose="020B0604020202020204" pitchFamily="34" charset="0"/>
              </a:rPr>
              <a:t>QA manager		 </a:t>
            </a:r>
            <a:r>
              <a:rPr lang="en-US" altLang="en-US" sz="2400" dirty="0" err="1">
                <a:ea typeface="Arial" panose="020B0604020202020204" pitchFamily="34" charset="0"/>
              </a:rPr>
              <a:t>Responsable</a:t>
            </a:r>
            <a:r>
              <a:rPr lang="en-US" altLang="en-US" sz="2400" dirty="0">
                <a:ea typeface="Arial" panose="020B0604020202020204" pitchFamily="34" charset="0"/>
              </a:rPr>
              <a:t> de </a:t>
            </a:r>
            <a:r>
              <a:rPr lang="en-US" altLang="en-US" sz="2400" dirty="0" err="1">
                <a:ea typeface="Arial" panose="020B0604020202020204" pitchFamily="34" charset="0"/>
              </a:rPr>
              <a:t>l’AQ</a:t>
            </a:r>
            <a:endParaRPr lang="en-US" altLang="en-US" sz="2400" dirty="0">
              <a:ea typeface="Arial" panose="020B0604020202020204" pitchFamily="34" charset="0"/>
            </a:endParaRPr>
          </a:p>
          <a:p>
            <a:pPr lvl="1" eaLnBrk="1" hangingPunct="1"/>
            <a:r>
              <a:rPr lang="en-US" altLang="en-US" sz="2400" dirty="0">
                <a:ea typeface="Arial" panose="020B0604020202020204" pitchFamily="34" charset="0"/>
              </a:rPr>
              <a:t>Architect		 </a:t>
            </a:r>
            <a:r>
              <a:rPr lang="en-US" altLang="en-US" sz="2400" dirty="0" err="1">
                <a:ea typeface="Arial" panose="020B0604020202020204" pitchFamily="34" charset="0"/>
              </a:rPr>
              <a:t>Architecte</a:t>
            </a:r>
            <a:endParaRPr lang="en-US" altLang="en-US" sz="2400" dirty="0">
              <a:ea typeface="Arial" panose="020B0604020202020204" pitchFamily="34" charset="0"/>
            </a:endParaRPr>
          </a:p>
          <a:p>
            <a:pPr lvl="1" eaLnBrk="1" hangingPunct="1"/>
            <a:r>
              <a:rPr lang="en-US" altLang="en-US" sz="2400" dirty="0">
                <a:ea typeface="Arial" panose="020B0604020202020204" pitchFamily="34" charset="0"/>
              </a:rPr>
              <a:t>Build Manager		 </a:t>
            </a:r>
            <a:r>
              <a:rPr lang="en-US" altLang="en-US" sz="2400" dirty="0" err="1">
                <a:ea typeface="Arial" panose="020B0604020202020204" pitchFamily="34" charset="0"/>
              </a:rPr>
              <a:t>Gestionnaire</a:t>
            </a:r>
            <a:r>
              <a:rPr lang="en-US" altLang="en-US" sz="2400" dirty="0">
                <a:ea typeface="Arial" panose="020B0604020202020204" pitchFamily="34" charset="0"/>
              </a:rPr>
              <a:t> de build</a:t>
            </a:r>
          </a:p>
          <a:p>
            <a:pPr lvl="1" eaLnBrk="1" hangingPunct="1"/>
            <a:r>
              <a:rPr lang="en-US" altLang="en-US" sz="2400" dirty="0">
                <a:ea typeface="Arial" panose="020B0604020202020204" pitchFamily="34" charset="0"/>
              </a:rPr>
              <a:t>Lead Developers	 </a:t>
            </a:r>
            <a:r>
              <a:rPr lang="en-US" altLang="en-US" sz="2400" dirty="0" err="1">
                <a:ea typeface="Arial" panose="020B0604020202020204" pitchFamily="34" charset="0"/>
              </a:rPr>
              <a:t>Développeurs</a:t>
            </a:r>
            <a:r>
              <a:rPr lang="en-US" altLang="en-US" sz="2400" dirty="0">
                <a:ea typeface="Arial" panose="020B0604020202020204" pitchFamily="34" charset="0"/>
              </a:rPr>
              <a:t> </a:t>
            </a:r>
            <a:r>
              <a:rPr lang="en-US" altLang="en-US" sz="2400" dirty="0" err="1">
                <a:ea typeface="Arial" panose="020B0604020202020204" pitchFamily="34" charset="0"/>
              </a:rPr>
              <a:t>principaux</a:t>
            </a:r>
            <a:endParaRPr lang="en-US" altLang="en-US" sz="2400" dirty="0">
              <a:ea typeface="Arial" panose="020B0604020202020204" pitchFamily="34" charset="0"/>
            </a:endParaRPr>
          </a:p>
          <a:p>
            <a:pPr lvl="1" eaLnBrk="1" hangingPunct="1"/>
            <a:endParaRPr lang="en-US" altLang="en-US" dirty="0">
              <a:ea typeface="Arial" panose="020B0604020202020204" pitchFamily="34" charset="0"/>
            </a:endParaRPr>
          </a:p>
          <a:p>
            <a:pPr lvl="1" eaLnBrk="1" hangingPunct="1"/>
            <a:r>
              <a:rPr lang="en-US" altLang="en-US" dirty="0">
                <a:ea typeface="Arial" panose="020B0604020202020204" pitchFamily="34" charset="0"/>
              </a:rPr>
              <a:t>But </a:t>
            </a:r>
            <a:r>
              <a:rPr lang="en-US" altLang="en-US" u="sng" dirty="0">
                <a:solidFill>
                  <a:srgbClr val="FF0000"/>
                </a:solidFill>
                <a:ea typeface="Arial" panose="020B0604020202020204" pitchFamily="34" charset="0"/>
              </a:rPr>
              <a:t>everybody does some design and coding</a:t>
            </a:r>
          </a:p>
          <a:p>
            <a:pPr lvl="3" eaLnBrk="1" hangingPunct="1"/>
            <a:r>
              <a:rPr lang="en-US" altLang="en-US" sz="2800" u="sng" dirty="0">
                <a:solidFill>
                  <a:srgbClr val="FF0000"/>
                </a:solidFill>
                <a:ea typeface="Arial" panose="020B0604020202020204" pitchFamily="34" charset="0"/>
              </a:rPr>
              <a:t>tout le monde fait du design et du </a:t>
            </a:r>
            <a:r>
              <a:rPr lang="en-US" altLang="en-US" sz="2800" u="sng" dirty="0" err="1">
                <a:solidFill>
                  <a:srgbClr val="FF0000"/>
                </a:solidFill>
                <a:ea typeface="Arial" panose="020B0604020202020204" pitchFamily="34" charset="0"/>
              </a:rPr>
              <a:t>codage</a:t>
            </a:r>
            <a:endParaRPr lang="en-US" altLang="en-US" sz="2800" u="sng" dirty="0">
              <a:solidFill>
                <a:srgbClr val="FF0000"/>
              </a:solidFill>
              <a:ea typeface="Arial" panose="020B0604020202020204" pitchFamily="34" charset="0"/>
            </a:endParaRPr>
          </a:p>
          <a:p>
            <a:pPr eaLnBrk="1" hangingPunct="1">
              <a:buFont typeface="Wingdings" pitchFamily="2" charset="2"/>
              <a:buNone/>
            </a:pPr>
            <a:endParaRPr lang="en-US" altLang="en-US" b="1" dirty="0">
              <a:solidFill>
                <a:srgbClr val="00339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4">
            <a:extLst>
              <a:ext uri="{FF2B5EF4-FFF2-40B4-BE49-F238E27FC236}">
                <a16:creationId xmlns:a16="http://schemas.microsoft.com/office/drawing/2014/main" id="{E5527320-1AEF-314B-AD64-C533DDAF0EE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buClrTx/>
              <a:buSzTx/>
              <a:buFontTx/>
              <a:buNone/>
            </a:pPr>
            <a:fld id="{4CF9867B-66AC-5A43-8B56-253B5A684E1B}" type="slidenum">
              <a:rPr lang="en-US" altLang="en-US" sz="1200">
                <a:latin typeface="Arial Black" panose="020B0604020202020204" pitchFamily="34" charset="0"/>
              </a:rPr>
              <a:pPr>
                <a:spcBef>
                  <a:spcPct val="0"/>
                </a:spcBef>
                <a:buClrTx/>
                <a:buSzTx/>
                <a:buFontTx/>
                <a:buNone/>
              </a:pPr>
              <a:t>9</a:t>
            </a:fld>
            <a:endParaRPr lang="en-US" altLang="en-US" sz="1200">
              <a:latin typeface="Arial Black" panose="020B0604020202020204" pitchFamily="34" charset="0"/>
            </a:endParaRPr>
          </a:p>
        </p:txBody>
      </p:sp>
      <p:sp>
        <p:nvSpPr>
          <p:cNvPr id="22530" name="Rectangle 2">
            <a:extLst>
              <a:ext uri="{FF2B5EF4-FFF2-40B4-BE49-F238E27FC236}">
                <a16:creationId xmlns:a16="http://schemas.microsoft.com/office/drawing/2014/main" id="{53C929F0-93AF-EF4E-AE8D-4ABEB20955F5}"/>
              </a:ext>
            </a:extLst>
          </p:cNvPr>
          <p:cNvSpPr>
            <a:spLocks noGrp="1" noChangeArrowheads="1"/>
          </p:cNvSpPr>
          <p:nvPr>
            <p:ph type="title"/>
          </p:nvPr>
        </p:nvSpPr>
        <p:spPr/>
        <p:txBody>
          <a:bodyPr/>
          <a:lstStyle/>
          <a:p>
            <a:pPr eaLnBrk="1" hangingPunct="1"/>
            <a:r>
              <a:rPr lang="en-US" altLang="en-US" sz="3400" dirty="0"/>
              <a:t>The </a:t>
            </a:r>
            <a:r>
              <a:rPr lang="en-US" altLang="en-US" sz="3400" u="sng" dirty="0">
                <a:solidFill>
                  <a:srgbClr val="FF0000"/>
                </a:solidFill>
              </a:rPr>
              <a:t>Real</a:t>
            </a:r>
            <a:r>
              <a:rPr lang="en-US" altLang="en-US" sz="3400" dirty="0"/>
              <a:t> Customer / Le </a:t>
            </a:r>
            <a:r>
              <a:rPr lang="en-US" altLang="en-US" sz="3400" u="sng" dirty="0" err="1">
                <a:solidFill>
                  <a:srgbClr val="FF0000"/>
                </a:solidFill>
              </a:rPr>
              <a:t>vrai</a:t>
            </a:r>
            <a:r>
              <a:rPr lang="en-US" altLang="en-US" sz="3400" dirty="0"/>
              <a:t> client</a:t>
            </a:r>
          </a:p>
        </p:txBody>
      </p:sp>
      <p:sp>
        <p:nvSpPr>
          <p:cNvPr id="22531" name="Rectangle 3">
            <a:extLst>
              <a:ext uri="{FF2B5EF4-FFF2-40B4-BE49-F238E27FC236}">
                <a16:creationId xmlns:a16="http://schemas.microsoft.com/office/drawing/2014/main" id="{5808458C-15D3-2A41-8ED9-C5BB7CD30F1A}"/>
              </a:ext>
            </a:extLst>
          </p:cNvPr>
          <p:cNvSpPr>
            <a:spLocks noGrp="1" noChangeArrowheads="1"/>
          </p:cNvSpPr>
          <p:nvPr>
            <p:ph type="body" idx="1"/>
          </p:nvPr>
        </p:nvSpPr>
        <p:spPr>
          <a:xfrm>
            <a:off x="0" y="1771650"/>
            <a:ext cx="8686800" cy="4525963"/>
          </a:xfrm>
        </p:spPr>
        <p:txBody>
          <a:bodyPr/>
          <a:lstStyle/>
          <a:p>
            <a:pPr lvl="1" eaLnBrk="1" hangingPunct="1">
              <a:buFont typeface="Arial" panose="020B0604020202020204" pitchFamily="34" charset="0"/>
              <a:buChar char="•"/>
            </a:pPr>
            <a:r>
              <a:rPr lang="en-CA" altLang="ja-JP" sz="2400" dirty="0"/>
              <a:t>Someone who </a:t>
            </a:r>
            <a:r>
              <a:rPr lang="en-CA" altLang="ja-JP" sz="2400" u="sng" dirty="0"/>
              <a:t>wants to</a:t>
            </a:r>
            <a:r>
              <a:rPr lang="en-CA" altLang="ja-JP" sz="2400" dirty="0"/>
              <a:t> or </a:t>
            </a:r>
            <a:r>
              <a:rPr lang="en-CA" altLang="ja-JP" sz="2400" u="sng" dirty="0"/>
              <a:t>would be willing to use</a:t>
            </a:r>
            <a:r>
              <a:rPr lang="en-CA" altLang="ja-JP" sz="2400" dirty="0"/>
              <a:t> the product after you have finished the project</a:t>
            </a:r>
          </a:p>
          <a:p>
            <a:pPr lvl="1" eaLnBrk="1" hangingPunct="1">
              <a:buFont typeface="Arial" panose="020B0604020202020204" pitchFamily="34" charset="0"/>
              <a:buChar char="•"/>
            </a:pPr>
            <a:r>
              <a:rPr lang="en-CA" altLang="ja-JP" sz="2400" dirty="0" err="1"/>
              <a:t>Quelqu'un</a:t>
            </a:r>
            <a:r>
              <a:rPr lang="en-CA" altLang="ja-JP" sz="2400" dirty="0"/>
              <a:t> qui </a:t>
            </a:r>
            <a:r>
              <a:rPr lang="en-CA" altLang="ja-JP" sz="2400" u="sng" dirty="0" err="1"/>
              <a:t>veut</a:t>
            </a:r>
            <a:r>
              <a:rPr lang="en-CA" altLang="ja-JP" sz="2400" dirty="0"/>
              <a:t> </a:t>
            </a:r>
            <a:r>
              <a:rPr lang="en-CA" altLang="ja-JP" sz="2400" dirty="0" err="1"/>
              <a:t>ou</a:t>
            </a:r>
            <a:r>
              <a:rPr lang="en-CA" altLang="ja-JP" sz="2400" dirty="0"/>
              <a:t> </a:t>
            </a:r>
            <a:r>
              <a:rPr lang="en-CA" altLang="ja-JP" sz="2400" dirty="0" err="1"/>
              <a:t>serait</a:t>
            </a:r>
            <a:r>
              <a:rPr lang="en-CA" altLang="ja-JP" sz="2400" dirty="0"/>
              <a:t> </a:t>
            </a:r>
            <a:r>
              <a:rPr lang="en-CA" altLang="ja-JP" sz="2400" u="sng" dirty="0"/>
              <a:t>prêt </a:t>
            </a:r>
            <a:r>
              <a:rPr lang="en-CA" altLang="ja-JP" sz="2400" u="sng" dirty="0" err="1"/>
              <a:t>à</a:t>
            </a:r>
            <a:r>
              <a:rPr lang="en-CA" altLang="ja-JP" sz="2400" u="sng" dirty="0"/>
              <a:t> </a:t>
            </a:r>
            <a:r>
              <a:rPr lang="en-CA" altLang="ja-JP" sz="2400" u="sng" dirty="0" err="1"/>
              <a:t>utiliser</a:t>
            </a:r>
            <a:r>
              <a:rPr lang="en-CA" altLang="ja-JP" sz="2400" u="sng" dirty="0"/>
              <a:t> </a:t>
            </a:r>
            <a:r>
              <a:rPr lang="en-CA" altLang="ja-JP" sz="2400" dirty="0"/>
              <a:t>le </a:t>
            </a:r>
            <a:r>
              <a:rPr lang="en-CA" altLang="ja-JP" sz="2400" dirty="0" err="1"/>
              <a:t>produit</a:t>
            </a:r>
            <a:r>
              <a:rPr lang="en-CA" altLang="ja-JP" sz="2400" dirty="0"/>
              <a:t> </a:t>
            </a:r>
            <a:r>
              <a:rPr lang="en-CA" altLang="ja-JP" sz="2400" dirty="0" err="1"/>
              <a:t>une</a:t>
            </a:r>
            <a:r>
              <a:rPr lang="en-CA" altLang="ja-JP" sz="2400" dirty="0"/>
              <a:t> </a:t>
            </a:r>
            <a:r>
              <a:rPr lang="en-CA" altLang="ja-JP" sz="2400" dirty="0" err="1"/>
              <a:t>fois</a:t>
            </a:r>
            <a:r>
              <a:rPr lang="en-CA" altLang="ja-JP" sz="2400" dirty="0"/>
              <a:t> que </a:t>
            </a:r>
            <a:r>
              <a:rPr lang="en-CA" altLang="ja-JP" sz="2400" dirty="0" err="1"/>
              <a:t>vous</a:t>
            </a:r>
            <a:r>
              <a:rPr lang="en-CA" altLang="ja-JP" sz="2400" dirty="0"/>
              <a:t> </a:t>
            </a:r>
            <a:r>
              <a:rPr lang="en-CA" altLang="ja-JP" sz="2400" dirty="0" err="1"/>
              <a:t>avez</a:t>
            </a:r>
            <a:r>
              <a:rPr lang="en-CA" altLang="ja-JP" sz="2400" dirty="0"/>
              <a:t> </a:t>
            </a:r>
            <a:r>
              <a:rPr lang="en-CA" altLang="ja-JP" sz="2400" dirty="0" err="1"/>
              <a:t>terminé</a:t>
            </a:r>
            <a:r>
              <a:rPr lang="en-CA" altLang="ja-JP" sz="2400" dirty="0"/>
              <a:t> le </a:t>
            </a:r>
            <a:r>
              <a:rPr lang="en-CA" altLang="ja-JP" sz="2400" dirty="0" err="1"/>
              <a:t>projet</a:t>
            </a:r>
            <a:endParaRPr lang="en-CA" altLang="ja-JP" sz="2400" dirty="0"/>
          </a:p>
          <a:p>
            <a:pPr lvl="1" eaLnBrk="1" hangingPunct="1">
              <a:buFont typeface="Arial" panose="020B0604020202020204" pitchFamily="34" charset="0"/>
              <a:buChar char="•"/>
            </a:pPr>
            <a:endParaRPr lang="en-US" altLang="ja-JP" dirty="0"/>
          </a:p>
          <a:p>
            <a:pPr lvl="1" eaLnBrk="1" hangingPunct="1"/>
            <a:r>
              <a:rPr lang="en-US" altLang="en-US" dirty="0">
                <a:ea typeface="Arial" panose="020B0604020202020204" pitchFamily="34" charset="0"/>
              </a:rPr>
              <a:t>The customer follows the work from concept to deployment over 2 semesters</a:t>
            </a:r>
          </a:p>
          <a:p>
            <a:pPr lvl="1" eaLnBrk="1" hangingPunct="1"/>
            <a:r>
              <a:rPr lang="en-US" altLang="en-US" dirty="0">
                <a:ea typeface="Arial" panose="020B0604020202020204" pitchFamily="34" charset="0"/>
              </a:rPr>
              <a:t>Key to </a:t>
            </a:r>
            <a:r>
              <a:rPr lang="en-US" altLang="en-US" dirty="0">
                <a:solidFill>
                  <a:srgbClr val="FF0000"/>
                </a:solidFill>
                <a:ea typeface="Arial" panose="020B0604020202020204" pitchFamily="34" charset="0"/>
              </a:rPr>
              <a:t>Agile</a:t>
            </a:r>
            <a:r>
              <a:rPr lang="en-US" altLang="en-US" dirty="0">
                <a:ea typeface="Arial" panose="020B0604020202020204" pitchFamily="34" charset="0"/>
              </a:rPr>
              <a:t> approach</a:t>
            </a:r>
          </a:p>
          <a:p>
            <a:pPr lvl="2" eaLnBrk="1" hangingPunct="1"/>
            <a:r>
              <a:rPr lang="en-US" altLang="en-US" dirty="0">
                <a:ea typeface="Arial" panose="020B0604020202020204" pitchFamily="34" charset="0"/>
              </a:rPr>
              <a:t>The customer </a:t>
            </a:r>
            <a:r>
              <a:rPr lang="en-US" altLang="en-US" dirty="0">
                <a:solidFill>
                  <a:srgbClr val="00B050"/>
                </a:solidFill>
                <a:ea typeface="Arial" panose="020B0604020202020204" pitchFamily="34" charset="0"/>
              </a:rPr>
              <a:t>sees and comments on</a:t>
            </a:r>
            <a:r>
              <a:rPr lang="en-US" altLang="en-US" dirty="0">
                <a:ea typeface="Arial" panose="020B0604020202020204" pitchFamily="34" charset="0"/>
              </a:rPr>
              <a:t> your work </a:t>
            </a:r>
            <a:r>
              <a:rPr lang="en-US" altLang="en-US" dirty="0">
                <a:solidFill>
                  <a:srgbClr val="00B050"/>
                </a:solidFill>
                <a:ea typeface="Arial" panose="020B0604020202020204" pitchFamily="34" charset="0"/>
              </a:rPr>
              <a:t>every week or so</a:t>
            </a:r>
            <a:r>
              <a:rPr lang="en-US" altLang="en-US" dirty="0">
                <a:ea typeface="Arial" panose="020B0604020202020204" pitchFamily="34" charset="0"/>
              </a:rPr>
              <a:t>, hence is ‘on site’ virtually</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xmlns="">
              <a:effectLst>
                <a:outerShdw blurRad="63500" dist="38099"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xmlns="">
              <a:effectLst>
                <a:outerShdw blurRad="63500" dist="38099"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7412</TotalTime>
  <Pages>13</Pages>
  <Words>4045</Words>
  <Application>Microsoft Macintosh PowerPoint</Application>
  <PresentationFormat>On-screen Show (4:3)</PresentationFormat>
  <Paragraphs>534</Paragraphs>
  <Slides>56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Arial Black</vt:lpstr>
      <vt:lpstr>Arial Narrow</vt:lpstr>
      <vt:lpstr>Times New Roman</vt:lpstr>
      <vt:lpstr>Wingdings</vt:lpstr>
      <vt:lpstr>Pixel</vt:lpstr>
      <vt:lpstr>SEG4910/11 – Projet génie logiciel en fin d’études /  Software Engineering Capstone Project – 2023 cohort </vt:lpstr>
      <vt:lpstr>Tim Lethbridge, Ph.D., P.Eng.</vt:lpstr>
      <vt:lpstr>Cours Bilingue ….</vt:lpstr>
      <vt:lpstr>Everything’s online / Tout est en ligne</vt:lpstr>
      <vt:lpstr>Most of you have teams, some have finalized projects</vt:lpstr>
      <vt:lpstr>One Project – 2 Courses</vt:lpstr>
      <vt:lpstr>SEG4910 attends in the same time slots as SEG4911</vt:lpstr>
      <vt:lpstr>Team roles / Rôles d'équipe</vt:lpstr>
      <vt:lpstr>The Real Customer / Le vrai client</vt:lpstr>
      <vt:lpstr>Deliverables to professor</vt:lpstr>
      <vt:lpstr>Deliverables to professor</vt:lpstr>
      <vt:lpstr>Project initial overview</vt:lpstr>
      <vt:lpstr>Example recent very successful projects (1/2)</vt:lpstr>
      <vt:lpstr>Example recent very successful projects (2/2)</vt:lpstr>
      <vt:lpstr>Example recent causes of poor grades (1/4)</vt:lpstr>
      <vt:lpstr>Example recent causes of poor grades (2/4)</vt:lpstr>
      <vt:lpstr>Example recent causes of poor grades (3/4)</vt:lpstr>
      <vt:lpstr>Example recent causes of poor grades (4/4)</vt:lpstr>
      <vt:lpstr>Overall grading scheme Schéma de notation global</vt:lpstr>
      <vt:lpstr>Overall grading scheme Schéma de notation global</vt:lpstr>
      <vt:lpstr>Default team grade (out of 100) Note d'équipe par défaut (sur 100)</vt:lpstr>
      <vt:lpstr>Grades for customer satisfaction worth 25% (1/2)</vt:lpstr>
      <vt:lpstr>Getting grades for customer satisfaction (2/2)</vt:lpstr>
      <vt:lpstr>Grades for design worth 25%</vt:lpstr>
      <vt:lpstr>Grades for professionalism and project management worth 20%</vt:lpstr>
      <vt:lpstr>Grades for communication worth 20%</vt:lpstr>
      <vt:lpstr>Complexity adjustment factor (multiplied by group grade; default 1.0)</vt:lpstr>
      <vt:lpstr>Complexity adjustment factor continued</vt:lpstr>
      <vt:lpstr>Individual adjustment factors (added; normally zero)</vt:lpstr>
      <vt:lpstr>Individual adjustment factors</vt:lpstr>
      <vt:lpstr>Individual adjustment factors</vt:lpstr>
      <vt:lpstr>Agile work</vt:lpstr>
      <vt:lpstr>Legal Issues</vt:lpstr>
      <vt:lpstr>Work schedule</vt:lpstr>
      <vt:lpstr>A real project driven through to completion (1)</vt:lpstr>
      <vt:lpstr>A real project driven through to completion (2)</vt:lpstr>
      <vt:lpstr>A real project driven through to completion (3)</vt:lpstr>
      <vt:lpstr>Avoid blindly doing what customers ‘say’ they want</vt:lpstr>
      <vt:lpstr>Beware of architectures/ frameworks that make response time slow</vt:lpstr>
      <vt:lpstr>Best Practices Address Root Causes</vt:lpstr>
      <vt:lpstr>Iterative Development Accelerates Risk Reduction</vt:lpstr>
      <vt:lpstr>Iterative Development Characteristics</vt:lpstr>
      <vt:lpstr>Analysis &amp; Iterative Development</vt:lpstr>
      <vt:lpstr>The Agile Manifesto http://agilemanifesto.org/principles.html </vt:lpstr>
      <vt:lpstr>Design in an Agile Environment</vt:lpstr>
      <vt:lpstr>How should design be expressed in an agile environment?</vt:lpstr>
      <vt:lpstr>Agile Design 2</vt:lpstr>
      <vt:lpstr>Agile Design 3</vt:lpstr>
      <vt:lpstr>Agile Design 4</vt:lpstr>
      <vt:lpstr>Agile Design 5</vt:lpstr>
      <vt:lpstr>Agile Release Management</vt:lpstr>
      <vt:lpstr>Agile Release Management 2</vt:lpstr>
      <vt:lpstr>Cost of corrections</vt:lpstr>
      <vt:lpstr>Example Sources of Defects (1)</vt:lpstr>
      <vt:lpstr>Example Sources of Defects (2)</vt:lpstr>
      <vt:lpstr>Tracking and continual improvement</vt:lpstr>
    </vt:vector>
  </TitlesOfParts>
  <Company>Rational Software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of Software Engineering</dc:title>
  <dc:subject/>
  <dc:creator>Sue Mickel</dc:creator>
  <cp:keywords/>
  <dc:description/>
  <cp:lastModifiedBy>Timothy Lethbridge</cp:lastModifiedBy>
  <cp:revision>174</cp:revision>
  <cp:lastPrinted>1998-10-01T23:02:45Z</cp:lastPrinted>
  <dcterms:created xsi:type="dcterms:W3CDTF">1998-08-14T17:33:51Z</dcterms:created>
  <dcterms:modified xsi:type="dcterms:W3CDTF">2023-01-07T20:47:23Z</dcterms:modified>
</cp:coreProperties>
</file>