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69" r:id="rId4"/>
    <p:sldId id="271" r:id="rId5"/>
    <p:sldId id="262" r:id="rId6"/>
    <p:sldId id="275" r:id="rId7"/>
    <p:sldId id="276" r:id="rId8"/>
    <p:sldId id="277" r:id="rId9"/>
    <p:sldId id="267" r:id="rId10"/>
    <p:sldId id="303" r:id="rId11"/>
    <p:sldId id="301" r:id="rId12"/>
    <p:sldId id="302" r:id="rId13"/>
    <p:sldId id="272" r:id="rId14"/>
    <p:sldId id="273" r:id="rId15"/>
    <p:sldId id="274" r:id="rId16"/>
    <p:sldId id="278" r:id="rId17"/>
    <p:sldId id="279" r:id="rId18"/>
    <p:sldId id="280" r:id="rId19"/>
    <p:sldId id="281" r:id="rId20"/>
    <p:sldId id="282" r:id="rId21"/>
    <p:sldId id="266" r:id="rId22"/>
    <p:sldId id="285" r:id="rId23"/>
    <p:sldId id="286" r:id="rId24"/>
    <p:sldId id="287" r:id="rId25"/>
    <p:sldId id="288" r:id="rId26"/>
    <p:sldId id="289" r:id="rId27"/>
    <p:sldId id="292" r:id="rId28"/>
    <p:sldId id="304" r:id="rId29"/>
    <p:sldId id="305" r:id="rId30"/>
    <p:sldId id="293" r:id="rId31"/>
    <p:sldId id="294" r:id="rId32"/>
    <p:sldId id="295" r:id="rId33"/>
    <p:sldId id="296" r:id="rId34"/>
    <p:sldId id="283" r:id="rId35"/>
    <p:sldId id="297" r:id="rId36"/>
    <p:sldId id="298" r:id="rId37"/>
    <p:sldId id="299" r:id="rId38"/>
    <p:sldId id="300" r:id="rId39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85"/>
    <p:restoredTop sz="94252"/>
  </p:normalViewPr>
  <p:slideViewPr>
    <p:cSldViewPr>
      <p:cViewPr>
        <p:scale>
          <a:sx n="93" d="100"/>
          <a:sy n="93" d="100"/>
        </p:scale>
        <p:origin x="1040" y="24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2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5F9DC7D8-BE17-F744-BAFF-F11198C31F4F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22EC03A-6261-9A4D-9030-D1A10FCBDC77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030102C0-C400-E843-82B8-E2748758D6B2}" type="slidenum">
              <a:rPr lang="en-US" altLang="x-none" sz="1200"/>
              <a:pPr/>
              <a:t>1</a:t>
            </a:fld>
            <a:endParaRPr lang="en-US" altLang="x-none" sz="1200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46165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8A96C29F-778F-6D44-9C46-A6E7C04979CB}" type="slidenum">
              <a:rPr lang="en-US" altLang="x-none" sz="1200"/>
              <a:pPr/>
              <a:t>3</a:t>
            </a:fld>
            <a:endParaRPr lang="en-US" altLang="x-none" sz="1200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698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A7CF319E-1247-AF47-8F5E-FA99E9C9507B}" type="slidenum">
              <a:rPr lang="en-US" altLang="x-none" sz="1200"/>
              <a:pPr/>
              <a:t>4</a:t>
            </a:fld>
            <a:endParaRPr lang="en-US" altLang="x-none" sz="1200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432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77023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8BA92C4F-20C7-3749-8D2E-7EA6BA74934D}" type="slidenum">
              <a:rPr lang="en-US" altLang="x-none" sz="1200"/>
              <a:pPr/>
              <a:t>22</a:t>
            </a:fld>
            <a:endParaRPr lang="en-US" altLang="x-none" sz="1200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460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988F753E-5A7F-D942-B965-88D8FB92C439}" type="slidenum">
              <a:rPr lang="en-US" altLang="x-none" sz="1200"/>
              <a:pPr/>
              <a:t>23</a:t>
            </a:fld>
            <a:endParaRPr lang="en-US" altLang="x-none" sz="1200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89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35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654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F9001-64BD-264E-93A6-755FE7FAABD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4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1B7EE-FDC4-F949-B6A2-FCCBD6A6459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614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28600"/>
            <a:ext cx="2057400" cy="5943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19800" cy="5943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4EAF4-BEAC-6848-8923-AA6D24B285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3502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93169-B429-4E4D-BE7A-B093D49A5FE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8209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3716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38481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FE52-9E2D-E043-9A73-59650448369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94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077D5-EC4B-EA4E-A0E8-9F2D053284E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846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77E6B-EBD0-E549-9683-1D9AD9A67B3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044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C5648-C202-8A4A-A389-BB9966801C5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271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90207-8750-F149-A16E-5CC257EA95E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726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0736C-E907-3C44-AF8D-9E907B10B09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37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6F23B-4156-9440-B629-13825A16492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80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AF0CB-30D3-B14C-908E-EB39B54C6D3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34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D1C79-448E-3341-AEB8-02CC9EB9BD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8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400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15F74E-DD3A-B74F-945A-36B1C90FBF78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6" y="6133083"/>
            <a:ext cx="1342598" cy="724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0">
          <a:solidFill>
            <a:schemeClr val="tx1"/>
          </a:solidFill>
          <a:latin typeface="+mj-lt"/>
          <a:ea typeface="+mn-ea"/>
          <a:cs typeface="ＭＳ Ｐゴシック" charset="0"/>
        </a:defRPr>
      </a:lvl1pPr>
      <a:lvl2pPr marL="385763" indent="-1952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ea typeface="+mn-ea"/>
        </a:defRPr>
      </a:lvl2pPr>
      <a:lvl3pPr marL="804863" indent="-228600" algn="l" rtl="0" eaLnBrk="0" fontAlgn="base" hangingPunct="0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j-lt"/>
          <a:ea typeface="+mn-ea"/>
        </a:defRPr>
      </a:lvl3pPr>
      <a:lvl4pPr marL="1223963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j-lt"/>
          <a:ea typeface="+mn-ea"/>
        </a:defRPr>
      </a:lvl4pPr>
      <a:lvl5pPr marL="16430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</a:defRPr>
      </a:lvl5pPr>
      <a:lvl6pPr marL="21002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5574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146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4718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cl@eecs.uottawa.ca" TargetMode="External"/><Relationship Id="rId4" Type="http://schemas.openxmlformats.org/officeDocument/2006/relationships/hyperlink" Target="http://www.umple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urveymonkey.com/r/TestFinal-UmpleIsrae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etamodel.umple.org/" TargetMode="External"/><Relationship Id="rId3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umple/umple/blob/master/cruise.umple/test/cruise/umple/compiler/AssociationTest.java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42988" y="1133475"/>
            <a:ext cx="810101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Umple Mini-Course</a:t>
            </a:r>
          </a:p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Part 3: Advanced </a:t>
            </a: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Associations, Separation </a:t>
            </a: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of </a:t>
            </a: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Concerns and Case Studies</a:t>
            </a:r>
            <a:endParaRPr lang="en-US" sz="32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n-US" sz="32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00438"/>
            <a:ext cx="6400800" cy="3105150"/>
          </a:xfrm>
        </p:spPr>
        <p:txBody>
          <a:bodyPr/>
          <a:lstStyle/>
          <a:p>
            <a:r>
              <a:rPr lang="en-CA" altLang="x-none" dirty="0" smtClean="0">
                <a:latin typeface="Arial Narrow" charset="0"/>
              </a:rPr>
              <a:t>Timothy C. Lethbridge, I.S.P, </a:t>
            </a:r>
            <a:r>
              <a:rPr lang="en-CA" altLang="x-none" dirty="0" err="1" smtClean="0">
                <a:latin typeface="Arial Narrow" charset="0"/>
              </a:rPr>
              <a:t>P.Eng</a:t>
            </a:r>
            <a:r>
              <a:rPr lang="en-CA" altLang="x-none" dirty="0" smtClean="0">
                <a:latin typeface="Arial Narrow" charset="0"/>
              </a:rPr>
              <a:t>.</a:t>
            </a:r>
          </a:p>
          <a:p>
            <a:r>
              <a:rPr lang="en-CA" altLang="x-none" dirty="0" smtClean="0">
                <a:latin typeface="Arial Narrow" charset="0"/>
              </a:rPr>
              <a:t>University </a:t>
            </a:r>
            <a:r>
              <a:rPr lang="en-CA" altLang="x-none" dirty="0">
                <a:latin typeface="Arial Narrow" charset="0"/>
              </a:rPr>
              <a:t>of </a:t>
            </a:r>
            <a:r>
              <a:rPr lang="en-CA" altLang="x-none" dirty="0" smtClean="0">
                <a:latin typeface="Arial Narrow" charset="0"/>
              </a:rPr>
              <a:t>Ottawa, Canada</a:t>
            </a:r>
          </a:p>
          <a:p>
            <a:endParaRPr lang="en-CA" altLang="x-none" dirty="0">
              <a:latin typeface="Arial Narrow" charset="0"/>
            </a:endParaRPr>
          </a:p>
          <a:p>
            <a:r>
              <a:rPr lang="en-CA" altLang="x-none" dirty="0" smtClean="0">
                <a:latin typeface="Arial Narrow" charset="0"/>
                <a:hlinkClick r:id="rId3"/>
              </a:rPr>
              <a:t>tcl@eecs.uottawa.ca</a:t>
            </a:r>
            <a:endParaRPr lang="en-CA" altLang="x-none" dirty="0" smtClean="0">
              <a:latin typeface="Arial Narrow" charset="0"/>
            </a:endParaRPr>
          </a:p>
          <a:p>
            <a:r>
              <a:rPr lang="en-CA" altLang="x-none" dirty="0" smtClean="0">
                <a:latin typeface="Arial Narrow" charset="0"/>
                <a:hlinkClick r:id="rId4"/>
              </a:rPr>
              <a:t>http</a:t>
            </a:r>
            <a:r>
              <a:rPr lang="en-CA" altLang="x-none" dirty="0">
                <a:latin typeface="Arial Narrow" charset="0"/>
                <a:hlinkClick r:id="rId4"/>
              </a:rPr>
              <a:t>://www.umple.org</a:t>
            </a:r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US" altLang="x-none" dirty="0"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Generation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will look at </a:t>
            </a:r>
            <a:r>
              <a:rPr lang="en-US" dirty="0" smtClean="0"/>
              <a:t>example </a:t>
            </a:r>
            <a:r>
              <a:rPr lang="en-US" dirty="0"/>
              <a:t>in the in User </a:t>
            </a:r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Simple multiplication table</a:t>
            </a:r>
          </a:p>
          <a:p>
            <a:pPr lvl="1"/>
            <a:r>
              <a:rPr lang="en-US" dirty="0" smtClean="0"/>
              <a:t>Form letter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2382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 and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655496" cy="5263480"/>
          </a:xfrm>
        </p:spPr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seat</a:t>
            </a:r>
            <a:r>
              <a:rPr lang="en-US" dirty="0" smtClean="0"/>
              <a:t>: A tool to randomize exam plans</a:t>
            </a:r>
          </a:p>
          <a:p>
            <a:pPr lvl="1"/>
            <a:r>
              <a:rPr lang="en-US" dirty="0" smtClean="0"/>
              <a:t>Real-world application of Umple</a:t>
            </a:r>
          </a:p>
          <a:p>
            <a:endParaRPr lang="en-US" dirty="0"/>
          </a:p>
          <a:p>
            <a:r>
              <a:rPr lang="en-US" dirty="0" smtClean="0"/>
              <a:t>Some problems:</a:t>
            </a:r>
          </a:p>
          <a:p>
            <a:pPr lvl="1"/>
            <a:r>
              <a:rPr lang="en-US" dirty="0" smtClean="0"/>
              <a:t>In lecture halls, students writing exams must be allocated a space between them</a:t>
            </a:r>
          </a:p>
          <a:p>
            <a:pPr lvl="1"/>
            <a:r>
              <a:rPr lang="en-US" dirty="0" smtClean="0"/>
              <a:t>Multiple exams may be assigned to a room</a:t>
            </a:r>
          </a:p>
          <a:p>
            <a:pPr lvl="1"/>
            <a:r>
              <a:rPr lang="en-US" dirty="0" smtClean="0"/>
              <a:t>An exam may be split between multiple rooms</a:t>
            </a:r>
          </a:p>
          <a:p>
            <a:r>
              <a:rPr lang="en-US" dirty="0" smtClean="0"/>
              <a:t>Output needed:</a:t>
            </a:r>
          </a:p>
          <a:p>
            <a:pPr lvl="1"/>
            <a:r>
              <a:rPr lang="en-US" dirty="0" smtClean="0"/>
              <a:t>Overview: For each exam, which students go in which room</a:t>
            </a:r>
          </a:p>
          <a:p>
            <a:pPr lvl="1"/>
            <a:r>
              <a:rPr lang="en-US" dirty="0" smtClean="0"/>
              <a:t>Lists of students to find their seat in each room</a:t>
            </a:r>
          </a:p>
          <a:p>
            <a:pPr lvl="1"/>
            <a:r>
              <a:rPr lang="en-US" dirty="0" smtClean="0"/>
              <a:t>Seat-order lists for verification by proctors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291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Umple Technologies </a:t>
            </a:r>
            <a:r>
              <a:rPr lang="en-US" dirty="0"/>
              <a:t>U</a:t>
            </a:r>
            <a:r>
              <a:rPr lang="en-US" dirty="0" smtClean="0"/>
              <a:t>sed in </a:t>
            </a:r>
            <a:r>
              <a:rPr lang="en-US" dirty="0" err="1" smtClean="0"/>
              <a:t>eseat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</a:p>
          <a:p>
            <a:pPr lvl="1"/>
            <a:r>
              <a:rPr lang="en-US" dirty="0"/>
              <a:t>umple2svgcd </a:t>
            </a:r>
            <a:r>
              <a:rPr lang="en-US" dirty="0" err="1" smtClean="0"/>
              <a:t>eseat.ump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Mixins</a:t>
            </a:r>
          </a:p>
          <a:p>
            <a:endParaRPr lang="en-US" dirty="0" smtClean="0"/>
          </a:p>
          <a:p>
            <a:r>
              <a:rPr lang="en-US" dirty="0" smtClean="0"/>
              <a:t>Template generation (html generation library)</a:t>
            </a:r>
          </a:p>
          <a:p>
            <a:endParaRPr lang="en-US" dirty="0" smtClean="0"/>
          </a:p>
          <a:p>
            <a:r>
              <a:rPr lang="en-US" dirty="0" smtClean="0"/>
              <a:t>Reuse of non-</a:t>
            </a:r>
            <a:r>
              <a:rPr lang="en-US" dirty="0"/>
              <a:t>U</a:t>
            </a:r>
            <a:r>
              <a:rPr lang="en-US" dirty="0" smtClean="0"/>
              <a:t>mple libraries (for reading .</a:t>
            </a:r>
            <a:r>
              <a:rPr lang="en-US" dirty="0" err="1" smtClean="0"/>
              <a:t>xlsx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5786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Aspect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Create a </a:t>
            </a:r>
            <a:r>
              <a:rPr lang="en-US" altLang="x-none" i="1" dirty="0" err="1"/>
              <a:t>pointcut</a:t>
            </a:r>
            <a:r>
              <a:rPr lang="en-US" altLang="x-none" dirty="0"/>
              <a:t> that specifies (advises) where to inject code at multiple points elsewhere in a </a:t>
            </a:r>
            <a:r>
              <a:rPr lang="en-US" altLang="x-none" dirty="0" smtClean="0"/>
              <a:t>system</a:t>
            </a:r>
            <a:endParaRPr lang="en-US" altLang="x-none" dirty="0"/>
          </a:p>
          <a:p>
            <a:pPr lvl="1"/>
            <a:r>
              <a:rPr lang="en-US" altLang="x-none" dirty="0" smtClean="0"/>
              <a:t>The </a:t>
            </a:r>
            <a:r>
              <a:rPr lang="en-US" altLang="x-none" dirty="0" err="1" smtClean="0"/>
              <a:t>pointcut</a:t>
            </a:r>
            <a:r>
              <a:rPr lang="en-US" altLang="x-none" dirty="0" smtClean="0"/>
              <a:t> uses a </a:t>
            </a:r>
            <a:r>
              <a:rPr lang="en-US" altLang="x-none" i="1" dirty="0" smtClean="0"/>
              <a:t>pattern</a:t>
            </a:r>
          </a:p>
          <a:p>
            <a:pPr lvl="1"/>
            <a:r>
              <a:rPr lang="en-US" altLang="x-none" dirty="0" smtClean="0"/>
              <a:t>Pieces </a:t>
            </a:r>
            <a:r>
              <a:rPr lang="en-US" altLang="x-none" dirty="0"/>
              <a:t>of code that would otherwise be scattered are thus gathered into the aspect</a:t>
            </a:r>
          </a:p>
          <a:p>
            <a:endParaRPr lang="en-US" altLang="x-none" dirty="0"/>
          </a:p>
          <a:p>
            <a:r>
              <a:rPr lang="en-US" altLang="x-none" dirty="0"/>
              <a:t>But: There is potentially acute sensitivity to change</a:t>
            </a:r>
          </a:p>
          <a:p>
            <a:pPr lvl="1"/>
            <a:r>
              <a:rPr lang="en-US" altLang="x-none" dirty="0"/>
              <a:t>If the code changes the aspect may need to change</a:t>
            </a:r>
          </a:p>
          <a:p>
            <a:pPr lvl="1"/>
            <a:r>
              <a:rPr lang="en-US" altLang="x-none" dirty="0"/>
              <a:t>Yet without tool support, developers wouldn</a:t>
            </a:r>
            <a:r>
              <a:rPr lang="en-US" altLang="en-US" dirty="0"/>
              <a:t>’</a:t>
            </a:r>
            <a:r>
              <a:rPr lang="en-US" altLang="x-none" dirty="0"/>
              <a:t>t know this</a:t>
            </a:r>
          </a:p>
          <a:p>
            <a:pPr lvl="1"/>
            <a:endParaRPr lang="en-US" altLang="x-none" dirty="0"/>
          </a:p>
          <a:p>
            <a:r>
              <a:rPr lang="en-US" altLang="x-none" dirty="0">
                <a:solidFill>
                  <a:srgbClr val="FF0000"/>
                </a:solidFill>
              </a:rPr>
              <a:t>Delocalization even stronger than for mixins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9B8FD28D-3E08-F64F-AD04-1F4157357FBD}" type="slidenum">
              <a:rPr lang="en-US" altLang="x-none" sz="1050"/>
              <a:pPr/>
              <a:t>13</a:t>
            </a:fld>
            <a:endParaRPr lang="en-US" altLang="x-none" sz="1050"/>
          </a:p>
        </p:txBody>
      </p:sp>
    </p:spTree>
    <p:extLst>
      <p:ext uri="{BB962C8B-B14F-4D97-AF65-F5344CB8AC3E}">
        <p14:creationId xmlns:p14="http://schemas.microsoft.com/office/powerpoint/2010/main" val="901052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Aspect Orientation in Umple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0728"/>
            <a:ext cx="8583488" cy="5191472"/>
          </a:xfrm>
        </p:spPr>
        <p:txBody>
          <a:bodyPr/>
          <a:lstStyle/>
          <a:p>
            <a:r>
              <a:rPr lang="en-US" altLang="x-none" dirty="0" err="1"/>
              <a:t>Pointcuts</a:t>
            </a:r>
            <a:r>
              <a:rPr lang="en-US" altLang="x-none" dirty="0"/>
              <a:t> are currently </a:t>
            </a:r>
            <a:r>
              <a:rPr lang="en-US" altLang="x-none" dirty="0" smtClean="0"/>
              <a:t>limited to a single class</a:t>
            </a:r>
            <a:endParaRPr lang="en-US" altLang="x-none" dirty="0"/>
          </a:p>
          <a:p>
            <a:pPr lvl="1"/>
            <a:r>
              <a:rPr lang="en-US" altLang="x-none" dirty="0"/>
              <a:t>Just inject code before and after execution of </a:t>
            </a:r>
            <a:r>
              <a:rPr lang="en-US" altLang="x-none" dirty="0" smtClean="0"/>
              <a:t>methods and constructors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sk-SK" sz="1800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 Person {  </a:t>
            </a:r>
          </a:p>
          <a:p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  <a:r>
              <a:rPr lang="sk-SK" sz="1800" dirty="0" err="1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;  </a:t>
            </a:r>
          </a:p>
          <a:p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before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setName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{  </a:t>
            </a:r>
          </a:p>
          <a:p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  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(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aName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!=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null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&amp;&amp;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aName.length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 &gt; 20) {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</a:t>
            </a:r>
            <a:r>
              <a:rPr lang="sk-SK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; }  </a:t>
            </a:r>
          </a:p>
          <a:p>
            <a:r>
              <a:rPr lang="sk-SK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 } </a:t>
            </a:r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 </a:t>
            </a:r>
          </a:p>
          <a:p>
            <a:r>
              <a:rPr lang="sk-SK" sz="18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endParaRPr lang="en-US" altLang="x-none" dirty="0" smtClean="0"/>
          </a:p>
          <a:p>
            <a:r>
              <a:rPr lang="en-US" altLang="x-none" dirty="0" smtClean="0"/>
              <a:t>We have </a:t>
            </a:r>
            <a:r>
              <a:rPr lang="en-US" altLang="x-none" dirty="0"/>
              <a:t>found these limited abilities nonetheless solve key </a:t>
            </a:r>
            <a:r>
              <a:rPr lang="en-US" altLang="x-none" dirty="0" smtClean="0"/>
              <a:t>problems</a:t>
            </a:r>
            <a:endParaRPr lang="en-US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E44C690B-F7FD-D34D-9CF0-294CA64FE264}" type="slidenum">
              <a:rPr lang="en-US" altLang="x-none" sz="1050"/>
              <a:pPr/>
              <a:t>14</a:t>
            </a:fld>
            <a:endParaRPr lang="en-US" altLang="x-none" sz="1050"/>
          </a:p>
        </p:txBody>
      </p:sp>
    </p:spTree>
    <p:extLst>
      <p:ext uri="{BB962C8B-B14F-4D97-AF65-F5344CB8AC3E}">
        <p14:creationId xmlns:p14="http://schemas.microsoft.com/office/powerpoint/2010/main" val="2077012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Separation of Concerns by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511480" cy="5184575"/>
          </a:xfrm>
        </p:spPr>
        <p:txBody>
          <a:bodyPr>
            <a:normAutofit lnSpcReduction="10000"/>
          </a:bodyPr>
          <a:lstStyle/>
          <a:p>
            <a:r>
              <a:rPr lang="en-US" altLang="x-none" dirty="0"/>
              <a:t>Allow modeling elements to be made available in multiple classes</a:t>
            </a:r>
          </a:p>
          <a:p>
            <a:endParaRPr lang="en-US" altLang="x-none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altLang="x-none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trait</a:t>
            </a:r>
            <a:r>
              <a:rPr lang="en-US" altLang="x-none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Identifiable {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firstName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lastName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address;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phoneNumber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fullName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= {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firstName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+ " " +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lastName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Boolean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isLongName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() {return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lastName.length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() &gt; 1;}  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altLang="x-none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class Person {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altLang="x-none" sz="18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 Identifiable;</a:t>
            </a:r>
          </a:p>
          <a:p>
            <a:r>
              <a:rPr lang="en-US" altLang="x-none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altLang="x-none" sz="1350" dirty="0"/>
          </a:p>
          <a:p>
            <a:r>
              <a:rPr lang="en-CA" altLang="x-none" sz="1800" dirty="0" smtClean="0"/>
              <a:t>See more complete version of this in the user manual</a:t>
            </a:r>
            <a:endParaRPr lang="en-US" altLang="x-none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02032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08112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/>
              <a:t>T</a:t>
            </a:r>
            <a:r>
              <a:rPr lang="en-US" dirty="0" smtClean="0"/>
              <a:t>rait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6712"/>
            <a:ext cx="8229600" cy="5564088"/>
          </a:xfrm>
        </p:spPr>
        <p:txBody>
          <a:bodyPr/>
          <a:lstStyle/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trait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{</a:t>
            </a:r>
            <a:br>
              <a:rPr lang="en-US" sz="1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abstract void method1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(); /* required method */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/>
            </a:r>
            <a:br>
              <a:rPr lang="en-US" sz="1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abstract void method2();</a:t>
            </a:r>
            <a:br>
              <a:rPr lang="en-US" sz="1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method4(){/*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implementation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provided method*/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trait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method3();</a:t>
            </a:r>
            <a:br>
              <a:rPr lang="en-US" sz="1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method1(){/*implementation*/ } </a:t>
            </a:r>
            <a:endParaRPr lang="en-US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void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method2(){/*implementation*/ } 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method3(){/*implementation*/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class C2{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C1;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T2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method2(){/*implementation*/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9828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</a:t>
            </a:r>
            <a:r>
              <a:rPr lang="en-US" dirty="0" smtClean="0"/>
              <a:t>W</a:t>
            </a:r>
            <a:r>
              <a:rPr lang="en-US" dirty="0" smtClean="0"/>
              <a:t>ith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029200"/>
          </a:xfrm>
        </p:spPr>
        <p:txBody>
          <a:bodyPr/>
          <a:lstStyle/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trait 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T1&lt; TP </a:t>
            </a:r>
            <a:r>
              <a:rPr lang="en-US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I1 &gt;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{</a:t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abstract 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TP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method2(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TP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data);</a:t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String method3(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TP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data){ /*implementation*/ } 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interface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I1{ 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method1(); </a:t>
            </a:r>
            <a:endParaRPr lang="en-US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class C1{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I1; 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T1&lt;TP = C1&gt;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void method1(){/*implementation*/}</a:t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C1 method2(C1 data){ /*implementation*/ } 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C2{ </a:t>
            </a:r>
          </a:p>
          <a:p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 I1;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/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T1&lt; TP = C2 &gt;;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/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void method1(){/*implementation*/}</a:t>
            </a:r>
            <a:br>
              <a:rPr lang="en-US" sz="16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C2 method2(C2 data){ /*implementation*/ } </a:t>
            </a:r>
          </a:p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  <a:p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60249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Parameters </a:t>
            </a:r>
            <a:r>
              <a:rPr lang="en-US" dirty="0" smtClean="0"/>
              <a:t>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trait T1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&lt;TP&gt;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{ </a:t>
            </a:r>
            <a:endParaRPr lang="en-US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String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String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method2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#TP#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instance = new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#TP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#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return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method1() +":"+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instance.process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String process(){/*implementation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C2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T1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 TP = C1 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String method1(){/*implementation*/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3772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Subsets of Items in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2736"/>
            <a:ext cx="8229600" cy="5119464"/>
          </a:xfrm>
        </p:spPr>
        <p:txBody>
          <a:bodyPr/>
          <a:lstStyle/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trait T1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abstract method1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method2(){/*implementation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method3(){/*implementation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method4(){/*implementation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method5(){/*implementation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T1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&lt;-method2() , -method3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()&gt;;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method1() {/*implementation related to C1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C2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T1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&lt;+method5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()&gt;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void method1()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/*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implementation related to C2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478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vs. Standalone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0728"/>
            <a:ext cx="8229600" cy="5191472"/>
          </a:xfrm>
        </p:spPr>
        <p:txBody>
          <a:bodyPr/>
          <a:lstStyle/>
          <a:p>
            <a:r>
              <a:rPr lang="en-US" dirty="0" smtClean="0"/>
              <a:t>The following are equivalent to allow flexibility:</a:t>
            </a:r>
          </a:p>
          <a:p>
            <a:endParaRPr lang="en-US" dirty="0" smtClean="0"/>
          </a:p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r>
              <a:rPr lang="en-US" sz="2000" dirty="0" smtClean="0">
                <a:solidFill>
                  <a:srgbClr val="FF0000"/>
                </a:solidFill>
              </a:rPr>
              <a:t>lass X {}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r>
              <a:rPr lang="en-US" sz="2000" dirty="0" smtClean="0">
                <a:solidFill>
                  <a:srgbClr val="FF0000"/>
                </a:solidFill>
              </a:rPr>
              <a:t>lass Y {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1 -- * X;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}</a:t>
            </a:r>
          </a:p>
          <a:p>
            <a:endParaRPr lang="en-US" sz="2000" dirty="0"/>
          </a:p>
          <a:p>
            <a:r>
              <a:rPr lang="en-US" sz="2000" dirty="0" smtClean="0"/>
              <a:t>---</a:t>
            </a:r>
          </a:p>
          <a:p>
            <a:r>
              <a:rPr lang="en-US" sz="2000" dirty="0">
                <a:solidFill>
                  <a:srgbClr val="00B050"/>
                </a:solidFill>
              </a:rPr>
              <a:t>class X {}</a:t>
            </a:r>
          </a:p>
          <a:p>
            <a:r>
              <a:rPr lang="en-US" sz="2000" dirty="0">
                <a:solidFill>
                  <a:srgbClr val="00B050"/>
                </a:solidFill>
              </a:rPr>
              <a:t>class </a:t>
            </a:r>
            <a:r>
              <a:rPr lang="en-US" sz="2000" dirty="0" smtClean="0">
                <a:solidFill>
                  <a:srgbClr val="00B050"/>
                </a:solidFill>
              </a:rPr>
              <a:t>Y </a:t>
            </a:r>
            <a:r>
              <a:rPr lang="en-US" sz="2000" dirty="0">
                <a:solidFill>
                  <a:srgbClr val="00B050"/>
                </a:solidFill>
              </a:rPr>
              <a:t>{}</a:t>
            </a:r>
          </a:p>
          <a:p>
            <a:r>
              <a:rPr lang="en-US" sz="2000" dirty="0">
                <a:solidFill>
                  <a:srgbClr val="00B050"/>
                </a:solidFill>
              </a:rPr>
              <a:t>a</a:t>
            </a:r>
            <a:r>
              <a:rPr lang="en-US" sz="2000" dirty="0" smtClean="0">
                <a:solidFill>
                  <a:srgbClr val="00B050"/>
                </a:solidFill>
              </a:rPr>
              <a:t>ssociation {</a:t>
            </a:r>
          </a:p>
          <a:p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1 Y -- * </a:t>
            </a:r>
            <a:r>
              <a:rPr lang="en-US" sz="2000" dirty="0">
                <a:solidFill>
                  <a:srgbClr val="00B050"/>
                </a:solidFill>
              </a:rPr>
              <a:t>X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05627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Elements when Using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029200"/>
          </a:xfrm>
        </p:spPr>
        <p:txBody>
          <a:bodyPr/>
          <a:lstStyle/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trait T1{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abstract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method1();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method2(){/*implementation*/}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method3(){/*implementation*/}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method4(){/*implementation*/}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method5(Integer data){/* implementation*/}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class C1{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T1&lt; 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method2() as function2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&gt;;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method1() {/*implementation related to C1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C2{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T1&lt; 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method3() as private function3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&gt;;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method1() {/*implementation related to C2*/}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class C3{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T1&lt; +method5(Integer) as function5 &gt;;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method1() {/*implementation related to C3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*/}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84449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Associations in Traits: Observer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class Dashboard{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update (Sensor sensor){ /*implementation*/ }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class Sensor{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Subject&lt; Observer = Dashboard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&gt;;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trait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Subject &lt;Observer&gt;{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0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..1 -&gt; * Observer;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void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notifyObservers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() { /*implementation*/ }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36161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53775453-0708-FF44-822A-45690D8DCB68}" type="slidenum">
              <a:rPr lang="en-US" altLang="x-none" sz="1400"/>
              <a:pPr/>
              <a:t>22</a:t>
            </a:fld>
            <a:endParaRPr lang="en-US" altLang="x-none" sz="1400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cs typeface="Times New Roman" charset="0"/>
              </a:rPr>
              <a:t>Nested </a:t>
            </a:r>
            <a:r>
              <a:rPr lang="en-GB" dirty="0" err="1" smtClean="0">
                <a:cs typeface="Times New Roman" charset="0"/>
              </a:rPr>
              <a:t>Substates</a:t>
            </a:r>
            <a:r>
              <a:rPr lang="en-GB" dirty="0" smtClean="0">
                <a:cs typeface="Times New Roman" charset="0"/>
              </a:rPr>
              <a:t> </a:t>
            </a:r>
            <a:r>
              <a:rPr lang="en-GB" dirty="0" smtClean="0">
                <a:cs typeface="Times New Roman" charset="0"/>
              </a:rPr>
              <a:t>and </a:t>
            </a:r>
            <a:r>
              <a:rPr lang="en-GB" dirty="0" smtClean="0">
                <a:cs typeface="Times New Roman" charset="0"/>
              </a:rPr>
              <a:t>Guard </a:t>
            </a:r>
            <a:r>
              <a:rPr lang="en-GB" dirty="0">
                <a:cs typeface="Times New Roman" charset="0"/>
              </a:rPr>
              <a:t>C</a:t>
            </a:r>
            <a:r>
              <a:rPr lang="en-GB" dirty="0" smtClean="0">
                <a:cs typeface="Times New Roman" charset="0"/>
              </a:rPr>
              <a:t>onditions</a:t>
            </a:r>
            <a:endParaRPr lang="en-GB" dirty="0" smtClean="0">
              <a:cs typeface="Times New Roman" charset="0"/>
            </a:endParaRP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371600"/>
            <a:ext cx="7391400" cy="4800600"/>
          </a:xfrm>
        </p:spPr>
        <p:txBody>
          <a:bodyPr/>
          <a:lstStyle/>
          <a:p>
            <a:pPr marL="0" indent="0">
              <a:defRPr/>
            </a:pPr>
            <a:r>
              <a:rPr lang="en-GB" sz="2000" smtClean="0">
                <a:cs typeface="Times" charset="0"/>
              </a:rPr>
              <a:t>A state diagram can be nested inside a state. </a:t>
            </a:r>
          </a:p>
          <a:p>
            <a:pPr lvl="1">
              <a:defRPr/>
            </a:pPr>
            <a:r>
              <a:rPr lang="en-GB" sz="2000" smtClean="0">
                <a:cs typeface="Times" charset="0"/>
              </a:rPr>
              <a:t>The states of the inner diagram are called </a:t>
            </a:r>
            <a:r>
              <a:rPr lang="en-GB" sz="2000" i="1" smtClean="0">
                <a:cs typeface="Times" charset="0"/>
              </a:rPr>
              <a:t>substates</a:t>
            </a:r>
            <a:r>
              <a:rPr lang="en-GB" sz="2000" smtClean="0">
                <a:cs typeface="Times" charset="0"/>
              </a:rPr>
              <a:t>.</a:t>
            </a:r>
            <a:r>
              <a:rPr lang="en-US" sz="2000" smtClean="0"/>
              <a:t> </a:t>
            </a:r>
          </a:p>
        </p:txBody>
      </p:sp>
      <p:pic>
        <p:nvPicPr>
          <p:cNvPr id="410724" name="Picture 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378075"/>
            <a:ext cx="8229600" cy="3108325"/>
          </a:xfrm>
        </p:spPr>
      </p:pic>
    </p:spTree>
    <p:extLst>
      <p:ext uri="{BB962C8B-B14F-4D97-AF65-F5344CB8AC3E}">
        <p14:creationId xmlns:p14="http://schemas.microsoft.com/office/powerpoint/2010/main" val="14405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7CA0F4D7-F6ED-8246-82A5-0EE72E7E44DD}" type="slidenum">
              <a:rPr lang="en-US" altLang="x-none" sz="1400"/>
              <a:pPr/>
              <a:t>23</a:t>
            </a:fld>
            <a:endParaRPr lang="en-US" altLang="x-none" sz="1400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Nested State </a:t>
            </a:r>
            <a:r>
              <a:rPr lang="en-US" altLang="x-none" dirty="0"/>
              <a:t>D</a:t>
            </a:r>
            <a:r>
              <a:rPr lang="en-US" altLang="x-none" dirty="0" smtClean="0"/>
              <a:t>iagram </a:t>
            </a:r>
            <a:r>
              <a:rPr lang="en-US" altLang="x-none" dirty="0"/>
              <a:t>– A</a:t>
            </a:r>
            <a:r>
              <a:rPr lang="en-US" altLang="x-none" dirty="0" smtClean="0"/>
              <a:t>nother Example</a:t>
            </a:r>
            <a:endParaRPr lang="en-US" altLang="x-none" dirty="0"/>
          </a:p>
        </p:txBody>
      </p:sp>
      <p:pic>
        <p:nvPicPr>
          <p:cNvPr id="412742" name="Picture 7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828800"/>
            <a:ext cx="7543800" cy="3475038"/>
          </a:xfrm>
        </p:spPr>
      </p:pic>
    </p:spTree>
    <p:extLst>
      <p:ext uri="{BB962C8B-B14F-4D97-AF65-F5344CB8AC3E}">
        <p14:creationId xmlns:p14="http://schemas.microsoft.com/office/powerpoint/2010/main" val="17052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transition taken immediately upon entry into a state</a:t>
            </a:r>
          </a:p>
          <a:p>
            <a:pPr lvl="1"/>
            <a:r>
              <a:rPr lang="en-US" dirty="0" smtClean="0"/>
              <a:t>Unless guarded</a:t>
            </a:r>
          </a:p>
          <a:p>
            <a:pPr lvl="1"/>
            <a:endParaRPr lang="en-US" dirty="0"/>
          </a:p>
          <a:p>
            <a:r>
              <a:rPr lang="en-US" dirty="0" smtClean="0"/>
              <a:t>We will look at an example in the user manual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51317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can be referenced in guards and actions.</a:t>
            </a:r>
          </a:p>
          <a:p>
            <a:endParaRPr lang="en-US" dirty="0"/>
          </a:p>
          <a:p>
            <a:r>
              <a:rPr lang="en-US" dirty="0" smtClean="0"/>
              <a:t>We will look at an example in the user manual.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79127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Tables and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analysis of state machines statically without having to write code</a:t>
            </a:r>
          </a:p>
          <a:p>
            <a:endParaRPr lang="en-US" dirty="0"/>
          </a:p>
          <a:p>
            <a:r>
              <a:rPr lang="en-US" dirty="0" smtClean="0"/>
              <a:t>We will explore these in UmpleOnline by looking at state machine examples and generating tables and simulations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05416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Pooled </a:t>
            </a:r>
            <a:r>
              <a:rPr lang="en-US" dirty="0" smtClean="0"/>
              <a:t>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39472" cy="4800600"/>
          </a:xfrm>
        </p:spPr>
        <p:txBody>
          <a:bodyPr/>
          <a:lstStyle/>
          <a:p>
            <a:r>
              <a:rPr lang="en-US" dirty="0" smtClean="0"/>
              <a:t>Default Umple </a:t>
            </a:r>
            <a:r>
              <a:rPr lang="en-US" dirty="0" smtClean="0"/>
              <a:t>Behavior (including with queued):</a:t>
            </a:r>
            <a:endParaRPr lang="en-US" dirty="0" smtClean="0"/>
          </a:p>
          <a:p>
            <a:pPr lvl="1"/>
            <a:r>
              <a:rPr lang="en-US" dirty="0" smtClean="0"/>
              <a:t>If an event is received but the system is not in a state that can handle it, then the event is ignored.</a:t>
            </a:r>
          </a:p>
          <a:p>
            <a:endParaRPr lang="en-US" dirty="0"/>
          </a:p>
          <a:p>
            <a:r>
              <a:rPr lang="en-US" dirty="0" smtClean="0"/>
              <a:t>Alternative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pooled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stereotype:</a:t>
            </a:r>
          </a:p>
          <a:p>
            <a:pPr lvl="1"/>
            <a:r>
              <a:rPr lang="en-US" dirty="0" smtClean="0"/>
              <a:t>Uses a queue (see previous slide)</a:t>
            </a:r>
          </a:p>
          <a:p>
            <a:pPr lvl="1"/>
            <a:r>
              <a:rPr lang="en-US" dirty="0" smtClean="0"/>
              <a:t>Events that cannot be processed in the current state are </a:t>
            </a:r>
            <a:r>
              <a:rPr lang="en-US" i="1" dirty="0" smtClean="0"/>
              <a:t>left at the head of the queue </a:t>
            </a:r>
            <a:r>
              <a:rPr lang="en-US" dirty="0" smtClean="0"/>
              <a:t>until a relevant state reached</a:t>
            </a:r>
          </a:p>
          <a:p>
            <a:pPr lvl="1"/>
            <a:r>
              <a:rPr lang="en-US" dirty="0" smtClean="0"/>
              <a:t>The first relevant event nearest the head of the queue is processed</a:t>
            </a:r>
          </a:p>
          <a:p>
            <a:pPr lvl="1"/>
            <a:r>
              <a:rPr lang="en-US" dirty="0" smtClean="0"/>
              <a:t>Events may hence be processed out of order, but not ignored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4150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Unspecified Pseudo-Event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Matches any event that is not listed</a:t>
            </a:r>
          </a:p>
          <a:p>
            <a:endParaRPr lang="en-US" dirty="0"/>
          </a:p>
          <a:p>
            <a:r>
              <a:rPr lang="en-US" dirty="0" smtClean="0"/>
              <a:t>Can be in any state, e.g.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u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nspecified -&gt;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error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79524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23528"/>
          </a:xfrm>
        </p:spPr>
        <p:txBody>
          <a:bodyPr/>
          <a:lstStyle/>
          <a:p>
            <a:r>
              <a:rPr lang="en-US" dirty="0" smtClean="0"/>
              <a:t>Example using unspecified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52128"/>
            <a:ext cx="8359080" cy="5845224"/>
          </a:xfrm>
        </p:spPr>
        <p:txBody>
          <a:bodyPr/>
          <a:lstStyle/>
          <a:p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AutomatedTellerMachine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queued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sm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idle</a:t>
            </a:r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cardInserted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active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;     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maintain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maintenance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mr-IN" sz="12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unspecified</a:t>
            </a:r>
            <a:r>
              <a:rPr lang="mr-IN" sz="12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-&gt; error1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}        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maintenance</a:t>
            </a:r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isMaintained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idle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active</a:t>
            </a:r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entry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/{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addLog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Card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read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");}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exit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/{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addLog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Card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ejected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");}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validating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validated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selecting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2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unspecified</a:t>
            </a:r>
            <a:r>
              <a:rPr lang="mr-IN" sz="12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-&gt; error2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selecting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processing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processing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selectAnotherTransiction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selecting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finish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 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printing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printing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receiptPrinted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idle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cancel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idle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error1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entry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/ {printError1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();}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idle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error2</a:t>
            </a:r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mr-IN" sz="1200" dirty="0" err="1" smtClean="0">
                <a:latin typeface="Courier New" charset="0"/>
                <a:ea typeface="Courier New" charset="0"/>
                <a:cs typeface="Courier New" charset="0"/>
              </a:rPr>
              <a:t>entry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>
                <a:latin typeface="Courier New" charset="0"/>
                <a:ea typeface="Courier New" charset="0"/>
                <a:cs typeface="Courier New" charset="0"/>
              </a:rPr>
              <a:t>/ {printError2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();} -&gt;</a:t>
            </a:r>
            <a:r>
              <a:rPr lang="mr-IN" sz="1200" dirty="0" err="1">
                <a:latin typeface="Courier New" charset="0"/>
                <a:ea typeface="Courier New" charset="0"/>
                <a:cs typeface="Courier New" charset="0"/>
              </a:rPr>
              <a:t>validating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 }</a:t>
            </a:r>
            <a:endParaRPr lang="en-CA" sz="12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2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9157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E50AD4DA-4D46-264C-938C-8D0B7D7EA734}" type="slidenum">
              <a:rPr lang="en-US" altLang="x-none" sz="1400"/>
              <a:pPr/>
              <a:t>3</a:t>
            </a:fld>
            <a:endParaRPr lang="en-US" altLang="x-none" sz="14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cs typeface="+mj-cs"/>
              </a:rPr>
              <a:t>Aggregation</a:t>
            </a:r>
            <a:r>
              <a:rPr lang="en-US" dirty="0" smtClean="0">
                <a:cs typeface="+mj-cs"/>
              </a:rPr>
              <a:t>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439472" cy="5022304"/>
          </a:xfrm>
        </p:spPr>
        <p:txBody>
          <a:bodyPr/>
          <a:lstStyle/>
          <a:p>
            <a:r>
              <a:rPr lang="en-GB" altLang="x-none" sz="2000" dirty="0"/>
              <a:t>Aggregations are </a:t>
            </a:r>
            <a:r>
              <a:rPr lang="en-GB" altLang="x-none" sz="2000" dirty="0" smtClean="0"/>
              <a:t>ordinary associations that represent</a:t>
            </a:r>
            <a:r>
              <a:rPr lang="en-GB" altLang="x-none" sz="2000" dirty="0"/>
              <a:t> </a:t>
            </a:r>
            <a:r>
              <a:rPr lang="en-GB" altLang="x-none" sz="2000" dirty="0" smtClean="0"/>
              <a:t>part-whole </a:t>
            </a:r>
            <a:r>
              <a:rPr lang="en-GB" altLang="x-none" sz="2000" dirty="0"/>
              <a:t>relationships. </a:t>
            </a:r>
          </a:p>
          <a:p>
            <a:pPr lvl="1"/>
            <a:r>
              <a:rPr lang="en-GB" altLang="x-none" sz="2000" dirty="0"/>
              <a:t>The </a:t>
            </a:r>
            <a:r>
              <a:rPr lang="en-GB" altLang="en-US" sz="2000" dirty="0"/>
              <a:t>‘</a:t>
            </a:r>
            <a:r>
              <a:rPr lang="en-GB" altLang="x-none" sz="2000" dirty="0"/>
              <a:t>whole</a:t>
            </a:r>
            <a:r>
              <a:rPr lang="en-GB" altLang="en-US" sz="2000" dirty="0"/>
              <a:t>’</a:t>
            </a:r>
            <a:r>
              <a:rPr lang="en-GB" altLang="x-none" sz="2000" dirty="0"/>
              <a:t> side is often called the </a:t>
            </a:r>
            <a:r>
              <a:rPr lang="en-GB" altLang="x-none" sz="2000" i="1" dirty="0"/>
              <a:t>assembly</a:t>
            </a:r>
            <a:r>
              <a:rPr lang="en-GB" altLang="x-none" sz="2000" dirty="0"/>
              <a:t> or the </a:t>
            </a:r>
            <a:r>
              <a:rPr lang="en-GB" altLang="x-none" sz="2000" i="1" dirty="0"/>
              <a:t>aggregate</a:t>
            </a:r>
            <a:r>
              <a:rPr lang="en-US" altLang="x-none" sz="2000" dirty="0"/>
              <a:t> </a:t>
            </a:r>
          </a:p>
          <a:p>
            <a:pPr lvl="1"/>
            <a:r>
              <a:rPr lang="en-GB" altLang="x-none" sz="2000" dirty="0"/>
              <a:t>This </a:t>
            </a:r>
            <a:r>
              <a:rPr lang="en-GB" altLang="x-none" sz="2000" dirty="0" smtClean="0"/>
              <a:t>is a shorthand for association </a:t>
            </a:r>
            <a:r>
              <a:rPr lang="en-GB" altLang="x-none" sz="2000" dirty="0"/>
              <a:t>named </a:t>
            </a:r>
            <a:r>
              <a:rPr lang="en-GB" altLang="x-none" sz="2000" dirty="0" err="1">
                <a:latin typeface="Courier" charset="0"/>
              </a:rPr>
              <a:t>isPartOf</a:t>
            </a:r>
            <a:r>
              <a:rPr lang="en-GB" altLang="x-none" sz="2000" dirty="0"/>
              <a:t> </a:t>
            </a:r>
            <a:endParaRPr lang="en-GB" altLang="x-none" sz="2000" dirty="0" smtClean="0"/>
          </a:p>
          <a:p>
            <a:pPr lvl="1"/>
            <a:r>
              <a:rPr lang="en-GB" altLang="x-none" sz="2000" dirty="0" smtClean="0"/>
              <a:t>Umple has no special syntax currently</a:t>
            </a:r>
          </a:p>
          <a:p>
            <a:pPr lvl="1"/>
            <a:endParaRPr lang="en-GB" altLang="x-none" sz="2000" dirty="0"/>
          </a:p>
          <a:p>
            <a:pPr lvl="1"/>
            <a:endParaRPr lang="en-GB" altLang="x-none" sz="2000" dirty="0" smtClean="0"/>
          </a:p>
          <a:p>
            <a:pPr lvl="1"/>
            <a:endParaRPr lang="en-GB" altLang="x-none" sz="2000" dirty="0"/>
          </a:p>
          <a:p>
            <a:pPr lvl="1"/>
            <a:endParaRPr lang="en-GB" altLang="x-none" sz="2000" dirty="0" smtClean="0"/>
          </a:p>
          <a:p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class Vehicle {</a:t>
            </a: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 1 whole -- * </a:t>
            </a:r>
            <a:r>
              <a:rPr lang="en-GB" altLang="x-none" sz="2000" dirty="0" err="1" smtClean="0">
                <a:latin typeface="Courier New" charset="0"/>
                <a:ea typeface="Courier New" charset="0"/>
                <a:cs typeface="Courier New" charset="0"/>
              </a:rPr>
              <a:t>VehiclePart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 part;</a:t>
            </a:r>
          </a:p>
          <a:p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lass </a:t>
            </a:r>
            <a:r>
              <a:rPr lang="en-GB" altLang="x-none" sz="2000" dirty="0" err="1">
                <a:latin typeface="Courier New" charset="0"/>
                <a:ea typeface="Courier New" charset="0"/>
                <a:cs typeface="Courier New" charset="0"/>
              </a:rPr>
              <a:t>VehiclePart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altLang="x-none" sz="2000" dirty="0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152643" name="Picture 6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3016746"/>
            <a:ext cx="4419600" cy="1276350"/>
          </a:xfrm>
        </p:spPr>
      </p:pic>
    </p:spTree>
    <p:extLst>
      <p:ext uri="{BB962C8B-B14F-4D97-AF65-F5344CB8AC3E}">
        <p14:creationId xmlns:p14="http://schemas.microsoft.com/office/powerpoint/2010/main" val="17469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0120"/>
          </a:xfrm>
        </p:spPr>
        <p:txBody>
          <a:bodyPr/>
          <a:lstStyle/>
          <a:p>
            <a:r>
              <a:rPr lang="en-US" dirty="0" smtClean="0"/>
              <a:t>Using Traits to </a:t>
            </a:r>
            <a:r>
              <a:rPr lang="en-US" smtClean="0"/>
              <a:t>Reuse State </a:t>
            </a:r>
            <a:r>
              <a:rPr lang="en-US" dirty="0" smtClean="0"/>
              <a:t>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229600" cy="5263480"/>
          </a:xfrm>
        </p:spPr>
        <p:txBody>
          <a:bodyPr/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trait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T1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sm1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s0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{e1-&gt; s1;}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s1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{e0-&gt; s0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trait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T2 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sm2{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s0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{e1-&gt; s1;}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s1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{e0-&gt; s0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C1 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71196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Satisfaction of Required Methods Through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229600" cy="4903440"/>
          </a:xfrm>
        </p:spPr>
        <p:txBody>
          <a:bodyPr/>
          <a:lstStyle/>
          <a:p>
            <a:r>
              <a:rPr lang="mr-IN" sz="1600" dirty="0" err="1">
                <a:latin typeface="Courier New" charset="0"/>
                <a:ea typeface="Courier New" charset="0"/>
                <a:cs typeface="Courier New" charset="0"/>
              </a:rPr>
              <a:t>trait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 T1{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600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Boolean</a:t>
            </a:r>
            <a:r>
              <a:rPr lang="mr-IN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m1(</a:t>
            </a:r>
            <a:r>
              <a:rPr lang="mr-IN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input</a:t>
            </a:r>
            <a:r>
              <a:rPr lang="mr-IN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CA" sz="1600" b="1" dirty="0" smtClean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Boolean</a:t>
            </a:r>
            <a:r>
              <a:rPr lang="mr-IN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m2();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sm1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s1{</a:t>
            </a:r>
            <a:endParaRPr lang="en-CA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e1(</a:t>
            </a:r>
            <a:r>
              <a:rPr lang="mr-IN" sz="1600" dirty="0" err="1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err="1"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) -&gt; /{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m1(</a:t>
            </a:r>
            <a:r>
              <a:rPr lang="mr-IN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 s2; }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s2{</a:t>
            </a:r>
            <a:endParaRPr lang="en-CA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e2 -&gt; /{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m2();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 s1;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600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 C1{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6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CA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sm2{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s1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{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m1(</a:t>
            </a:r>
            <a:r>
              <a:rPr lang="mr-IN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) -&gt; s2;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CA" sz="16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s2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{ </a:t>
            </a:r>
            <a:r>
              <a:rPr lang="mr-IN" sz="16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m2 -&gt; s1</a:t>
            </a:r>
            <a:r>
              <a:rPr lang="mr-IN" sz="16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6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mr-IN" sz="16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8695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Name of a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trait T1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 smtClean="0">
                <a:latin typeface="Courier New" charset="0"/>
                <a:ea typeface="Courier New" charset="0"/>
                <a:cs typeface="Courier New" charset="0"/>
              </a:rPr>
              <a:t>sm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s1{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r1{ e1-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&gt; r11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r11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{}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||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r2{ e2-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&gt; r21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  r21{}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C1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T1&lt;sm.s1.r1 as region1,sm.s1.r2 as region2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&gt;;</a:t>
            </a:r>
          </a:p>
          <a:p>
            <a:r>
              <a:rPr lang="en-US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59785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Name of an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mr-IN" sz="1800" dirty="0" err="1" smtClean="0">
                <a:latin typeface="Courier New" charset="0"/>
                <a:ea typeface="Courier New" charset="0"/>
                <a:cs typeface="Courier New" charset="0"/>
              </a:rPr>
              <a:t>rait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T1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sm1{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s0 {</a:t>
            </a:r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e1(</a:t>
            </a:r>
            <a:r>
              <a:rPr lang="mr-IN" sz="1800" dirty="0" err="1" smtClean="0"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)-&gt; s1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s1 {e0-&gt; s0;}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sm2{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t0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{e1(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)-&gt; t1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;}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A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t1 {e0-&gt; t0;}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CA" sz="1800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C1 {</a:t>
            </a:r>
          </a:p>
          <a:p>
            <a:r>
              <a:rPr lang="en-CA" sz="18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dirty="0" err="1" smtClean="0">
                <a:latin typeface="Courier New" charset="0"/>
                <a:ea typeface="Courier New" charset="0"/>
                <a:cs typeface="Courier New" charset="0"/>
              </a:rPr>
              <a:t>isA</a:t>
            </a:r>
            <a:r>
              <a:rPr lang="mr-IN" sz="1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T1&lt;sm1.e1(</a:t>
            </a:r>
            <a:r>
              <a:rPr lang="mr-IN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mr-IN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mr-IN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as</a:t>
            </a:r>
            <a:r>
              <a:rPr lang="mr-IN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event1, *.e0() </a:t>
            </a:r>
            <a:r>
              <a:rPr lang="mr-IN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as</a:t>
            </a:r>
            <a:r>
              <a:rPr lang="mr-IN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event0&gt;;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46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a 4th Short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www.surveymonkey.com/r/TestFinal-UmpleIsrael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8665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 Generation From Umple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generate from some UmpleOnline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9767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ＭＳ Ｐゴシック" charset="0"/>
              </a:rPr>
              <a:t>A Look at How Umple is Written in Itself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071048" cy="4896544"/>
          </a:xfrm>
        </p:spPr>
        <p:txBody>
          <a:bodyPr/>
          <a:lstStyle/>
          <a:p>
            <a:r>
              <a:rPr lang="en-US" altLang="x-none">
                <a:ea typeface="MS PGothic" charset="-128"/>
              </a:rPr>
              <a:t>Umple</a:t>
            </a:r>
            <a:r>
              <a:rPr lang="en-US" altLang="en-US">
                <a:ea typeface="MS PGothic" charset="-128"/>
              </a:rPr>
              <a:t>’</a:t>
            </a:r>
            <a:r>
              <a:rPr lang="en-US" altLang="x-none">
                <a:ea typeface="MS PGothic" charset="-128"/>
              </a:rPr>
              <a:t>s own class diagram generated by itself from itself:</a:t>
            </a:r>
          </a:p>
          <a:p>
            <a:pPr lvl="1"/>
            <a:r>
              <a:rPr lang="en-US" altLang="x-none" dirty="0">
                <a:ea typeface="MS PGothic" charset="-128"/>
                <a:hlinkClick r:id="rId2"/>
              </a:rPr>
              <a:t>http://metamodel.umple.org</a:t>
            </a:r>
            <a:endParaRPr lang="en-US" altLang="x-none" dirty="0">
              <a:ea typeface="MS PGothic" charset="-128"/>
            </a:endParaRPr>
          </a:p>
          <a:p>
            <a:pPr lvl="1"/>
            <a:r>
              <a:rPr lang="en-US" altLang="x-none" dirty="0" err="1">
                <a:ea typeface="MS PGothic" charset="-128"/>
              </a:rPr>
              <a:t>Colours</a:t>
            </a:r>
            <a:r>
              <a:rPr lang="en-US" altLang="x-none" dirty="0">
                <a:ea typeface="MS PGothic" charset="-128"/>
              </a:rPr>
              <a:t> represent key subsystems</a:t>
            </a:r>
          </a:p>
          <a:p>
            <a:pPr lvl="1"/>
            <a:r>
              <a:rPr lang="en-US" altLang="x-none" dirty="0">
                <a:ea typeface="MS PGothic" charset="-128"/>
              </a:rPr>
              <a:t>Click on classes to see Javadoc, and then Umple Code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9pPr>
          </a:lstStyle>
          <a:p>
            <a:r>
              <a:rPr lang="en-US" altLang="x-none" sz="1050" smtClean="0"/>
              <a:t>Umple Mini-Course Part 3: Advanced Associations and Separation of Concerns and Case Studies</a:t>
            </a:r>
            <a:endParaRPr lang="en-US" altLang="x-none" sz="1050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MS PGothic" charset="-128"/>
              </a:defRPr>
            </a:lvl9pPr>
          </a:lstStyle>
          <a:p>
            <a:fld id="{51BCB60B-D0CF-5F45-807B-6EA09F670529}" type="slidenum">
              <a:rPr lang="en-US" altLang="x-none" sz="1050"/>
              <a:pPr/>
              <a:t>36</a:t>
            </a:fld>
            <a:endParaRPr lang="en-US" altLang="x-none" sz="1050"/>
          </a:p>
        </p:txBody>
      </p:sp>
      <p:pic>
        <p:nvPicPr>
          <p:cNvPr id="31750" name="Picture 6" descr="Screen Shot 2015-03-12 at 16.50.30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375422"/>
            <a:ext cx="4725591" cy="2465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0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Testing:</a:t>
            </a:r>
            <a:br>
              <a:rPr lang="en-US" dirty="0" smtClean="0"/>
            </a:br>
            <a:r>
              <a:rPr lang="en-US" dirty="0" smtClean="0"/>
              <a:t>TDD with100% pass always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4968552"/>
          </a:xfrm>
        </p:spPr>
        <p:txBody>
          <a:bodyPr/>
          <a:lstStyle/>
          <a:p>
            <a:r>
              <a:rPr lang="en-US" altLang="x-none" dirty="0" smtClean="0"/>
              <a:t>Multiple </a:t>
            </a:r>
            <a:r>
              <a:rPr lang="en-US" altLang="x-none" dirty="0"/>
              <a:t>levels: </a:t>
            </a:r>
          </a:p>
          <a:p>
            <a:pPr lvl="1"/>
            <a:r>
              <a:rPr lang="en-US" altLang="x-none" dirty="0">
                <a:solidFill>
                  <a:srgbClr val="008000"/>
                </a:solidFill>
              </a:rPr>
              <a:t>Parsing tests</a:t>
            </a:r>
            <a:r>
              <a:rPr lang="en-US" altLang="x-none" dirty="0"/>
              <a:t>: basic </a:t>
            </a:r>
            <a:r>
              <a:rPr lang="en-US" altLang="x-none" dirty="0" smtClean="0"/>
              <a:t>constructs</a:t>
            </a:r>
          </a:p>
          <a:p>
            <a:pPr lvl="1"/>
            <a:endParaRPr lang="en-US" altLang="x-none" dirty="0"/>
          </a:p>
          <a:p>
            <a:pPr lvl="1"/>
            <a:r>
              <a:rPr lang="en-US" altLang="x-none" dirty="0" err="1">
                <a:solidFill>
                  <a:srgbClr val="008000"/>
                </a:solidFill>
              </a:rPr>
              <a:t>Metamodel</a:t>
            </a:r>
            <a:r>
              <a:rPr lang="en-US" altLang="x-none" dirty="0">
                <a:solidFill>
                  <a:srgbClr val="008000"/>
                </a:solidFill>
              </a:rPr>
              <a:t> tests</a:t>
            </a:r>
            <a:r>
              <a:rPr lang="en-US" altLang="x-none" dirty="0"/>
              <a:t>: ensure it is populated properly</a:t>
            </a:r>
          </a:p>
          <a:p>
            <a:pPr lvl="2"/>
            <a:r>
              <a:rPr lang="en-US" altLang="x-none" dirty="0"/>
              <a:t>E.g</a:t>
            </a:r>
            <a:r>
              <a:rPr lang="en-US" altLang="x-none" dirty="0" smtClean="0"/>
              <a:t>.</a:t>
            </a:r>
          </a:p>
          <a:p>
            <a:pPr lvl="2"/>
            <a:r>
              <a:rPr lang="en-US" altLang="x-none" sz="1600" dirty="0">
                <a:hlinkClick r:id="rId2"/>
              </a:rPr>
              <a:t>https://</a:t>
            </a:r>
            <a:r>
              <a:rPr lang="en-US" altLang="x-none" sz="1600" dirty="0" smtClean="0">
                <a:hlinkClick r:id="rId2"/>
              </a:rPr>
              <a:t>github.com/umple/umple/blob/master/cruise.umple/test/cruise/umple/compiler/AssociationTest.java</a:t>
            </a:r>
            <a:r>
              <a:rPr lang="en-US" altLang="x-none" sz="1600" dirty="0" smtClean="0"/>
              <a:t> </a:t>
            </a:r>
          </a:p>
          <a:p>
            <a:pPr lvl="1"/>
            <a:endParaRPr lang="en-US" altLang="x-none" dirty="0" smtClean="0">
              <a:solidFill>
                <a:srgbClr val="008000"/>
              </a:solidFill>
            </a:endParaRPr>
          </a:p>
          <a:p>
            <a:pPr lvl="1"/>
            <a:r>
              <a:rPr lang="en-US" altLang="x-none" dirty="0" smtClean="0">
                <a:solidFill>
                  <a:srgbClr val="008000"/>
                </a:solidFill>
              </a:rPr>
              <a:t>Implementation </a:t>
            </a:r>
            <a:r>
              <a:rPr lang="en-US" altLang="x-none" dirty="0">
                <a:solidFill>
                  <a:srgbClr val="008000"/>
                </a:solidFill>
              </a:rPr>
              <a:t>template tests</a:t>
            </a:r>
            <a:r>
              <a:rPr lang="en-US" altLang="x-none" dirty="0"/>
              <a:t>: to ensure constructs generate code that looks as expected</a:t>
            </a:r>
          </a:p>
          <a:p>
            <a:pPr lvl="1"/>
            <a:endParaRPr lang="en-US" altLang="x-none" dirty="0" smtClean="0">
              <a:solidFill>
                <a:srgbClr val="008000"/>
              </a:solidFill>
            </a:endParaRPr>
          </a:p>
          <a:p>
            <a:pPr lvl="1"/>
            <a:r>
              <a:rPr lang="en-US" altLang="x-none" dirty="0" smtClean="0">
                <a:solidFill>
                  <a:srgbClr val="008000"/>
                </a:solidFill>
              </a:rPr>
              <a:t>Testbed </a:t>
            </a:r>
            <a:r>
              <a:rPr lang="en-US" altLang="x-none" dirty="0">
                <a:solidFill>
                  <a:srgbClr val="008000"/>
                </a:solidFill>
              </a:rPr>
              <a:t>semantic tests</a:t>
            </a:r>
            <a:r>
              <a:rPr lang="en-US" altLang="x-none" dirty="0"/>
              <a:t>: Generate code and make sure it behaves the way it should </a:t>
            </a:r>
          </a:p>
          <a:p>
            <a:endParaRPr lang="en-US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5914ADD-FE8B-A74A-80E5-4B7C6C9CD3BF}" type="slidenum">
              <a:rPr lang="en-US" altLang="x-none" sz="1050"/>
              <a:pPr/>
              <a:t>37</a:t>
            </a:fld>
            <a:endParaRPr lang="en-US" altLang="x-none" sz="1050"/>
          </a:p>
        </p:txBody>
      </p:sp>
    </p:spTree>
    <p:extLst>
      <p:ext uri="{BB962C8B-B14F-4D97-AF65-F5344CB8AC3E}">
        <p14:creationId xmlns:p14="http://schemas.microsoft.com/office/powerpoint/2010/main" val="1106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Mini-Course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give me your comments.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400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EB0B38B6-A552-C345-A5F1-3E9828E988CF}" type="slidenum">
              <a:rPr lang="en-US" altLang="x-none" sz="1400"/>
              <a:pPr/>
              <a:t>4</a:t>
            </a:fld>
            <a:endParaRPr lang="en-US" altLang="x-none" sz="140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Composition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153400" cy="5029200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A </a:t>
            </a:r>
            <a:r>
              <a:rPr lang="en-GB" sz="2000" i="1" dirty="0" smtClean="0"/>
              <a:t>composition</a:t>
            </a:r>
            <a:r>
              <a:rPr lang="en-GB" sz="2000" dirty="0" smtClean="0"/>
              <a:t> is a strong kind of aggregation </a:t>
            </a:r>
          </a:p>
          <a:p>
            <a:pPr lvl="1">
              <a:defRPr/>
            </a:pPr>
            <a:r>
              <a:rPr lang="en-GB" sz="2000" dirty="0"/>
              <a:t>I</a:t>
            </a:r>
            <a:r>
              <a:rPr lang="en-GB" sz="2000" dirty="0" smtClean="0"/>
              <a:t>f the aggregate is destroyed, then the parts are destroyed as well</a:t>
            </a:r>
            <a:r>
              <a:rPr lang="en-US" sz="2000" dirty="0" smtClean="0"/>
              <a:t> </a:t>
            </a:r>
          </a:p>
          <a:p>
            <a:pPr lvl="2">
              <a:defRPr/>
            </a:pPr>
            <a:endParaRPr lang="en-US" sz="2000" dirty="0" smtClean="0"/>
          </a:p>
          <a:p>
            <a:pPr lvl="2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/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Building {</a:t>
            </a:r>
            <a:endParaRPr lang="en-GB" altLang="x-none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  1 </a:t>
            </a:r>
            <a:r>
              <a:rPr lang="en-GB" altLang="x-none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&lt;@&gt;-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* 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Room;</a:t>
            </a:r>
            <a:endParaRPr lang="en-GB" altLang="x-none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GB" altLang="x-none" sz="2000" dirty="0" smtClean="0">
                <a:latin typeface="Courier New" charset="0"/>
                <a:ea typeface="Courier New" charset="0"/>
                <a:cs typeface="Courier New" charset="0"/>
              </a:rPr>
              <a:t>Room{</a:t>
            </a:r>
          </a:p>
          <a:p>
            <a:r>
              <a:rPr lang="en-GB" altLang="x-none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endParaRPr lang="en-US" sz="2000" dirty="0" smtClean="0"/>
          </a:p>
        </p:txBody>
      </p:sp>
      <p:pic>
        <p:nvPicPr>
          <p:cNvPr id="156743" name="Picture 7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348880"/>
            <a:ext cx="3695700" cy="447675"/>
          </a:xfrm>
        </p:spPr>
      </p:pic>
    </p:spTree>
    <p:extLst>
      <p:ext uri="{BB962C8B-B14F-4D97-AF65-F5344CB8AC3E}">
        <p14:creationId xmlns:p14="http://schemas.microsoft.com/office/powerpoint/2010/main" val="175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objects in the association according to a specific key</a:t>
            </a:r>
          </a:p>
          <a:p>
            <a:endParaRPr lang="en-US" dirty="0"/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class Academy {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1 -- * Student registrants 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sorted {id};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class Student {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Integer id;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name;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endParaRPr lang="en-US" dirty="0"/>
          </a:p>
          <a:p>
            <a:r>
              <a:rPr lang="en-US" dirty="0" smtClean="0"/>
              <a:t>We will look at a more complete example in the User Manual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079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Separation of Concerns by Mixins in Umple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Mixins allow including attributes, associations, state machines, groups of states, stereotypes, </a:t>
            </a:r>
            <a:r>
              <a:rPr lang="en-US" altLang="x-none" dirty="0" err="1"/>
              <a:t>etc</a:t>
            </a:r>
            <a:endParaRPr lang="en-US" altLang="x-none" dirty="0"/>
          </a:p>
          <a:p>
            <a:r>
              <a:rPr lang="en-US" altLang="x-none" dirty="0"/>
              <a:t>Example:</a:t>
            </a:r>
          </a:p>
          <a:p>
            <a:r>
              <a:rPr lang="en-US" altLang="x-none" dirty="0"/>
              <a:t>    </a:t>
            </a:r>
            <a:r>
              <a:rPr lang="en-US" altLang="x-none" dirty="0" smtClean="0"/>
              <a:t>     </a:t>
            </a:r>
            <a:r>
              <a:rPr lang="en-US" altLang="x-none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dirty="0">
                <a:latin typeface="Courier New" charset="0"/>
                <a:ea typeface="Courier New" charset="0"/>
                <a:cs typeface="Courier New" charset="0"/>
              </a:rPr>
              <a:t>X { a; }</a:t>
            </a:r>
          </a:p>
          <a:p>
            <a:r>
              <a:rPr lang="en-US" altLang="x-none" dirty="0">
                <a:latin typeface="Courier New" charset="0"/>
                <a:ea typeface="Courier New" charset="0"/>
                <a:cs typeface="Courier New" charset="0"/>
              </a:rPr>
              <a:t>    class X { b; }</a:t>
            </a:r>
          </a:p>
          <a:p>
            <a:pPr lvl="1"/>
            <a:r>
              <a:rPr lang="en-US" altLang="x-none" dirty="0"/>
              <a:t>The result would be a class with both a and b.</a:t>
            </a:r>
          </a:p>
          <a:p>
            <a:endParaRPr lang="en-US" altLang="x-none" dirty="0"/>
          </a:p>
          <a:p>
            <a:r>
              <a:rPr lang="en-US" altLang="x-none" dirty="0"/>
              <a:t>It doesn</a:t>
            </a:r>
            <a:r>
              <a:rPr lang="en-US" altLang="en-US" dirty="0"/>
              <a:t>’</a:t>
            </a:r>
            <a:r>
              <a:rPr lang="en-US" altLang="x-none" dirty="0"/>
              <a:t>t matter whether the mixins are</a:t>
            </a:r>
          </a:p>
          <a:p>
            <a:pPr lvl="1"/>
            <a:r>
              <a:rPr lang="en-US" altLang="x-none" dirty="0"/>
              <a:t>Both in the same file</a:t>
            </a:r>
          </a:p>
          <a:p>
            <a:pPr lvl="1"/>
            <a:r>
              <a:rPr lang="en-US" altLang="x-none" dirty="0"/>
              <a:t>One in one </a:t>
            </a:r>
            <a:r>
              <a:rPr lang="en-US" altLang="x-none" dirty="0" smtClean="0"/>
              <a:t>file, </a:t>
            </a:r>
            <a:r>
              <a:rPr lang="en-US" altLang="x-none" dirty="0"/>
              <a:t>that includes the other in an other file</a:t>
            </a:r>
          </a:p>
          <a:p>
            <a:pPr lvl="1"/>
            <a:r>
              <a:rPr lang="en-US" altLang="x-none" dirty="0"/>
              <a:t>In two separate files, with a third file invoking them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7F19AD6B-73F0-AE43-BDF1-152040820108}" type="slidenum">
              <a:rPr lang="en-US" altLang="x-none" sz="1050"/>
              <a:pPr/>
              <a:t>6</a:t>
            </a:fld>
            <a:endParaRPr lang="en-US" altLang="x-none" sz="1050"/>
          </a:p>
        </p:txBody>
      </p:sp>
    </p:spTree>
    <p:extLst>
      <p:ext uri="{BB962C8B-B14F-4D97-AF65-F5344CB8AC3E}">
        <p14:creationId xmlns:p14="http://schemas.microsoft.com/office/powerpoint/2010/main" val="182446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Ways of Using Mixins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model files (classes, attributes associations)</a:t>
            </a:r>
          </a:p>
          <a:p>
            <a:r>
              <a:rPr lang="mr-IN" dirty="0" smtClean="0"/>
              <a:t>…</a:t>
            </a:r>
            <a:r>
              <a:rPr lang="en-CA" dirty="0" smtClean="0"/>
              <a:t> from files for the same class containing methods</a:t>
            </a:r>
          </a:p>
          <a:p>
            <a:pPr lvl="1"/>
            <a:r>
              <a:rPr lang="en-CA" dirty="0" smtClean="0"/>
              <a:t>Allows a clearer view of the core model</a:t>
            </a:r>
          </a:p>
          <a:p>
            <a:endParaRPr lang="en-US" dirty="0" smtClean="0"/>
          </a:p>
          <a:p>
            <a:r>
              <a:rPr lang="en-US" dirty="0" smtClean="0"/>
              <a:t>Separate system features, each into a separate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7406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</a:t>
            </a:r>
            <a:r>
              <a:rPr lang="en-US" dirty="0" smtClean="0"/>
              <a:t>Disadvantages </a:t>
            </a:r>
            <a:r>
              <a:rPr lang="en-US" dirty="0" smtClean="0"/>
              <a:t>of </a:t>
            </a:r>
            <a:r>
              <a:rPr lang="en-US" dirty="0" smtClean="0"/>
              <a:t>Mixins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Smaller files that are easier to understand</a:t>
            </a:r>
          </a:p>
          <a:p>
            <a:pPr lvl="1"/>
            <a:r>
              <a:rPr lang="en-US" dirty="0" smtClean="0"/>
              <a:t>Different versions of a class for different software versions (e.g. a professional version) can be built by using different mixins</a:t>
            </a:r>
          </a:p>
          <a:p>
            <a:endParaRPr lang="en-US" dirty="0"/>
          </a:p>
          <a:p>
            <a:r>
              <a:rPr lang="en-US" dirty="0" smtClean="0"/>
              <a:t>Disadvantage</a:t>
            </a:r>
          </a:p>
          <a:p>
            <a:pPr lvl="1"/>
            <a:r>
              <a:rPr lang="en-US" i="1" dirty="0" smtClean="0"/>
              <a:t>Delocalization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Bits of functionality of a class in different files</a:t>
            </a:r>
            <a:endParaRPr lang="en-US" dirty="0"/>
          </a:p>
          <a:p>
            <a:pPr lvl="2"/>
            <a:r>
              <a:rPr lang="en-US" dirty="0" smtClean="0"/>
              <a:t>The developer may not know that a </a:t>
            </a:r>
            <a:r>
              <a:rPr lang="en-US" dirty="0" err="1" smtClean="0"/>
              <a:t>mixin</a:t>
            </a:r>
            <a:r>
              <a:rPr lang="en-US" dirty="0" smtClean="0"/>
              <a:t> exists unless a tool helps show this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3583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Template </a:t>
            </a:r>
            <a:r>
              <a:rPr lang="en-US" dirty="0" smtClean="0"/>
              <a:t>Generation 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output of complex </a:t>
            </a:r>
            <a:r>
              <a:rPr lang="en-US" dirty="0" smtClean="0"/>
              <a:t>text in any class</a:t>
            </a:r>
            <a:endParaRPr lang="en-US" dirty="0" smtClean="0"/>
          </a:p>
          <a:p>
            <a:pPr lvl="1"/>
            <a:r>
              <a:rPr lang="en-US" dirty="0" smtClean="0"/>
              <a:t>Can generate </a:t>
            </a:r>
            <a:r>
              <a:rPr lang="en-US" dirty="0" smtClean="0"/>
              <a:t>XML, html, </a:t>
            </a:r>
            <a:r>
              <a:rPr lang="en-US" dirty="0" smtClean="0"/>
              <a:t>code, UI, </a:t>
            </a:r>
            <a:r>
              <a:rPr lang="en-US" dirty="0" smtClean="0"/>
              <a:t>etc.</a:t>
            </a:r>
          </a:p>
          <a:p>
            <a:endParaRPr lang="en-US" dirty="0" smtClean="0"/>
          </a:p>
          <a:p>
            <a:r>
              <a:rPr lang="en-US" dirty="0" smtClean="0"/>
              <a:t>Template for exactly the content</a:t>
            </a:r>
          </a:p>
          <a:p>
            <a:pPr lvl="1"/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textToOutout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&lt;&lt;!</a:t>
            </a:r>
            <a:r>
              <a:rPr lang="en-US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output this!&gt;&gt;</a:t>
            </a:r>
          </a:p>
          <a:p>
            <a:endParaRPr lang="en-US" dirty="0" smtClean="0"/>
          </a:p>
          <a:p>
            <a:r>
              <a:rPr lang="en-US" dirty="0" smtClean="0"/>
              <a:t>Expression</a:t>
            </a:r>
          </a:p>
          <a:p>
            <a:pPr lvl="1"/>
            <a:r>
              <a:rPr lang="mr-IN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&lt;&lt;=</a:t>
            </a:r>
            <a:r>
              <a:rPr lang="en-CA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someCode</a:t>
            </a:r>
            <a:r>
              <a:rPr lang="en-CA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  <a:r>
              <a:rPr lang="mr-IN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endParaRPr lang="en-CA" b="1" dirty="0" smtClean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en-CA" dirty="0"/>
          </a:p>
          <a:p>
            <a:r>
              <a:rPr lang="en-CA" dirty="0" smtClean="0"/>
              <a:t>Internal logic within a template</a:t>
            </a:r>
          </a:p>
          <a:p>
            <a:pPr lvl="1"/>
            <a:r>
              <a:rPr lang="mr-IN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&lt;&lt;# </a:t>
            </a:r>
            <a:r>
              <a:rPr lang="en-CA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if(a==0){</a:t>
            </a:r>
            <a:r>
              <a:rPr lang="mr-IN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#&gt;&gt;</a:t>
            </a:r>
            <a:r>
              <a:rPr lang="en-CA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…</a:t>
            </a:r>
            <a:r>
              <a:rPr lang="en-CA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&lt;&lt;#}#&gt;&gt;</a:t>
            </a:r>
            <a:endParaRPr lang="en-US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3: Advanced Associations and Separation of Concerns and Case Studies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9333810"/>
      </p:ext>
    </p:extLst>
  </p:cSld>
  <p:clrMapOvr>
    <a:masterClrMapping/>
  </p:clrMapOvr>
</p:sld>
</file>

<file path=ppt/theme/theme1.xml><?xml version="1.0" encoding="utf-8"?>
<a:theme xmlns:a="http://schemas.openxmlformats.org/drawingml/2006/main" name="LlosengMaste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494BB"/>
      </a:hlink>
      <a:folHlink>
        <a:srgbClr val="7F7F7F"/>
      </a:folHlink>
    </a:clrScheme>
    <a:fontScheme name="LlosengMaster">
      <a:majorFont>
        <a:latin typeface="Arial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Lloseng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loseng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C:\documents\prof\oo\livre\slides\LlosengMaster.pot</Template>
  <TotalTime>31735</TotalTime>
  <Words>2360</Words>
  <Application>Microsoft Macintosh PowerPoint</Application>
  <PresentationFormat>On-screen Show (4:3)</PresentationFormat>
  <Paragraphs>479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 Narrow</vt:lpstr>
      <vt:lpstr>Courier</vt:lpstr>
      <vt:lpstr>Courier New</vt:lpstr>
      <vt:lpstr>MS PGothic</vt:lpstr>
      <vt:lpstr>ＭＳ Ｐゴシック</vt:lpstr>
      <vt:lpstr>Times</vt:lpstr>
      <vt:lpstr>Times New Roman</vt:lpstr>
      <vt:lpstr>Arial</vt:lpstr>
      <vt:lpstr>LlosengMaster</vt:lpstr>
      <vt:lpstr>PowerPoint Presentation</vt:lpstr>
      <vt:lpstr>Inline vs. Standalone Associations</vt:lpstr>
      <vt:lpstr>Aggregation </vt:lpstr>
      <vt:lpstr>Composition</vt:lpstr>
      <vt:lpstr>Sorted Associations</vt:lpstr>
      <vt:lpstr>Separation of Concerns by Mixins in Umple</vt:lpstr>
      <vt:lpstr>Typical Ways of Using Mixins</vt:lpstr>
      <vt:lpstr>Advantages and Disadvantages of Mixins</vt:lpstr>
      <vt:lpstr>Model-Based Template Generation of Text</vt:lpstr>
      <vt:lpstr>Template Generation - Continued</vt:lpstr>
      <vt:lpstr>In-Class Exercise and Case Study</vt:lpstr>
      <vt:lpstr>Umple Technologies Used in eseat</vt:lpstr>
      <vt:lpstr>Aspect Orientation</vt:lpstr>
      <vt:lpstr>Aspect Orientation in Umple</vt:lpstr>
      <vt:lpstr>Separation of Concerns by Traits</vt:lpstr>
      <vt:lpstr>Another Trait Example</vt:lpstr>
      <vt:lpstr>Traits With Parameters</vt:lpstr>
      <vt:lpstr>Trait Parameters in Methods</vt:lpstr>
      <vt:lpstr>Selecting Subsets of Items in Traits</vt:lpstr>
      <vt:lpstr>Renaming Elements when Using Traits</vt:lpstr>
      <vt:lpstr>Associations in Traits: Observer Pattern</vt:lpstr>
      <vt:lpstr>Nested Substates and Guard Conditions</vt:lpstr>
      <vt:lpstr>Nested State Diagram – Another Example</vt:lpstr>
      <vt:lpstr>Auto-Transitions</vt:lpstr>
      <vt:lpstr>Events with Parameters</vt:lpstr>
      <vt:lpstr>State Tables and Simulations</vt:lpstr>
      <vt:lpstr>Pooled State Machines</vt:lpstr>
      <vt:lpstr>Unspecified Pseudo-Event</vt:lpstr>
      <vt:lpstr>Example using unspecified</vt:lpstr>
      <vt:lpstr>Using Traits to Reuse State Machines</vt:lpstr>
      <vt:lpstr>Satisfaction of Required Methods Through State Machines</vt:lpstr>
      <vt:lpstr>Changing Name of a Region</vt:lpstr>
      <vt:lpstr>Changing the Name of an Event</vt:lpstr>
      <vt:lpstr>Time for a 4th Short Test</vt:lpstr>
      <vt:lpstr>Formal Method Generation From Umple</vt:lpstr>
      <vt:lpstr>A Look at How Umple is Written in Itself</vt:lpstr>
      <vt:lpstr>Testing: TDD with100% pass always required</vt:lpstr>
      <vt:lpstr>End of the Mini-Course</vt:lpstr>
    </vt:vector>
  </TitlesOfParts>
  <Company>University of Ottawa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 2100 Software Design II</dc:title>
  <dc:creator>Timothy C. Lethbridge</dc:creator>
  <cp:lastModifiedBy>Timothy Lethbridge</cp:lastModifiedBy>
  <cp:revision>525</cp:revision>
  <dcterms:created xsi:type="dcterms:W3CDTF">2000-08-30T16:59:35Z</dcterms:created>
  <dcterms:modified xsi:type="dcterms:W3CDTF">2017-05-31T19:34:02Z</dcterms:modified>
</cp:coreProperties>
</file>