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8" r:id="rId9"/>
    <p:sldId id="269" r:id="rId10"/>
    <p:sldId id="270" r:id="rId11"/>
    <p:sldId id="271" r:id="rId12"/>
    <p:sldId id="272" r:id="rId13"/>
    <p:sldId id="274" r:id="rId14"/>
    <p:sldId id="285" r:id="rId15"/>
    <p:sldId id="276" r:id="rId16"/>
    <p:sldId id="264" r:id="rId17"/>
    <p:sldId id="265" r:id="rId18"/>
    <p:sldId id="277" r:id="rId19"/>
    <p:sldId id="278" r:id="rId20"/>
    <p:sldId id="279" r:id="rId21"/>
    <p:sldId id="280" r:id="rId22"/>
    <p:sldId id="281" r:id="rId23"/>
    <p:sldId id="275" r:id="rId24"/>
    <p:sldId id="282" r:id="rId25"/>
    <p:sldId id="283" r:id="rId26"/>
    <p:sldId id="284" r:id="rId27"/>
    <p:sldId id="286" r:id="rId28"/>
    <p:sldId id="287" r:id="rId29"/>
    <p:sldId id="288" r:id="rId30"/>
    <p:sldId id="289" r:id="rId31"/>
    <p:sldId id="290" r:id="rId32"/>
    <p:sldId id="266" r:id="rId33"/>
  </p:sldIdLst>
  <p:sldSz cx="9144000" cy="6858000" type="screen4x3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61"/>
    <p:restoredTop sz="94231"/>
  </p:normalViewPr>
  <p:slideViewPr>
    <p:cSldViewPr>
      <p:cViewPr>
        <p:scale>
          <a:sx n="100" d="100"/>
          <a:sy n="100" d="100"/>
        </p:scale>
        <p:origin x="144" y="280"/>
      </p:cViewPr>
      <p:guideLst>
        <p:guide orient="horz" pos="2160"/>
        <p:guide pos="2880"/>
      </p:guideLst>
    </p:cSldViewPr>
  </p:slideViewPr>
  <p:outlineViewPr>
    <p:cViewPr>
      <p:scale>
        <a:sx n="45" d="100"/>
        <a:sy n="45" d="100"/>
      </p:scale>
      <p:origin x="0" y="25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5F9DC7D8-BE17-F744-BAFF-F11198C31F4F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67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22EC03A-6261-9A4D-9030-D1A10FCBDC77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030102C0-C400-E843-82B8-E2748758D6B2}" type="slidenum">
              <a:rPr lang="en-US" altLang="x-none" sz="1200"/>
              <a:pPr/>
              <a:t>1</a:t>
            </a:fld>
            <a:endParaRPr lang="en-US" altLang="x-none" sz="1200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AF1BE826-501E-F842-9175-F74682364C34}" type="slidenum">
              <a:rPr lang="en-US" altLang="x-none" sz="1200"/>
              <a:pPr/>
              <a:t>19</a:t>
            </a:fld>
            <a:endParaRPr lang="en-US" altLang="x-none" sz="1200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334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E8A5A61-0C2B-E440-A48F-FEC735978181}" type="slidenum">
              <a:rPr lang="en-US" altLang="x-none" sz="1200"/>
              <a:pPr/>
              <a:t>20</a:t>
            </a:fld>
            <a:endParaRPr lang="en-US" altLang="x-none" sz="1200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381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3163" y="696913"/>
            <a:ext cx="4638675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EC03A-6261-9A4D-9030-D1A10FCBDC77}" type="slidenum">
              <a:rPr lang="en-US" altLang="x-none" smtClean="0"/>
              <a:pPr/>
              <a:t>30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4454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177BB905-CD90-3548-BA9F-211FDFDC4CBA}" type="slidenum">
              <a:rPr lang="en-US" altLang="x-none" sz="1200"/>
              <a:pPr/>
              <a:t>8</a:t>
            </a:fld>
            <a:endParaRPr lang="en-US" altLang="x-none" sz="1200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9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73C0855B-E67B-7D4B-B08F-A4BEEE4D3EC1}" type="slidenum">
              <a:rPr lang="en-US" altLang="x-none" sz="1200"/>
              <a:pPr/>
              <a:t>9</a:t>
            </a:fld>
            <a:endParaRPr lang="en-US" altLang="x-none" sz="1200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602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8C9E6CB7-AFEC-3C41-B0CA-A61F5A0FB394}" type="slidenum">
              <a:rPr lang="en-US" altLang="x-none" sz="1200"/>
              <a:pPr/>
              <a:t>10</a:t>
            </a:fld>
            <a:endParaRPr lang="en-US" altLang="x-none" sz="1200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092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93D58711-C571-F745-AF36-99EFC9D1001C}" type="slidenum">
              <a:rPr lang="en-US" altLang="x-none" sz="1200"/>
              <a:pPr/>
              <a:t>11</a:t>
            </a:fld>
            <a:endParaRPr lang="en-US" altLang="x-none" sz="1200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6267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AECC7492-2640-DB4F-9C1C-61AE5C16B618}" type="slidenum">
              <a:rPr lang="en-US" altLang="x-none" sz="1200"/>
              <a:pPr/>
              <a:t>12</a:t>
            </a:fld>
            <a:endParaRPr lang="en-US" altLang="x-none" sz="1200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723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0075153C-648F-634F-8556-A70508D63409}" type="slidenum">
              <a:rPr lang="en-US" altLang="x-none" sz="1200"/>
              <a:pPr/>
              <a:t>13</a:t>
            </a:fld>
            <a:endParaRPr lang="en-US" altLang="x-none" sz="1200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453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EB964F27-DA57-B74B-8362-426B870BCE54}" type="slidenum">
              <a:rPr lang="en-US" altLang="x-none" sz="1200"/>
              <a:pPr/>
              <a:t>15</a:t>
            </a:fld>
            <a:endParaRPr lang="en-US" altLang="x-none" sz="1200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55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4299714F-CF9F-E149-B3FD-886D7709B7CD}" type="slidenum">
              <a:rPr lang="en-US" altLang="x-none" sz="1200"/>
              <a:pPr/>
              <a:t>18</a:t>
            </a:fld>
            <a:endParaRPr lang="en-US" altLang="x-none" sz="1200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94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F9001-64BD-264E-93A6-755FE7FAABD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6684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1B7EE-FDC4-F949-B6A2-FCCBD6A6459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614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28600"/>
            <a:ext cx="2057400" cy="5943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19800" cy="5943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4EAF4-BEAC-6848-8923-AA6D24B285B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35026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93169-B429-4E4D-BE7A-B093D49A5FE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82096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371600"/>
            <a:ext cx="3695700" cy="23241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3848100"/>
            <a:ext cx="3695700" cy="23241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FE52-9E2D-E043-9A73-59650448369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94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077D5-EC4B-EA4E-A0E8-9F2D053284E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8466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77E6B-EBD0-E549-9683-1D9AD9A67B3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044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371600"/>
            <a:ext cx="3695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371600"/>
            <a:ext cx="3695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C5648-C202-8A4A-A389-BB9966801C5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0271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90207-8750-F149-A16E-5CC257EA95E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726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0736C-E907-3C44-AF8D-9E907B10B09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371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6F23B-4156-9440-B629-13825A16492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80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AF0CB-30D3-B14C-908E-EB39B54C6D3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34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D1C79-448E-3341-AEB8-02CC9EB9BDB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6688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76400" y="647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CA" smtClean="0"/>
              <a:t>T. Lethbridge</a:t>
            </a:r>
            <a:endParaRPr lang="en-US" dirty="0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400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00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15F74E-DD3A-B74F-945A-36B1C90FBF78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6" y="6133083"/>
            <a:ext cx="1342598" cy="7249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0">
          <a:solidFill>
            <a:schemeClr val="tx1"/>
          </a:solidFill>
          <a:latin typeface="+mj-lt"/>
          <a:ea typeface="+mn-ea"/>
          <a:cs typeface="ＭＳ Ｐゴシック" charset="0"/>
        </a:defRPr>
      </a:lvl1pPr>
      <a:lvl2pPr marL="385763" indent="-19526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  <a:ea typeface="+mn-ea"/>
        </a:defRPr>
      </a:lvl2pPr>
      <a:lvl3pPr marL="804863" indent="-228600" algn="l" rtl="0" eaLnBrk="0" fontAlgn="base" hangingPunct="0">
        <a:spcBef>
          <a:spcPct val="20000"/>
        </a:spcBef>
        <a:spcAft>
          <a:spcPct val="0"/>
        </a:spcAft>
        <a:buChar char="—"/>
        <a:defRPr sz="2400">
          <a:solidFill>
            <a:schemeClr val="tx1"/>
          </a:solidFill>
          <a:latin typeface="+mj-lt"/>
          <a:ea typeface="+mn-ea"/>
        </a:defRPr>
      </a:lvl3pPr>
      <a:lvl4pPr marL="1223963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j-lt"/>
          <a:ea typeface="+mn-ea"/>
        </a:defRPr>
      </a:lvl4pPr>
      <a:lvl5pPr marL="16430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ea typeface="+mn-ea"/>
        </a:defRPr>
      </a:lvl5pPr>
      <a:lvl6pPr marL="21002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5574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0146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4718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cl@eecs.uottawa.ca" TargetMode="External"/><Relationship Id="rId4" Type="http://schemas.openxmlformats.org/officeDocument/2006/relationships/hyperlink" Target="http://www.umple.or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www.surveymonkey.com/r/Test3x-UmpleIsrae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2qqUYyK" TargetMode="External"/><Relationship Id="rId3" Type="http://schemas.openxmlformats.org/officeDocument/2006/relationships/hyperlink" Target="https://www.dropbox.com/request/8cufWRaHStMjKWVQr6LV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042988" y="1133475"/>
            <a:ext cx="8101012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2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Umple Mini-Course</a:t>
            </a:r>
          </a:p>
          <a:p>
            <a:pPr algn="ctr">
              <a:defRPr/>
            </a:pPr>
            <a:r>
              <a:rPr lang="en-US" sz="32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Part 2: Building On the Basics</a:t>
            </a:r>
            <a:endParaRPr lang="en-US" sz="32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n-US" sz="3200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500438"/>
            <a:ext cx="6400800" cy="3105150"/>
          </a:xfrm>
        </p:spPr>
        <p:txBody>
          <a:bodyPr/>
          <a:lstStyle/>
          <a:p>
            <a:r>
              <a:rPr lang="en-CA" altLang="x-none" dirty="0" smtClean="0">
                <a:latin typeface="Arial Narrow" charset="0"/>
              </a:rPr>
              <a:t>Timothy C. Lethbridge, I.S.P, </a:t>
            </a:r>
            <a:r>
              <a:rPr lang="en-CA" altLang="x-none" dirty="0" err="1" smtClean="0">
                <a:latin typeface="Arial Narrow" charset="0"/>
              </a:rPr>
              <a:t>P.Eng</a:t>
            </a:r>
            <a:r>
              <a:rPr lang="en-CA" altLang="x-none" dirty="0" smtClean="0">
                <a:latin typeface="Arial Narrow" charset="0"/>
              </a:rPr>
              <a:t>.</a:t>
            </a:r>
          </a:p>
          <a:p>
            <a:r>
              <a:rPr lang="en-CA" altLang="x-none" dirty="0" smtClean="0">
                <a:latin typeface="Arial Narrow" charset="0"/>
              </a:rPr>
              <a:t>University </a:t>
            </a:r>
            <a:r>
              <a:rPr lang="en-CA" altLang="x-none" dirty="0">
                <a:latin typeface="Arial Narrow" charset="0"/>
              </a:rPr>
              <a:t>of </a:t>
            </a:r>
            <a:r>
              <a:rPr lang="en-CA" altLang="x-none" dirty="0" smtClean="0">
                <a:latin typeface="Arial Narrow" charset="0"/>
              </a:rPr>
              <a:t>Ottawa, Canada</a:t>
            </a:r>
          </a:p>
          <a:p>
            <a:endParaRPr lang="en-CA" altLang="x-none" dirty="0">
              <a:latin typeface="Arial Narrow" charset="0"/>
            </a:endParaRPr>
          </a:p>
          <a:p>
            <a:r>
              <a:rPr lang="en-CA" altLang="x-none" dirty="0" smtClean="0">
                <a:latin typeface="Arial Narrow" charset="0"/>
                <a:hlinkClick r:id="rId3"/>
              </a:rPr>
              <a:t>tcl@eecs.uottawa.ca</a:t>
            </a:r>
            <a:endParaRPr lang="en-CA" altLang="x-none" dirty="0" smtClean="0">
              <a:latin typeface="Arial Narrow" charset="0"/>
            </a:endParaRPr>
          </a:p>
          <a:p>
            <a:r>
              <a:rPr lang="en-CA" altLang="x-none" dirty="0" smtClean="0">
                <a:latin typeface="Arial Narrow" charset="0"/>
                <a:hlinkClick r:id="rId4"/>
              </a:rPr>
              <a:t>http</a:t>
            </a:r>
            <a:r>
              <a:rPr lang="en-CA" altLang="x-none" dirty="0">
                <a:latin typeface="Arial Narrow" charset="0"/>
                <a:hlinkClick r:id="rId4"/>
              </a:rPr>
              <a:t>://www.umple.org</a:t>
            </a:r>
            <a:endParaRPr lang="en-CA" altLang="x-none" dirty="0">
              <a:latin typeface="Arial Narrow" charset="0"/>
            </a:endParaRPr>
          </a:p>
          <a:p>
            <a:endParaRPr lang="en-CA" altLang="x-none" dirty="0">
              <a:latin typeface="Arial Narrow" charset="0"/>
            </a:endParaRPr>
          </a:p>
          <a:p>
            <a:endParaRPr lang="en-CA" altLang="x-none" dirty="0">
              <a:latin typeface="Arial Narrow" charset="0"/>
            </a:endParaRPr>
          </a:p>
          <a:p>
            <a:endParaRPr lang="en-US" altLang="x-none" dirty="0"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46B7AEFB-145A-B44A-B9EB-FB0B107341FC}" type="slidenum">
              <a:rPr lang="en-US" altLang="x-none" sz="1400"/>
              <a:pPr/>
              <a:t>10</a:t>
            </a:fld>
            <a:endParaRPr lang="en-US" altLang="x-none" sz="1400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smtClean="0">
                <a:cs typeface="+mj-cs"/>
              </a:rPr>
              <a:t>Identifying Associations and Attributes</a:t>
            </a:r>
            <a:r>
              <a:rPr lang="en-US" dirty="0" smtClean="0">
                <a:cs typeface="Times New Roman" charset="0"/>
              </a:rPr>
              <a:t> 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>
              <a:defRPr/>
            </a:pPr>
            <a:r>
              <a:rPr lang="en-GB" dirty="0" smtClean="0"/>
              <a:t>Start with classes you think are most </a:t>
            </a:r>
            <a:r>
              <a:rPr lang="en-GB" b="1" dirty="0" smtClean="0"/>
              <a:t>central</a:t>
            </a:r>
            <a:r>
              <a:rPr lang="en-GB" dirty="0" smtClean="0"/>
              <a:t> and important</a:t>
            </a:r>
            <a:r>
              <a:rPr lang="en-US" dirty="0" smtClean="0">
                <a:cs typeface="Times New Roman" charset="0"/>
              </a:rPr>
              <a:t> </a:t>
            </a:r>
          </a:p>
          <a:p>
            <a:pPr lvl="1" algn="just">
              <a:defRPr/>
            </a:pPr>
            <a:r>
              <a:rPr lang="en-GB" dirty="0" smtClean="0">
                <a:cs typeface="Times New Roman" charset="0"/>
              </a:rPr>
              <a:t>Decide on the clear and obvious data it must contain and its relationships to other classes. </a:t>
            </a:r>
          </a:p>
          <a:p>
            <a:pPr lvl="1" algn="just">
              <a:defRPr/>
            </a:pPr>
            <a:r>
              <a:rPr lang="en-GB" i="1" u="sng" dirty="0" smtClean="0">
                <a:cs typeface="Times New Roman" charset="0"/>
              </a:rPr>
              <a:t>Work outwards </a:t>
            </a:r>
            <a:r>
              <a:rPr lang="en-GB" dirty="0" smtClean="0">
                <a:cs typeface="Times New Roman" charset="0"/>
              </a:rPr>
              <a:t>towards the classes that are less important.</a:t>
            </a:r>
          </a:p>
          <a:p>
            <a:pPr lvl="1" algn="just">
              <a:defRPr/>
            </a:pPr>
            <a:endParaRPr lang="en-GB" dirty="0" smtClean="0"/>
          </a:p>
          <a:p>
            <a:pPr lvl="1" algn="just">
              <a:defRPr/>
            </a:pPr>
            <a:r>
              <a:rPr lang="en-GB" dirty="0" smtClean="0"/>
              <a:t>Avoid adding too many associations and attributes to a class</a:t>
            </a:r>
          </a:p>
          <a:p>
            <a:pPr lvl="2" algn="just">
              <a:defRPr/>
            </a:pPr>
            <a:r>
              <a:rPr lang="en-GB" dirty="0" smtClean="0"/>
              <a:t>A system is simpler if it manipulates less information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022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56221941-7441-D14D-B98A-B63F655A0E09}" type="slidenum">
              <a:rPr lang="en-US" altLang="x-none" sz="1400"/>
              <a:pPr/>
              <a:t>11</a:t>
            </a:fld>
            <a:endParaRPr lang="en-US" altLang="x-none" sz="1400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en-GB" dirty="0" smtClean="0">
                <a:cs typeface="+mj-cs"/>
              </a:rPr>
              <a:t>Tips about identifying and specifying valid associations</a:t>
            </a:r>
            <a:r>
              <a:rPr lang="en-US" dirty="0" smtClean="0">
                <a:cs typeface="+mj-cs"/>
              </a:rPr>
              <a:t> </a:t>
            </a:r>
            <a:r>
              <a:rPr lang="en-GB" dirty="0" smtClean="0">
                <a:cs typeface="+mj-cs"/>
              </a:rPr>
              <a:t>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>
              <a:defRPr/>
            </a:pPr>
            <a:r>
              <a:rPr lang="en-GB" dirty="0" smtClean="0">
                <a:cs typeface="Times New Roman" charset="0"/>
              </a:rPr>
              <a:t>Specify the multiplicity at both ends</a:t>
            </a:r>
          </a:p>
          <a:p>
            <a:pPr lvl="1" algn="just">
              <a:defRPr/>
            </a:pPr>
            <a:endParaRPr lang="en-GB" dirty="0" smtClean="0">
              <a:cs typeface="Times New Roman" charset="0"/>
            </a:endParaRPr>
          </a:p>
          <a:p>
            <a:pPr lvl="1" algn="just">
              <a:defRPr/>
            </a:pPr>
            <a:r>
              <a:rPr lang="en-GB" dirty="0" smtClean="0">
                <a:cs typeface="Times New Roman" charset="0"/>
              </a:rPr>
              <a:t>Use role names if necessary</a:t>
            </a:r>
          </a:p>
          <a:p>
            <a:pPr lvl="1" algn="just">
              <a:buFontTx/>
              <a:buNone/>
              <a:defRPr/>
            </a:pPr>
            <a:endParaRPr lang="en-GB" dirty="0" smtClean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9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C1809293-783B-F640-A3D8-C36455790C53}" type="slidenum">
              <a:rPr lang="en-US" altLang="x-none" sz="1400"/>
              <a:pPr/>
              <a:t>12</a:t>
            </a:fld>
            <a:endParaRPr lang="en-US" altLang="x-none" sz="1400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Actions versus associations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371600"/>
            <a:ext cx="7922840" cy="4800600"/>
          </a:xfrm>
        </p:spPr>
        <p:txBody>
          <a:bodyPr/>
          <a:lstStyle/>
          <a:p>
            <a:pPr lvl="1" algn="just">
              <a:defRPr/>
            </a:pPr>
            <a:r>
              <a:rPr lang="en-GB" sz="2000" dirty="0" smtClean="0"/>
              <a:t>A </a:t>
            </a:r>
            <a:r>
              <a:rPr lang="en-GB" sz="2000" smtClean="0"/>
              <a:t>common mistake: to </a:t>
            </a:r>
            <a:r>
              <a:rPr lang="en-GB" sz="2000" dirty="0" smtClean="0"/>
              <a:t>represent </a:t>
            </a:r>
            <a:r>
              <a:rPr lang="en-GB" sz="2000" i="1" dirty="0" smtClean="0"/>
              <a:t>actions</a:t>
            </a:r>
            <a:r>
              <a:rPr lang="en-GB" sz="2000" dirty="0" smtClean="0"/>
              <a:t> as if they were associations</a:t>
            </a:r>
            <a:r>
              <a:rPr lang="en-US" sz="2000" dirty="0" smtClean="0">
                <a:cs typeface="Times New Roman" charset="0"/>
              </a:rPr>
              <a:t> </a:t>
            </a:r>
          </a:p>
          <a:p>
            <a:pPr marL="0" indent="0">
              <a:defRPr/>
            </a:pPr>
            <a:endParaRPr lang="en-US" sz="2000" dirty="0" smtClean="0">
              <a:cs typeface="+mn-cs"/>
            </a:endParaRPr>
          </a:p>
        </p:txBody>
      </p:sp>
      <p:pic>
        <p:nvPicPr>
          <p:cNvPr id="265279" name="Picture 6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2438400"/>
            <a:ext cx="2057400" cy="1724025"/>
          </a:xfrm>
        </p:spPr>
      </p:pic>
      <p:sp>
        <p:nvSpPr>
          <p:cNvPr id="109575" name="Rectangle 18"/>
          <p:cNvSpPr>
            <a:spLocks noChangeArrowheads="1"/>
          </p:cNvSpPr>
          <p:nvPr/>
        </p:nvSpPr>
        <p:spPr bwMode="auto">
          <a:xfrm>
            <a:off x="1516063" y="4556125"/>
            <a:ext cx="28559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>
                <a:solidFill>
                  <a:srgbClr val="000000"/>
                </a:solidFill>
              </a:rPr>
              <a:t>Bad, due to the use of associations </a:t>
            </a:r>
            <a:endParaRPr lang="en-CA" altLang="x-none"/>
          </a:p>
        </p:txBody>
      </p:sp>
      <p:sp>
        <p:nvSpPr>
          <p:cNvPr id="109576" name="Rectangle 19"/>
          <p:cNvSpPr>
            <a:spLocks noChangeArrowheads="1"/>
          </p:cNvSpPr>
          <p:nvPr/>
        </p:nvSpPr>
        <p:spPr bwMode="auto">
          <a:xfrm>
            <a:off x="1516063" y="4757738"/>
            <a:ext cx="12303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 dirty="0">
                <a:solidFill>
                  <a:srgbClr val="000000"/>
                </a:solidFill>
              </a:rPr>
              <a:t>that are actions</a:t>
            </a:r>
            <a:endParaRPr lang="en-CA" altLang="x-none" dirty="0"/>
          </a:p>
        </p:txBody>
      </p:sp>
      <p:sp>
        <p:nvSpPr>
          <p:cNvPr id="109577" name="Rectangle 47"/>
          <p:cNvSpPr>
            <a:spLocks noChangeArrowheads="1"/>
          </p:cNvSpPr>
          <p:nvPr/>
        </p:nvSpPr>
        <p:spPr bwMode="auto">
          <a:xfrm>
            <a:off x="4552950" y="4352925"/>
            <a:ext cx="9699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>
                <a:solidFill>
                  <a:srgbClr val="000000"/>
                </a:solidFill>
              </a:rPr>
              <a:t>Better: The </a:t>
            </a:r>
            <a:endParaRPr lang="en-CA" altLang="x-none"/>
          </a:p>
        </p:txBody>
      </p:sp>
      <p:sp>
        <p:nvSpPr>
          <p:cNvPr id="109578" name="Rectangle 48"/>
          <p:cNvSpPr>
            <a:spLocks noChangeArrowheads="1"/>
          </p:cNvSpPr>
          <p:nvPr/>
        </p:nvSpPr>
        <p:spPr bwMode="auto">
          <a:xfrm>
            <a:off x="5514975" y="4370388"/>
            <a:ext cx="7318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 b="1">
                <a:solidFill>
                  <a:srgbClr val="000000"/>
                </a:solidFill>
                <a:latin typeface="Courier" charset="0"/>
              </a:rPr>
              <a:t>borrow</a:t>
            </a:r>
            <a:endParaRPr lang="en-CA" altLang="x-none"/>
          </a:p>
        </p:txBody>
      </p:sp>
      <p:sp>
        <p:nvSpPr>
          <p:cNvPr id="109579" name="Rectangle 49"/>
          <p:cNvSpPr>
            <a:spLocks noChangeArrowheads="1"/>
          </p:cNvSpPr>
          <p:nvPr/>
        </p:nvSpPr>
        <p:spPr bwMode="auto">
          <a:xfrm>
            <a:off x="6224588" y="4352925"/>
            <a:ext cx="16240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>
                <a:solidFill>
                  <a:srgbClr val="000000"/>
                </a:solidFill>
              </a:rPr>
              <a:t> operation creates a </a:t>
            </a:r>
            <a:endParaRPr lang="en-CA" altLang="x-none"/>
          </a:p>
        </p:txBody>
      </p:sp>
      <p:sp>
        <p:nvSpPr>
          <p:cNvPr id="109580" name="Rectangle 50"/>
          <p:cNvSpPr>
            <a:spLocks noChangeArrowheads="1"/>
          </p:cNvSpPr>
          <p:nvPr/>
        </p:nvSpPr>
        <p:spPr bwMode="auto">
          <a:xfrm>
            <a:off x="7843838" y="4370388"/>
            <a:ext cx="4873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 b="1">
                <a:solidFill>
                  <a:srgbClr val="000000"/>
                </a:solidFill>
                <a:latin typeface="Courier" charset="0"/>
              </a:rPr>
              <a:t>Loan</a:t>
            </a:r>
            <a:endParaRPr lang="en-CA" altLang="x-none"/>
          </a:p>
        </p:txBody>
      </p:sp>
      <p:sp>
        <p:nvSpPr>
          <p:cNvPr id="109581" name="Rectangle 51"/>
          <p:cNvSpPr>
            <a:spLocks noChangeArrowheads="1"/>
          </p:cNvSpPr>
          <p:nvPr/>
        </p:nvSpPr>
        <p:spPr bwMode="auto">
          <a:xfrm>
            <a:off x="8316913" y="4352925"/>
            <a:ext cx="4460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>
                <a:solidFill>
                  <a:srgbClr val="000000"/>
                </a:solidFill>
              </a:rPr>
              <a:t>, and </a:t>
            </a:r>
            <a:endParaRPr lang="en-CA" altLang="x-none"/>
          </a:p>
        </p:txBody>
      </p:sp>
      <p:sp>
        <p:nvSpPr>
          <p:cNvPr id="109582" name="Rectangle 52"/>
          <p:cNvSpPr>
            <a:spLocks noChangeArrowheads="1"/>
          </p:cNvSpPr>
          <p:nvPr/>
        </p:nvSpPr>
        <p:spPr bwMode="auto">
          <a:xfrm>
            <a:off x="4552950" y="4556125"/>
            <a:ext cx="2984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>
                <a:solidFill>
                  <a:srgbClr val="000000"/>
                </a:solidFill>
              </a:rPr>
              <a:t>the </a:t>
            </a:r>
            <a:endParaRPr lang="en-CA" altLang="x-none"/>
          </a:p>
        </p:txBody>
      </p:sp>
      <p:sp>
        <p:nvSpPr>
          <p:cNvPr id="109583" name="Rectangle 53"/>
          <p:cNvSpPr>
            <a:spLocks noChangeArrowheads="1"/>
          </p:cNvSpPr>
          <p:nvPr/>
        </p:nvSpPr>
        <p:spPr bwMode="auto">
          <a:xfrm>
            <a:off x="4856163" y="4573588"/>
            <a:ext cx="7318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 b="1">
                <a:solidFill>
                  <a:srgbClr val="000000"/>
                </a:solidFill>
                <a:latin typeface="Courier" charset="0"/>
              </a:rPr>
              <a:t>return</a:t>
            </a:r>
            <a:endParaRPr lang="en-CA" altLang="x-none"/>
          </a:p>
        </p:txBody>
      </p:sp>
      <p:sp>
        <p:nvSpPr>
          <p:cNvPr id="109584" name="Rectangle 54"/>
          <p:cNvSpPr>
            <a:spLocks noChangeArrowheads="1"/>
          </p:cNvSpPr>
          <p:nvPr/>
        </p:nvSpPr>
        <p:spPr bwMode="auto">
          <a:xfrm>
            <a:off x="5565775" y="4556125"/>
            <a:ext cx="152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>
                <a:solidFill>
                  <a:srgbClr val="000000"/>
                </a:solidFill>
              </a:rPr>
              <a:t> operation sets the </a:t>
            </a:r>
            <a:endParaRPr lang="en-CA" altLang="x-none"/>
          </a:p>
        </p:txBody>
      </p:sp>
      <p:sp>
        <p:nvSpPr>
          <p:cNvPr id="109585" name="Rectangle 55"/>
          <p:cNvSpPr>
            <a:spLocks noChangeArrowheads="1"/>
          </p:cNvSpPr>
          <p:nvPr/>
        </p:nvSpPr>
        <p:spPr bwMode="auto">
          <a:xfrm>
            <a:off x="7085013" y="4573588"/>
            <a:ext cx="14636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 b="1">
                <a:solidFill>
                  <a:srgbClr val="000000"/>
                </a:solidFill>
                <a:latin typeface="Courier" charset="0"/>
              </a:rPr>
              <a:t>returnedDate</a:t>
            </a:r>
            <a:endParaRPr lang="en-CA" altLang="x-none"/>
          </a:p>
        </p:txBody>
      </p:sp>
      <p:sp>
        <p:nvSpPr>
          <p:cNvPr id="109586" name="Rectangle 56"/>
          <p:cNvSpPr>
            <a:spLocks noChangeArrowheads="1"/>
          </p:cNvSpPr>
          <p:nvPr/>
        </p:nvSpPr>
        <p:spPr bwMode="auto">
          <a:xfrm>
            <a:off x="8502650" y="455612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>
                <a:solidFill>
                  <a:srgbClr val="000000"/>
                </a:solidFill>
              </a:rPr>
              <a:t> </a:t>
            </a:r>
            <a:endParaRPr lang="en-CA" altLang="x-none"/>
          </a:p>
        </p:txBody>
      </p:sp>
      <p:sp>
        <p:nvSpPr>
          <p:cNvPr id="109587" name="Rectangle 57"/>
          <p:cNvSpPr>
            <a:spLocks noChangeArrowheads="1"/>
          </p:cNvSpPr>
          <p:nvPr/>
        </p:nvSpPr>
        <p:spPr bwMode="auto">
          <a:xfrm>
            <a:off x="4552950" y="4757738"/>
            <a:ext cx="7286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CA" altLang="x-none" sz="1600">
                <a:solidFill>
                  <a:srgbClr val="000000"/>
                </a:solidFill>
              </a:rPr>
              <a:t>attribute.</a:t>
            </a:r>
            <a:endParaRPr lang="en-CA" altLang="x-none"/>
          </a:p>
        </p:txBody>
      </p:sp>
      <p:pic>
        <p:nvPicPr>
          <p:cNvPr id="265282" name="Picture 6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590800"/>
            <a:ext cx="3695700" cy="1381125"/>
          </a:xfrm>
        </p:spPr>
      </p:pic>
    </p:spTree>
    <p:extLst>
      <p:ext uri="{BB962C8B-B14F-4D97-AF65-F5344CB8AC3E}">
        <p14:creationId xmlns:p14="http://schemas.microsoft.com/office/powerpoint/2010/main" val="4491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FC3B849E-2485-E14C-B914-D0FC54FC0A4A}" type="slidenum">
              <a:rPr lang="en-US" altLang="x-none" sz="1400"/>
              <a:pPr/>
              <a:t>13</a:t>
            </a:fld>
            <a:endParaRPr lang="en-US" altLang="x-none" sz="1400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smtClean="0">
                <a:cs typeface="+mj-cs"/>
              </a:rPr>
              <a:t>Tips About </a:t>
            </a:r>
            <a:r>
              <a:rPr lang="en-US" dirty="0">
                <a:cs typeface="+mj-cs"/>
              </a:rPr>
              <a:t>I</a:t>
            </a:r>
            <a:r>
              <a:rPr lang="en-US" dirty="0" smtClean="0">
                <a:cs typeface="+mj-cs"/>
              </a:rPr>
              <a:t>dentifying valid attributes</a:t>
            </a:r>
            <a:r>
              <a:rPr lang="en-US" dirty="0" smtClean="0">
                <a:cs typeface="Times New Roman" charset="0"/>
              </a:rPr>
              <a:t> 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371600"/>
            <a:ext cx="8066856" cy="4800600"/>
          </a:xfrm>
        </p:spPr>
        <p:txBody>
          <a:bodyPr/>
          <a:lstStyle/>
          <a:p>
            <a:pPr lvl="1" algn="just"/>
            <a:r>
              <a:rPr lang="en-US" altLang="x-none" sz="2000" dirty="0"/>
              <a:t>It is not good to have many duplicate attributes  </a:t>
            </a:r>
          </a:p>
          <a:p>
            <a:pPr lvl="1" algn="just"/>
            <a:r>
              <a:rPr lang="en-US" altLang="x-none" sz="2000" dirty="0"/>
              <a:t>If a subset of a class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altLang="ja-JP" sz="2000" dirty="0"/>
              <a:t>s attributes form a coherent group, then create a distinct class containing these attributes </a:t>
            </a:r>
            <a:endParaRPr lang="en-US" altLang="x-none" sz="2000" dirty="0"/>
          </a:p>
        </p:txBody>
      </p:sp>
      <p:pic>
        <p:nvPicPr>
          <p:cNvPr id="266310" name="Picture 7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514600"/>
            <a:ext cx="7772400" cy="3314700"/>
          </a:xfrm>
        </p:spPr>
      </p:pic>
    </p:spTree>
    <p:extLst>
      <p:ext uri="{BB962C8B-B14F-4D97-AF65-F5344CB8AC3E}">
        <p14:creationId xmlns:p14="http://schemas.microsoft.com/office/powerpoint/2010/main" val="162995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 test 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552" y="1143000"/>
            <a:ext cx="8160196" cy="4800600"/>
          </a:xfrm>
        </p:spPr>
        <p:txBody>
          <a:bodyPr/>
          <a:lstStyle/>
          <a:p>
            <a:r>
              <a:rPr lang="en-US" dirty="0" smtClean="0"/>
              <a:t>Click on the following link for Test 3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www.surveymonkey.com/r/Test3x-UmpleIsrael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3169-B429-4E4D-BE7A-B093D49A5FED}" type="slidenum">
              <a:rPr lang="en-US" altLang="x-none" smtClean="0"/>
              <a:pPr/>
              <a:t>14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03221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18594E72-C2E3-5043-B354-F5608A114DC3}" type="slidenum">
              <a:rPr lang="en-US" altLang="x-none" sz="1400"/>
              <a:pPr/>
              <a:t>15</a:t>
            </a:fld>
            <a:endParaRPr lang="en-US" altLang="x-none" sz="1400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9016" y="260648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Basics of State Machines</a:t>
            </a:r>
            <a:endParaRPr lang="en-GB" dirty="0" smtClean="0">
              <a:cs typeface="Times" charset="0"/>
            </a:endParaRP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>
              <a:defRPr/>
            </a:pPr>
            <a:r>
              <a:rPr lang="en-GB" dirty="0" smtClean="0">
                <a:cs typeface="Times" charset="0"/>
              </a:rPr>
              <a:t>At any given point in time, the system is in one </a:t>
            </a:r>
            <a:r>
              <a:rPr lang="en-GB" u="sng" dirty="0" smtClean="0">
                <a:cs typeface="Times" charset="0"/>
              </a:rPr>
              <a:t>state</a:t>
            </a:r>
            <a:r>
              <a:rPr lang="en-GB" dirty="0" smtClean="0">
                <a:cs typeface="Times" charset="0"/>
              </a:rPr>
              <a:t>.</a:t>
            </a:r>
          </a:p>
          <a:p>
            <a:pPr lvl="1" algn="just">
              <a:defRPr/>
            </a:pPr>
            <a:endParaRPr lang="en-GB" dirty="0" smtClean="0">
              <a:cs typeface="Times" charset="0"/>
            </a:endParaRPr>
          </a:p>
          <a:p>
            <a:pPr lvl="1" algn="just">
              <a:defRPr/>
            </a:pPr>
            <a:r>
              <a:rPr lang="en-GB" dirty="0" smtClean="0">
                <a:cs typeface="Times" charset="0"/>
              </a:rPr>
              <a:t>It will remain in this state until an </a:t>
            </a:r>
            <a:r>
              <a:rPr lang="en-GB" u="sng" dirty="0" smtClean="0">
                <a:cs typeface="Times" charset="0"/>
              </a:rPr>
              <a:t>event</a:t>
            </a:r>
            <a:r>
              <a:rPr lang="en-GB" dirty="0" smtClean="0">
                <a:cs typeface="Times" charset="0"/>
              </a:rPr>
              <a:t> occurs that causes it to change state. </a:t>
            </a:r>
          </a:p>
          <a:p>
            <a:pPr lvl="1" algn="just">
              <a:defRPr/>
            </a:pPr>
            <a:endParaRPr lang="en-GB" dirty="0" smtClean="0">
              <a:cs typeface="Times" charset="0"/>
            </a:endParaRPr>
          </a:p>
          <a:p>
            <a:pPr lvl="1" algn="just">
              <a:defRPr/>
            </a:pPr>
            <a:r>
              <a:rPr lang="en-GB" dirty="0" smtClean="0">
                <a:cs typeface="Times" charset="0"/>
              </a:rPr>
              <a:t>A state is represented by a rounded rectangle containing the name of the state.</a:t>
            </a:r>
          </a:p>
          <a:p>
            <a:pPr lvl="1" algn="just">
              <a:defRPr/>
            </a:pPr>
            <a:endParaRPr lang="en-GB" dirty="0" smtClean="0">
              <a:cs typeface="Times" charset="0"/>
            </a:endParaRPr>
          </a:p>
          <a:p>
            <a:pPr lvl="1" algn="just">
              <a:defRPr/>
            </a:pPr>
            <a:r>
              <a:rPr lang="en-GB" dirty="0" smtClean="0">
                <a:cs typeface="Times" charset="0"/>
              </a:rPr>
              <a:t>Special states:</a:t>
            </a:r>
          </a:p>
          <a:p>
            <a:pPr lvl="2" algn="just">
              <a:defRPr/>
            </a:pPr>
            <a:r>
              <a:rPr lang="en-GB" dirty="0" smtClean="0">
                <a:cs typeface="Times" charset="0"/>
              </a:rPr>
              <a:t>A black circle represents the </a:t>
            </a:r>
            <a:r>
              <a:rPr lang="en-GB" i="1" dirty="0" smtClean="0">
                <a:cs typeface="Times" charset="0"/>
              </a:rPr>
              <a:t>start state</a:t>
            </a:r>
            <a:r>
              <a:rPr lang="en-US" dirty="0" smtClean="0">
                <a:cs typeface="Times" charset="0"/>
              </a:rPr>
              <a:t> </a:t>
            </a:r>
          </a:p>
          <a:p>
            <a:pPr lvl="2" algn="just">
              <a:defRPr/>
            </a:pPr>
            <a:r>
              <a:rPr lang="en-GB" dirty="0" smtClean="0">
                <a:cs typeface="Times" charset="0"/>
              </a:rPr>
              <a:t>A circle with a ring around it represents an </a:t>
            </a:r>
            <a:r>
              <a:rPr lang="en-GB" i="1" dirty="0" smtClean="0">
                <a:cs typeface="Times" charset="0"/>
              </a:rPr>
              <a:t>end state</a:t>
            </a:r>
            <a:r>
              <a:rPr lang="en-US" dirty="0" smtClean="0">
                <a:cs typeface="Time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27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523528"/>
          </a:xfrm>
        </p:spPr>
        <p:txBody>
          <a:bodyPr/>
          <a:lstStyle/>
          <a:p>
            <a:r>
              <a:rPr lang="en-US" dirty="0" smtClean="0"/>
              <a:t>Garage Door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52128"/>
            <a:ext cx="8229600" cy="5420072"/>
          </a:xfrm>
        </p:spPr>
        <p:txBody>
          <a:bodyPr/>
          <a:lstStyle/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GarageDoor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status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Open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buttonOrObstacle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-&gt; Closing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Closing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buttonOrObstacle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-&gt; Opening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reachBottom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-&gt; Closed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Closed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buttonOrObstacle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-&gt; Opening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Opening {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1400" dirty="0" err="1" smtClean="0">
                <a:latin typeface="Courier New" charset="0"/>
                <a:ea typeface="Courier New" charset="0"/>
                <a:cs typeface="Courier New" charset="0"/>
              </a:rPr>
              <a:t>buttonOrObstacle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-&gt;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HalfOpen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en-US" sz="1400" dirty="0" err="1" smtClean="0">
                <a:latin typeface="Courier New" charset="0"/>
                <a:ea typeface="Courier New" charset="0"/>
                <a:cs typeface="Courier New" charset="0"/>
              </a:rPr>
              <a:t>reachTop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-&gt; Open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en-US" sz="1400" dirty="0" err="1" smtClean="0">
                <a:latin typeface="Courier New" charset="0"/>
                <a:ea typeface="Courier New" charset="0"/>
                <a:cs typeface="Courier New" charset="0"/>
              </a:rPr>
              <a:t>HalfOpen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1400" dirty="0" err="1">
                <a:latin typeface="Courier New" charset="0"/>
                <a:ea typeface="Courier New" charset="0"/>
                <a:cs typeface="Courier New" charset="0"/>
              </a:rPr>
              <a:t>buttonOrObstacle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-&gt; Opening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   }</a:t>
            </a:r>
          </a:p>
          <a:p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14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85537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occurrence that </a:t>
            </a:r>
            <a:r>
              <a:rPr lang="en-US" i="1" dirty="0" smtClean="0"/>
              <a:t>may trigger a change of state</a:t>
            </a:r>
          </a:p>
          <a:p>
            <a:pPr lvl="1"/>
            <a:r>
              <a:rPr lang="en-US" dirty="0" smtClean="0"/>
              <a:t>Modeled in Umple as generated methods that can be called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Several states may be able to respond to the same event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17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87217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5E9C0E59-009D-C144-B994-F9E68C3AFFB1}" type="slidenum">
              <a:rPr lang="en-US" altLang="x-none" sz="1400"/>
              <a:pPr/>
              <a:t>18</a:t>
            </a:fld>
            <a:endParaRPr lang="en-US" altLang="x-none" sz="1400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en-US" smtClean="0">
                <a:cs typeface="+mj-cs"/>
              </a:rPr>
              <a:t>Transitions</a:t>
            </a:r>
            <a:endParaRPr lang="en-GB" smtClean="0">
              <a:cs typeface="Times" charset="0"/>
            </a:endParaRP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>
              <a:defRPr/>
            </a:pPr>
            <a:r>
              <a:rPr lang="en-GB" dirty="0" smtClean="0">
                <a:cs typeface="Times" charset="0"/>
              </a:rPr>
              <a:t>A change of state in response to an event.</a:t>
            </a:r>
          </a:p>
          <a:p>
            <a:pPr lvl="2" algn="just">
              <a:defRPr/>
            </a:pPr>
            <a:r>
              <a:rPr lang="en-GB" dirty="0" smtClean="0">
                <a:cs typeface="Times" charset="0"/>
              </a:rPr>
              <a:t>It is considered to occur </a:t>
            </a:r>
            <a:r>
              <a:rPr lang="en-GB" dirty="0" smtClean="0">
                <a:solidFill>
                  <a:srgbClr val="FF0000"/>
                </a:solidFill>
                <a:cs typeface="Times" charset="0"/>
              </a:rPr>
              <a:t>instantaneously</a:t>
            </a:r>
            <a:r>
              <a:rPr lang="en-GB" dirty="0" smtClean="0">
                <a:cs typeface="Times" charset="0"/>
              </a:rPr>
              <a:t>.</a:t>
            </a:r>
          </a:p>
          <a:p>
            <a:pPr lvl="1" algn="just">
              <a:defRPr/>
            </a:pPr>
            <a:endParaRPr lang="en-GB" dirty="0" smtClean="0">
              <a:cs typeface="Times" charset="0"/>
            </a:endParaRPr>
          </a:p>
          <a:p>
            <a:pPr lvl="1" algn="just">
              <a:defRPr/>
            </a:pPr>
            <a:r>
              <a:rPr lang="en-GB" dirty="0" smtClean="0">
                <a:cs typeface="Times" charset="0"/>
              </a:rPr>
              <a:t>The label on each transition is the event that causes the change of state.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4949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E052EF25-1895-8145-B6C1-DFC1E1119BC8}" type="slidenum">
              <a:rPr lang="en-US" altLang="x-none" sz="1400"/>
              <a:pPr/>
              <a:t>19</a:t>
            </a:fld>
            <a:endParaRPr lang="en-US" altLang="x-none" sz="1400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State </a:t>
            </a:r>
            <a:r>
              <a:rPr lang="en-US" altLang="x-none" dirty="0" smtClean="0"/>
              <a:t>Diagrams </a:t>
            </a:r>
            <a:r>
              <a:rPr lang="en-US" altLang="x-none" dirty="0"/>
              <a:t>– an </a:t>
            </a:r>
            <a:r>
              <a:rPr lang="en-US" altLang="x-none" dirty="0" smtClean="0"/>
              <a:t>Example </a:t>
            </a:r>
            <a:r>
              <a:rPr lang="en-US" altLang="x-none" dirty="0"/>
              <a:t>with </a:t>
            </a:r>
            <a:r>
              <a:rPr lang="en-US" altLang="x-none" dirty="0" smtClean="0"/>
              <a:t>Conditional Transitions </a:t>
            </a:r>
            <a:r>
              <a:rPr lang="en-US" altLang="x-none" dirty="0"/>
              <a:t>		</a:t>
            </a:r>
          </a:p>
        </p:txBody>
      </p:sp>
      <p:pic>
        <p:nvPicPr>
          <p:cNvPr id="382041" name="Picture 89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425" y="1412776"/>
            <a:ext cx="8633709" cy="3980312"/>
          </a:xfrm>
        </p:spPr>
      </p:pic>
    </p:spTree>
    <p:extLst>
      <p:ext uri="{BB962C8B-B14F-4D97-AF65-F5344CB8AC3E}">
        <p14:creationId xmlns:p14="http://schemas.microsoft.com/office/powerpoint/2010/main" val="211572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431088" cy="914400"/>
          </a:xfrm>
        </p:spPr>
        <p:txBody>
          <a:bodyPr/>
          <a:lstStyle/>
          <a:p>
            <a:r>
              <a:rPr lang="en-US" dirty="0" smtClean="0"/>
              <a:t>Derived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119464"/>
          </a:xfrm>
        </p:spPr>
        <p:txBody>
          <a:bodyPr/>
          <a:lstStyle/>
          <a:p>
            <a:r>
              <a:rPr lang="en-US" dirty="0" smtClean="0"/>
              <a:t>These generate a get method that is calculated.</a:t>
            </a:r>
          </a:p>
          <a:p>
            <a:endParaRPr lang="en-US" dirty="0"/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class Point 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{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  // Cartesian coordinates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  Float x;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  Float y;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  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  // Polar coordinates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  Float rho 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= </a:t>
            </a:r>
            <a:endParaRPr lang="en-US" sz="1800" b="1" dirty="0" smtClean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    {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Math.sqrt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Math.pow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getX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(), 2) + 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Math.pow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getY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(), 2))}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  Float theta 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= </a:t>
            </a:r>
            <a:endParaRPr lang="en-US" sz="1800" b="1" dirty="0" smtClean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    {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Math.toDegrees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(Math.atan2(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getY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(),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getX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()))}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  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} 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27664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5255ABF-0358-9842-B6B6-430B4325C41E}" type="slidenum">
              <a:rPr lang="en-US" altLang="x-none" sz="1400"/>
              <a:pPr/>
              <a:t>20</a:t>
            </a:fld>
            <a:endParaRPr lang="en-US" altLang="x-none" sz="1400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cs typeface="Times" charset="0"/>
              </a:rPr>
              <a:t>Actions in State Diagrams</a:t>
            </a:r>
            <a:endParaRPr lang="en-US" dirty="0" smtClean="0">
              <a:cs typeface="+mj-cs"/>
            </a:endParaRP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defRPr/>
            </a:pPr>
            <a:r>
              <a:rPr lang="en-GB" dirty="0" smtClean="0">
                <a:cs typeface="Times" charset="0"/>
              </a:rPr>
              <a:t>An </a:t>
            </a:r>
            <a:r>
              <a:rPr lang="en-GB" i="1" dirty="0" smtClean="0">
                <a:cs typeface="Times" charset="0"/>
              </a:rPr>
              <a:t>action</a:t>
            </a:r>
            <a:r>
              <a:rPr lang="en-GB" dirty="0" smtClean="0">
                <a:cs typeface="Times" charset="0"/>
              </a:rPr>
              <a:t> is a block of code that must be executed </a:t>
            </a:r>
            <a:r>
              <a:rPr lang="en-GB" dirty="0" err="1" smtClean="0">
                <a:cs typeface="Times" charset="0"/>
              </a:rPr>
              <a:t>effectivey</a:t>
            </a:r>
            <a:r>
              <a:rPr lang="en-GB" dirty="0" smtClean="0">
                <a:cs typeface="Times" charset="0"/>
              </a:rPr>
              <a:t> </a:t>
            </a:r>
            <a:r>
              <a:rPr lang="en-GB" i="1" dirty="0" smtClean="0">
                <a:cs typeface="Times" charset="0"/>
              </a:rPr>
              <a:t>instantaneously</a:t>
            </a:r>
            <a:r>
              <a:rPr lang="en-GB" dirty="0" smtClean="0">
                <a:cs typeface="Times" charset="0"/>
              </a:rPr>
              <a:t> </a:t>
            </a:r>
          </a:p>
          <a:p>
            <a:pPr lvl="2">
              <a:defRPr/>
            </a:pPr>
            <a:r>
              <a:rPr lang="en-GB" dirty="0" smtClean="0">
                <a:cs typeface="Times" charset="0"/>
              </a:rPr>
              <a:t>When a particular transition is taken,</a:t>
            </a:r>
            <a:r>
              <a:rPr lang="en-US" dirty="0" smtClean="0">
                <a:cs typeface="Times" charset="0"/>
              </a:rPr>
              <a:t> </a:t>
            </a:r>
          </a:p>
          <a:p>
            <a:pPr lvl="2">
              <a:defRPr/>
            </a:pPr>
            <a:r>
              <a:rPr lang="en-GB" dirty="0" smtClean="0">
                <a:cs typeface="Times" charset="0"/>
              </a:rPr>
              <a:t>Upon entry into a particular state, or</a:t>
            </a:r>
            <a:r>
              <a:rPr lang="en-US" dirty="0" smtClean="0">
                <a:cs typeface="Times" charset="0"/>
              </a:rPr>
              <a:t> </a:t>
            </a:r>
          </a:p>
          <a:p>
            <a:pPr lvl="2">
              <a:defRPr/>
            </a:pPr>
            <a:r>
              <a:rPr lang="en-GB" dirty="0" smtClean="0">
                <a:cs typeface="Times" charset="0"/>
              </a:rPr>
              <a:t>Upon exit from a particular state</a:t>
            </a:r>
          </a:p>
          <a:p>
            <a:pPr lvl="1">
              <a:defRPr/>
            </a:pPr>
            <a:endParaRPr lang="en-GB" dirty="0" smtClean="0">
              <a:cs typeface="Times" charset="0"/>
            </a:endParaRPr>
          </a:p>
          <a:p>
            <a:pPr lvl="1">
              <a:defRPr/>
            </a:pPr>
            <a:r>
              <a:rPr lang="en-GB" dirty="0" smtClean="0">
                <a:cs typeface="Times" charset="0"/>
              </a:rPr>
              <a:t>An action should consume no noticeable amount of time</a:t>
            </a:r>
            <a:r>
              <a:rPr lang="en-US" dirty="0" smtClean="0">
                <a:cs typeface="Time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19100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State Machine for a Phone Line</a:t>
            </a:r>
            <a:endParaRPr lang="en-US" dirty="0"/>
          </a:p>
        </p:txBody>
      </p:sp>
      <p:pic>
        <p:nvPicPr>
          <p:cNvPr id="7" name="Content Placeholder 6" descr="phone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9" b="-178"/>
          <a:stretch/>
        </p:blipFill>
        <p:spPr>
          <a:xfrm>
            <a:off x="963613" y="1196975"/>
            <a:ext cx="6848475" cy="5332413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4DD6B04D-D0B3-6F47-B847-CEDCF9DAC7F9}" type="slidenum">
              <a:rPr lang="en-US" altLang="x-none" sz="1400"/>
              <a:pPr/>
              <a:t>21</a:t>
            </a:fld>
            <a:endParaRPr lang="en-US" altLang="x-none" sz="1400"/>
          </a:p>
        </p:txBody>
      </p:sp>
    </p:spTree>
    <p:extLst>
      <p:ext uri="{BB962C8B-B14F-4D97-AF65-F5344CB8AC3E}">
        <p14:creationId xmlns:p14="http://schemas.microsoft.com/office/powerpoint/2010/main" val="18576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Umple for the </a:t>
            </a:r>
            <a:r>
              <a:rPr lang="en-US" dirty="0"/>
              <a:t>P</a:t>
            </a:r>
            <a:r>
              <a:rPr lang="en-US" dirty="0" smtClean="0"/>
              <a:t>hone Line example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66800" y="1052513"/>
            <a:ext cx="3695700" cy="5119687"/>
          </a:xfrm>
        </p:spPr>
        <p:txBody>
          <a:bodyPr/>
          <a:lstStyle/>
          <a:p>
            <a:pPr marL="0" indent="0"/>
            <a:r>
              <a:rPr lang="en-US" altLang="x-none" sz="1400" dirty="0"/>
              <a:t>class phone {</a:t>
            </a:r>
          </a:p>
          <a:p>
            <a:pPr marL="0" indent="0"/>
            <a:r>
              <a:rPr lang="en-US" altLang="x-none" sz="1400" dirty="0"/>
              <a:t>  state {</a:t>
            </a:r>
          </a:p>
          <a:p>
            <a:pPr marL="0" indent="0"/>
            <a:r>
              <a:rPr lang="en-US" altLang="x-none" sz="1400" dirty="0"/>
              <a:t>    </a:t>
            </a:r>
            <a:r>
              <a:rPr lang="en-US" altLang="x-none" sz="1400" dirty="0" err="1"/>
              <a:t>onHook</a:t>
            </a:r>
            <a:r>
              <a:rPr lang="en-US" altLang="x-none" sz="1400" dirty="0"/>
              <a:t> {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startDialing</a:t>
            </a:r>
            <a:r>
              <a:rPr lang="en-US" altLang="x-none" sz="1400" dirty="0"/>
              <a:t> -&gt; </a:t>
            </a:r>
            <a:r>
              <a:rPr lang="en-US" altLang="x-none" sz="1400" dirty="0" err="1"/>
              <a:t>dialling</a:t>
            </a:r>
            <a:r>
              <a:rPr lang="en-US" altLang="x-none" sz="1400" dirty="0"/>
              <a:t>;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incomingCall</a:t>
            </a:r>
            <a:r>
              <a:rPr lang="en-US" altLang="x-none" sz="1400" dirty="0"/>
              <a:t> -&gt; ringing;</a:t>
            </a:r>
          </a:p>
          <a:p>
            <a:pPr marL="0" indent="0"/>
            <a:r>
              <a:rPr lang="en-US" altLang="x-none" sz="1400" dirty="0"/>
              <a:t>    }</a:t>
            </a:r>
          </a:p>
          <a:p>
            <a:pPr marL="0" indent="0"/>
            <a:r>
              <a:rPr lang="en-US" altLang="x-none" sz="1400" dirty="0"/>
              <a:t>    ringing {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pickUp</a:t>
            </a:r>
            <a:r>
              <a:rPr lang="en-US" altLang="x-none" sz="1400" dirty="0"/>
              <a:t> -&gt; communicating;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otherPartyHangUp</a:t>
            </a:r>
            <a:r>
              <a:rPr lang="en-US" altLang="x-none" sz="1400" dirty="0"/>
              <a:t> -&gt; </a:t>
            </a:r>
            <a:r>
              <a:rPr lang="en-US" altLang="x-none" sz="1400" dirty="0" err="1"/>
              <a:t>onHook</a:t>
            </a:r>
            <a:r>
              <a:rPr lang="en-US" altLang="x-none" sz="1400" dirty="0"/>
              <a:t>;</a:t>
            </a:r>
          </a:p>
          <a:p>
            <a:pPr marL="0" indent="0"/>
            <a:r>
              <a:rPr lang="en-US" altLang="x-none" sz="1400" dirty="0"/>
              <a:t>    }</a:t>
            </a:r>
          </a:p>
          <a:p>
            <a:pPr marL="0" indent="0"/>
            <a:r>
              <a:rPr lang="en-US" altLang="x-none" sz="1400" dirty="0"/>
              <a:t>    communicating {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hangUp</a:t>
            </a:r>
            <a:r>
              <a:rPr lang="en-US" altLang="x-none" sz="1400" dirty="0"/>
              <a:t> -&gt; </a:t>
            </a:r>
            <a:r>
              <a:rPr lang="en-US" altLang="x-none" sz="1400" dirty="0" err="1"/>
              <a:t>onHook</a:t>
            </a:r>
            <a:r>
              <a:rPr lang="en-US" altLang="x-none" sz="1400" dirty="0"/>
              <a:t>;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otherPartyHangUp</a:t>
            </a:r>
            <a:r>
              <a:rPr lang="en-US" altLang="x-none" sz="1400" dirty="0"/>
              <a:t> -&gt; </a:t>
            </a:r>
            <a:r>
              <a:rPr lang="en-US" altLang="x-none" sz="1400" dirty="0" err="1"/>
              <a:t>waitForHook</a:t>
            </a:r>
            <a:r>
              <a:rPr lang="en-US" altLang="x-none" sz="1400" dirty="0"/>
              <a:t>;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putOnHold</a:t>
            </a:r>
            <a:r>
              <a:rPr lang="en-US" altLang="x-none" sz="1400" dirty="0"/>
              <a:t> -&gt; </a:t>
            </a:r>
            <a:r>
              <a:rPr lang="en-US" altLang="x-none" sz="1400" dirty="0" err="1"/>
              <a:t>onHold</a:t>
            </a:r>
            <a:r>
              <a:rPr lang="en-US" altLang="x-none" sz="1400" dirty="0"/>
              <a:t>;</a:t>
            </a:r>
          </a:p>
          <a:p>
            <a:pPr marL="0" indent="0"/>
            <a:r>
              <a:rPr lang="en-US" altLang="x-none" sz="1400" dirty="0"/>
              <a:t>    }</a:t>
            </a:r>
          </a:p>
          <a:p>
            <a:pPr marL="0" indent="0"/>
            <a:r>
              <a:rPr lang="en-US" altLang="x-none" sz="1400" dirty="0"/>
              <a:t>    </a:t>
            </a:r>
            <a:r>
              <a:rPr lang="en-US" altLang="x-none" sz="1400" dirty="0" err="1"/>
              <a:t>onHold</a:t>
            </a:r>
            <a:r>
              <a:rPr lang="en-US" altLang="x-none" sz="1400" dirty="0"/>
              <a:t> {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hangUp</a:t>
            </a:r>
            <a:r>
              <a:rPr lang="en-US" altLang="x-none" sz="1400" dirty="0"/>
              <a:t> -&gt; </a:t>
            </a:r>
            <a:r>
              <a:rPr lang="en-US" altLang="x-none" sz="1400" dirty="0" err="1"/>
              <a:t>onHook</a:t>
            </a:r>
            <a:r>
              <a:rPr lang="en-US" altLang="x-none" sz="1400" dirty="0"/>
              <a:t>;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otherPartyHangUp</a:t>
            </a:r>
            <a:r>
              <a:rPr lang="en-US" altLang="x-none" sz="1400" dirty="0"/>
              <a:t> -&gt; </a:t>
            </a:r>
            <a:r>
              <a:rPr lang="en-US" altLang="x-none" sz="1400" dirty="0" err="1"/>
              <a:t>waitForHook</a:t>
            </a:r>
            <a:r>
              <a:rPr lang="en-US" altLang="x-none" sz="1400" dirty="0"/>
              <a:t>;</a:t>
            </a:r>
          </a:p>
          <a:p>
            <a:pPr marL="0" indent="0"/>
            <a:r>
              <a:rPr lang="en-US" altLang="x-none" sz="1400" dirty="0"/>
              <a:t>      </a:t>
            </a:r>
            <a:r>
              <a:rPr lang="en-US" altLang="x-none" sz="1400" dirty="0" err="1"/>
              <a:t>takeOffHold</a:t>
            </a:r>
            <a:r>
              <a:rPr lang="en-US" altLang="x-none" sz="1400" dirty="0"/>
              <a:t> -&gt; communicating;</a:t>
            </a:r>
          </a:p>
          <a:p>
            <a:pPr marL="0" indent="0"/>
            <a:r>
              <a:rPr lang="en-US" altLang="x-none" sz="1400" dirty="0"/>
              <a:t>    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altLang="x-none" sz="1400"/>
              <a:t> dialing {</a:t>
            </a:r>
          </a:p>
          <a:p>
            <a:pPr marL="0" indent="0"/>
            <a:r>
              <a:rPr lang="en-US" altLang="x-none" sz="1400"/>
              <a:t>      completeNumber -&gt; waitingForConnection;</a:t>
            </a:r>
          </a:p>
          <a:p>
            <a:pPr marL="0" indent="0"/>
            <a:r>
              <a:rPr lang="en-US" altLang="x-none" sz="1400"/>
              <a:t>      hangUp -&gt; onHook;</a:t>
            </a:r>
          </a:p>
          <a:p>
            <a:pPr marL="0" indent="0"/>
            <a:r>
              <a:rPr lang="en-US" altLang="x-none" sz="1400"/>
              <a:t>    }</a:t>
            </a:r>
          </a:p>
          <a:p>
            <a:pPr marL="0" indent="0"/>
            <a:r>
              <a:rPr lang="en-US" altLang="x-none" sz="1400"/>
              <a:t>    waitingForConnection {</a:t>
            </a:r>
          </a:p>
          <a:p>
            <a:pPr marL="0" indent="0"/>
            <a:r>
              <a:rPr lang="en-US" altLang="x-none" sz="1400"/>
              <a:t>      otherPartyPickUp -&gt; communicating;</a:t>
            </a:r>
          </a:p>
          <a:p>
            <a:pPr marL="0" indent="0"/>
            <a:r>
              <a:rPr lang="en-US" altLang="x-none" sz="1400"/>
              <a:t>      hangUp -&gt; onHook;</a:t>
            </a:r>
          </a:p>
          <a:p>
            <a:pPr marL="0" indent="0"/>
            <a:r>
              <a:rPr lang="en-US" altLang="x-none" sz="1400"/>
              <a:t>      timeOut -&gt; onHook;</a:t>
            </a:r>
          </a:p>
          <a:p>
            <a:pPr marL="0" indent="0"/>
            <a:r>
              <a:rPr lang="en-US" altLang="x-none" sz="1400"/>
              <a:t>    }</a:t>
            </a:r>
          </a:p>
          <a:p>
            <a:pPr marL="0" indent="0"/>
            <a:r>
              <a:rPr lang="en-US" altLang="x-none" sz="1400"/>
              <a:t>    waitForHook {</a:t>
            </a:r>
          </a:p>
          <a:p>
            <a:pPr marL="0" indent="0"/>
            <a:r>
              <a:rPr lang="en-US" altLang="x-none" sz="1400"/>
              <a:t>      hangUp -&gt; onHook;</a:t>
            </a:r>
          </a:p>
          <a:p>
            <a:pPr marL="0" indent="0"/>
            <a:r>
              <a:rPr lang="en-US" altLang="x-none" sz="1400"/>
              <a:t>    }</a:t>
            </a:r>
          </a:p>
          <a:p>
            <a:pPr marL="0" indent="0"/>
            <a:r>
              <a:rPr lang="en-US" altLang="x-none" sz="1400"/>
              <a:t>  }</a:t>
            </a:r>
          </a:p>
          <a:p>
            <a:pPr marL="0" indent="0"/>
            <a:r>
              <a:rPr lang="en-US" altLang="x-none" sz="1400"/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51EB341F-E152-994A-832D-BB41282BDFC8}" type="slidenum">
              <a:rPr lang="en-US" altLang="x-none" sz="1400"/>
              <a:pPr/>
              <a:t>22</a:t>
            </a:fld>
            <a:endParaRPr lang="en-US" altLang="x-none" sz="1400"/>
          </a:p>
        </p:txBody>
      </p:sp>
    </p:spTree>
    <p:extLst>
      <p:ext uri="{BB962C8B-B14F-4D97-AF65-F5344CB8AC3E}">
        <p14:creationId xmlns:p14="http://schemas.microsoft.com/office/powerpoint/2010/main" val="2084365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Modeling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52736"/>
            <a:ext cx="8229600" cy="5119464"/>
          </a:xfrm>
        </p:spPr>
        <p:txBody>
          <a:bodyPr/>
          <a:lstStyle/>
          <a:p>
            <a:r>
              <a:rPr lang="en-CA" dirty="0" smtClean="0"/>
              <a:t>Microwave oven system state machine</a:t>
            </a:r>
          </a:p>
          <a:p>
            <a:r>
              <a:rPr lang="en-CA" dirty="0" smtClean="0"/>
              <a:t>Events include buttons, door opening, door closing, timer ending, etc.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71110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52736"/>
            <a:ext cx="8229600" cy="5119464"/>
          </a:xfrm>
        </p:spPr>
        <p:txBody>
          <a:bodyPr/>
          <a:lstStyle/>
          <a:p>
            <a:r>
              <a:rPr lang="en-US" dirty="0" smtClean="0"/>
              <a:t>System for negotiating </a:t>
            </a:r>
            <a:r>
              <a:rPr lang="mr-IN" dirty="0" smtClean="0"/>
              <a:t>–</a:t>
            </a:r>
            <a:r>
              <a:rPr lang="en-US" dirty="0" smtClean="0"/>
              <a:t> major work task for after lecture 2</a:t>
            </a:r>
          </a:p>
          <a:p>
            <a:endParaRPr lang="en-US" sz="1200" dirty="0" smtClean="0"/>
          </a:p>
          <a:p>
            <a:r>
              <a:rPr lang="en-US" sz="1200" dirty="0" smtClean="0"/>
              <a:t>This </a:t>
            </a:r>
            <a:r>
              <a:rPr lang="en-US" sz="1200" dirty="0"/>
              <a:t>system is to be used by negotiators, and mediators who are negotiating </a:t>
            </a:r>
            <a:r>
              <a:rPr lang="en-US" sz="1200" dirty="0" smtClean="0"/>
              <a:t>contracts.</a:t>
            </a:r>
          </a:p>
          <a:p>
            <a:endParaRPr lang="en-US" sz="1200" dirty="0"/>
          </a:p>
          <a:p>
            <a:r>
              <a:rPr lang="en-US" sz="1200" dirty="0" smtClean="0"/>
              <a:t>A </a:t>
            </a:r>
            <a:r>
              <a:rPr lang="en-US" sz="1200" dirty="0"/>
              <a:t>contract has a list of sections, each with a number, e.g. 1</a:t>
            </a:r>
            <a:r>
              <a:rPr lang="en-US" sz="1200" dirty="0" smtClean="0"/>
              <a:t>.  A </a:t>
            </a:r>
            <a:r>
              <a:rPr lang="en-US" sz="1200" dirty="0"/>
              <a:t>section has a list of clauses, each with a second-level number, e.g. </a:t>
            </a:r>
            <a:r>
              <a:rPr lang="en-US" sz="1200" dirty="0" smtClean="0"/>
              <a:t>2.4  A </a:t>
            </a:r>
            <a:r>
              <a:rPr lang="en-US" sz="1200" dirty="0"/>
              <a:t>clause may have sub-clauses (and possibly even sub-sub- clauses) which may have numbers or letters too. We will call sections, clauses, and sub- clauses ‘items</a:t>
            </a:r>
            <a:r>
              <a:rPr lang="en-US" sz="1200" dirty="0" smtClean="0"/>
              <a:t>’. An </a:t>
            </a:r>
            <a:r>
              <a:rPr lang="en-US" sz="1200" dirty="0"/>
              <a:t>item may have a title and always has some text</a:t>
            </a:r>
            <a:r>
              <a:rPr lang="en-US" sz="1200" dirty="0" smtClean="0"/>
              <a:t>..</a:t>
            </a:r>
          </a:p>
          <a:p>
            <a:endParaRPr lang="en-US" sz="1200" dirty="0"/>
          </a:p>
          <a:p>
            <a:r>
              <a:rPr lang="en-US" sz="1200" dirty="0" smtClean="0"/>
              <a:t>Negotiation </a:t>
            </a:r>
            <a:r>
              <a:rPr lang="en-US" sz="1200" dirty="0"/>
              <a:t>is done in a series of ‘rounds’ each of which has a start date and time</a:t>
            </a:r>
            <a:r>
              <a:rPr lang="en-US" sz="1200" dirty="0" smtClean="0"/>
              <a:t>. The </a:t>
            </a:r>
            <a:r>
              <a:rPr lang="en-US" sz="1200" dirty="0"/>
              <a:t>groups negotiating are called ‘parties’. There are always two parties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/>
              <a:t>At each round, each party may present some or all of the </a:t>
            </a:r>
            <a:r>
              <a:rPr lang="en-US" sz="1200" dirty="0" smtClean="0"/>
              <a:t>following</a:t>
            </a:r>
          </a:p>
          <a:p>
            <a:pPr>
              <a:buAutoNum type="alphaLcParenR"/>
            </a:pPr>
            <a:r>
              <a:rPr lang="en-US" sz="1200" dirty="0" smtClean="0"/>
              <a:t>Propose </a:t>
            </a:r>
            <a:r>
              <a:rPr lang="en-US" sz="1200" dirty="0"/>
              <a:t>a set of changes (including re-proposing changes that were rejected/withdrawn</a:t>
            </a:r>
            <a:r>
              <a:rPr lang="en-US" sz="1200" dirty="0" smtClean="0"/>
              <a:t>)</a:t>
            </a:r>
          </a:p>
          <a:p>
            <a:pPr>
              <a:buAutoNum type="alphaLcParenR"/>
            </a:pPr>
            <a:r>
              <a:rPr lang="en-US" sz="1200" dirty="0" smtClean="0"/>
              <a:t>Agree </a:t>
            </a:r>
            <a:r>
              <a:rPr lang="en-US" sz="1200" dirty="0"/>
              <a:t>to some set of changes that were previously proposed by the other </a:t>
            </a:r>
            <a:r>
              <a:rPr lang="en-US" sz="1200" dirty="0" smtClean="0"/>
              <a:t>party</a:t>
            </a:r>
          </a:p>
          <a:p>
            <a:pPr>
              <a:buAutoNum type="alphaLcParenR"/>
            </a:pPr>
            <a:r>
              <a:rPr lang="en-US" sz="1200" dirty="0" smtClean="0"/>
              <a:t>Reject </a:t>
            </a:r>
            <a:r>
              <a:rPr lang="en-US" sz="1200" dirty="0"/>
              <a:t>some set of changes that were previously proposed by the other </a:t>
            </a:r>
            <a:r>
              <a:rPr lang="en-US" sz="1200" dirty="0" smtClean="0"/>
              <a:t>party</a:t>
            </a:r>
          </a:p>
          <a:p>
            <a:pPr>
              <a:buAutoNum type="alphaLcParenR"/>
            </a:pPr>
            <a:r>
              <a:rPr lang="en-US" sz="1200" dirty="0" smtClean="0"/>
              <a:t>Withdraw </a:t>
            </a:r>
            <a:r>
              <a:rPr lang="en-US" sz="1200" dirty="0"/>
              <a:t>their own previous proposed changes that have not yet been accepted</a:t>
            </a:r>
          </a:p>
          <a:p>
            <a:endParaRPr lang="en-US" sz="12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38208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Negotiating System 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/>
              <a:t>A </a:t>
            </a:r>
            <a:r>
              <a:rPr lang="en-US" sz="1200" dirty="0" smtClean="0"/>
              <a:t>change </a:t>
            </a:r>
            <a:r>
              <a:rPr lang="en-US" sz="1200" dirty="0"/>
              <a:t>may </a:t>
            </a:r>
            <a:r>
              <a:rPr lang="en-US" sz="1200" dirty="0" smtClean="0"/>
              <a:t>be </a:t>
            </a:r>
          </a:p>
          <a:p>
            <a:endParaRPr lang="en-US" sz="1200" dirty="0" smtClean="0"/>
          </a:p>
          <a:p>
            <a:pPr>
              <a:buAutoNum type="romanLcPeriod"/>
            </a:pPr>
            <a:r>
              <a:rPr lang="en-US" sz="1200" dirty="0" smtClean="0"/>
              <a:t>A modification </a:t>
            </a:r>
            <a:r>
              <a:rPr lang="en-US" sz="1200" dirty="0"/>
              <a:t>to an </a:t>
            </a:r>
            <a:r>
              <a:rPr lang="en-US" sz="1200" dirty="0" smtClean="0"/>
              <a:t>item</a:t>
            </a:r>
          </a:p>
          <a:p>
            <a:pPr>
              <a:buAutoNum type="romanLcPeriod"/>
            </a:pPr>
            <a:r>
              <a:rPr lang="en-US" sz="1200" dirty="0" smtClean="0"/>
              <a:t>Adding </a:t>
            </a:r>
            <a:r>
              <a:rPr lang="en-US" sz="1200" dirty="0"/>
              <a:t>a new item. If a new item is proposed to be added it must be proposed to be inserted after a specific existing item, or as a </a:t>
            </a:r>
            <a:r>
              <a:rPr lang="en-US" sz="1200" dirty="0" err="1"/>
              <a:t>subitem</a:t>
            </a:r>
            <a:r>
              <a:rPr lang="en-US" sz="1200" dirty="0"/>
              <a:t> of an existing item, otherwise it goes at the end</a:t>
            </a:r>
            <a:r>
              <a:rPr lang="en-US" sz="1200" dirty="0" smtClean="0"/>
              <a:t>.</a:t>
            </a:r>
          </a:p>
          <a:p>
            <a:pPr>
              <a:buAutoNum type="romanLcPeriod"/>
            </a:pPr>
            <a:r>
              <a:rPr lang="en-US" sz="1200" dirty="0" smtClean="0"/>
              <a:t>Deleting </a:t>
            </a:r>
            <a:r>
              <a:rPr lang="en-US" sz="1200" dirty="0"/>
              <a:t>an existing </a:t>
            </a:r>
            <a:r>
              <a:rPr lang="en-US" sz="1200" dirty="0" smtClean="0"/>
              <a:t>item.</a:t>
            </a:r>
          </a:p>
          <a:p>
            <a:pPr>
              <a:buFontTx/>
              <a:buAutoNum type="romanLcPeriod"/>
            </a:pPr>
            <a:endParaRPr lang="en-US" sz="1200" dirty="0" smtClean="0"/>
          </a:p>
          <a:p>
            <a:r>
              <a:rPr lang="en-US" sz="1200" dirty="0"/>
              <a:t>Negotiations go through the following </a:t>
            </a:r>
            <a:r>
              <a:rPr lang="en-US" sz="1200" dirty="0" smtClean="0"/>
              <a:t>states:</a:t>
            </a:r>
          </a:p>
          <a:p>
            <a:r>
              <a:rPr lang="en-US" sz="1200" dirty="0" smtClean="0"/>
              <a:t>They </a:t>
            </a:r>
            <a:r>
              <a:rPr lang="en-US" sz="1200" dirty="0"/>
              <a:t>are ‘initiated’ when there is agreement to negotiate and the names of the people doing negotiating are entered in the </a:t>
            </a:r>
            <a:r>
              <a:rPr lang="en-US" sz="1200" dirty="0" smtClean="0"/>
              <a:t>system.</a:t>
            </a:r>
          </a:p>
          <a:p>
            <a:r>
              <a:rPr lang="en-US" sz="1200" dirty="0" smtClean="0"/>
              <a:t>Negotiations </a:t>
            </a:r>
            <a:r>
              <a:rPr lang="en-US" sz="1200" dirty="0"/>
              <a:t>are ‘underway’ when there are outstanding proposals that remain ‘proposed’ (have not been ‘accepted’ or ‘withdrawn</a:t>
            </a:r>
            <a:r>
              <a:rPr lang="en-US" sz="1200" dirty="0" smtClean="0"/>
              <a:t>’).</a:t>
            </a:r>
          </a:p>
          <a:p>
            <a:r>
              <a:rPr lang="en-US" sz="1200" dirty="0" smtClean="0"/>
              <a:t>Negotiations </a:t>
            </a:r>
            <a:r>
              <a:rPr lang="en-US" sz="1200" dirty="0"/>
              <a:t>reach ‘stalemate’ when there is no difference made after a negotiating round, or all proposals are ‘rejected</a:t>
            </a:r>
            <a:r>
              <a:rPr lang="en-US" sz="1200" dirty="0" smtClean="0"/>
              <a:t>’.</a:t>
            </a:r>
          </a:p>
          <a:p>
            <a:r>
              <a:rPr lang="en-US" sz="1200" dirty="0" smtClean="0"/>
              <a:t>Negotiations </a:t>
            </a:r>
            <a:r>
              <a:rPr lang="en-US" sz="1200" dirty="0"/>
              <a:t>are ‘complete’ when all proposals are either ‘accepted’ or ‘withdrawn’ (i.e. there are no outstanding ‘rejected’ or ‘proposed’ changes).</a:t>
            </a:r>
          </a:p>
          <a:p>
            <a:pPr>
              <a:buAutoNum type="romanLcPeriod"/>
            </a:pP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42260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Negotiating System 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/>
              <a:t>A simple text reader can be used to read in the input. </a:t>
            </a:r>
            <a:endParaRPr lang="en-US" sz="1200" dirty="0" smtClean="0"/>
          </a:p>
          <a:p>
            <a:r>
              <a:rPr lang="en-US" sz="1200" dirty="0" smtClean="0"/>
              <a:t>E.g</a:t>
            </a:r>
            <a:r>
              <a:rPr lang="en-US" sz="1200" dirty="0"/>
              <a:t>. To propose adding a first item at the beginning  </a:t>
            </a:r>
            <a:endParaRPr lang="en-US" sz="1200" dirty="0" smtClean="0"/>
          </a:p>
          <a:p>
            <a:r>
              <a:rPr lang="en-US" sz="1200" dirty="0" smtClean="0"/>
              <a:t>  P </a:t>
            </a:r>
            <a:r>
              <a:rPr lang="en-US" sz="1200" dirty="0"/>
              <a:t>0 First </a:t>
            </a:r>
            <a:r>
              <a:rPr lang="en-US" sz="1200" dirty="0" smtClean="0"/>
              <a:t>item</a:t>
            </a:r>
          </a:p>
          <a:p>
            <a:r>
              <a:rPr lang="en-US" sz="1200" dirty="0" smtClean="0"/>
              <a:t>The </a:t>
            </a:r>
            <a:r>
              <a:rPr lang="en-US" sz="1200" dirty="0"/>
              <a:t>system would return a change id that could be used later for agreeing, rejecting and withdrawing  </a:t>
            </a:r>
            <a:endParaRPr lang="en-US" sz="1200" dirty="0" smtClean="0"/>
          </a:p>
          <a:p>
            <a:r>
              <a:rPr lang="en-US" sz="1200" dirty="0" smtClean="0"/>
              <a:t>  -&gt; C1</a:t>
            </a:r>
          </a:p>
          <a:p>
            <a:endParaRPr lang="en-US" sz="1200" dirty="0"/>
          </a:p>
          <a:p>
            <a:r>
              <a:rPr lang="en-US" sz="1200" dirty="0" smtClean="0"/>
              <a:t>To </a:t>
            </a:r>
            <a:r>
              <a:rPr lang="en-US" sz="1200" dirty="0"/>
              <a:t>agree to </a:t>
            </a:r>
            <a:r>
              <a:rPr lang="en-US" sz="1200" dirty="0" smtClean="0"/>
              <a:t>C!</a:t>
            </a:r>
          </a:p>
          <a:p>
            <a:r>
              <a:rPr lang="en-US" sz="1200" dirty="0" smtClean="0"/>
              <a:t>  A C1</a:t>
            </a:r>
          </a:p>
          <a:p>
            <a:endParaRPr lang="en-US" sz="1200" dirty="0"/>
          </a:p>
          <a:p>
            <a:r>
              <a:rPr lang="en-US" sz="1200" dirty="0" smtClean="0"/>
              <a:t>To </a:t>
            </a:r>
            <a:r>
              <a:rPr lang="en-US" sz="1200" dirty="0"/>
              <a:t>display the current agreed contract  </a:t>
            </a:r>
            <a:endParaRPr lang="en-US" sz="1200" dirty="0" smtClean="0"/>
          </a:p>
          <a:p>
            <a:r>
              <a:rPr lang="en-US" sz="1200" dirty="0" smtClean="0"/>
              <a:t>  D</a:t>
            </a:r>
          </a:p>
          <a:p>
            <a:r>
              <a:rPr lang="en-US" sz="1200" dirty="0" smtClean="0"/>
              <a:t>To </a:t>
            </a:r>
            <a:r>
              <a:rPr lang="en-US" sz="1200" dirty="0"/>
              <a:t>display the current </a:t>
            </a:r>
            <a:r>
              <a:rPr lang="en-US" sz="1200" dirty="0" smtClean="0"/>
              <a:t>proposed </a:t>
            </a:r>
            <a:r>
              <a:rPr lang="en-US" sz="1200" dirty="0"/>
              <a:t>changes </a:t>
            </a:r>
            <a:endParaRPr lang="en-US" sz="1200" dirty="0" smtClean="0"/>
          </a:p>
          <a:p>
            <a:r>
              <a:rPr lang="en-US" sz="1200" dirty="0" smtClean="0"/>
              <a:t>  C</a:t>
            </a:r>
          </a:p>
          <a:p>
            <a:endParaRPr lang="en-US" sz="1200" dirty="0"/>
          </a:p>
          <a:p>
            <a:r>
              <a:rPr lang="en-US" sz="1200" dirty="0" smtClean="0"/>
              <a:t>Extension </a:t>
            </a:r>
            <a:r>
              <a:rPr lang="en-US" sz="1200" dirty="0"/>
              <a:t>to the </a:t>
            </a:r>
            <a:r>
              <a:rPr lang="en-US" sz="1200" dirty="0" smtClean="0"/>
              <a:t>system: A </a:t>
            </a:r>
            <a:r>
              <a:rPr lang="en-US" sz="1200" dirty="0"/>
              <a:t>meditator can also ‘propose’ changes or ‘withdraw’ their own proposed changes. A change proposed by a mediator must be accepted by both parties to be fully ‘accepted’.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88291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Submit Your Negotiating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80728"/>
            <a:ext cx="8229600" cy="5191472"/>
          </a:xfrm>
        </p:spPr>
        <p:txBody>
          <a:bodyPr/>
          <a:lstStyle/>
          <a:p>
            <a:r>
              <a:rPr lang="en-US" dirty="0" smtClean="0"/>
              <a:t>Add any necessary extra requirements or assumptions and document them as a text file</a:t>
            </a:r>
          </a:p>
          <a:p>
            <a:r>
              <a:rPr lang="en-US" dirty="0" smtClean="0"/>
              <a:t>Write the Umple code and compile it</a:t>
            </a:r>
          </a:p>
          <a:p>
            <a:pPr lvl="1"/>
            <a:r>
              <a:rPr lang="en-US" dirty="0" smtClean="0"/>
              <a:t>Get it to compile cleanly even if it doesn’t fully run</a:t>
            </a:r>
          </a:p>
          <a:p>
            <a:pPr lvl="1"/>
            <a:r>
              <a:rPr lang="en-US" dirty="0" smtClean="0"/>
              <a:t>Get as far as you can</a:t>
            </a:r>
          </a:p>
          <a:p>
            <a:pPr lvl="1"/>
            <a:r>
              <a:rPr lang="en-US" dirty="0" smtClean="0"/>
              <a:t>Put your name on files (as code comments)</a:t>
            </a:r>
          </a:p>
          <a:p>
            <a:r>
              <a:rPr lang="en-US" dirty="0" smtClean="0"/>
              <a:t>Generate a </a:t>
            </a:r>
            <a:r>
              <a:rPr lang="en-US" dirty="0" err="1" smtClean="0"/>
              <a:t>graphviz</a:t>
            </a:r>
            <a:r>
              <a:rPr lang="en-US" dirty="0" smtClean="0"/>
              <a:t> class and state diagram and save as files too</a:t>
            </a:r>
          </a:p>
          <a:p>
            <a:r>
              <a:rPr lang="en-US" dirty="0" smtClean="0"/>
              <a:t>Create a zip file with: Umple code + diagrams + text file</a:t>
            </a:r>
          </a:p>
          <a:p>
            <a:endParaRPr lang="en-US" dirty="0"/>
          </a:p>
          <a:p>
            <a:r>
              <a:rPr lang="en-US" dirty="0" smtClean="0"/>
              <a:t>Submit to the following link</a:t>
            </a:r>
            <a:r>
              <a:rPr lang="en-US" dirty="0"/>
              <a:t>: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bit.ly/2qqUYyK</a:t>
            </a:r>
            <a:r>
              <a:rPr lang="en-US" dirty="0" smtClean="0"/>
              <a:t> or</a:t>
            </a:r>
          </a:p>
          <a:p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www.dropbox.com/request/8cufWRaHStMjKWVQr6LV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79373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Activities and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do activity executes</a:t>
            </a:r>
          </a:p>
          <a:p>
            <a:pPr lvl="1"/>
            <a:r>
              <a:rPr lang="en-US" dirty="0" smtClean="0"/>
              <a:t>In a separate thread</a:t>
            </a:r>
          </a:p>
          <a:p>
            <a:pPr lvl="1"/>
            <a:r>
              <a:rPr lang="en-US" dirty="0" smtClean="0"/>
              <a:t>Until</a:t>
            </a:r>
          </a:p>
          <a:p>
            <a:pPr lvl="2"/>
            <a:r>
              <a:rPr lang="en-US" dirty="0" smtClean="0"/>
              <a:t>Its method terminates, or</a:t>
            </a:r>
          </a:p>
          <a:p>
            <a:pPr lvl="2"/>
            <a:r>
              <a:rPr lang="en-US" dirty="0" smtClean="0"/>
              <a:t>The state needs to exit (killing the tread)</a:t>
            </a:r>
          </a:p>
          <a:p>
            <a:endParaRPr lang="en-US" dirty="0" smtClean="0"/>
          </a:p>
          <a:p>
            <a:r>
              <a:rPr lang="en-US" dirty="0" smtClean="0"/>
              <a:t>Example uses:</a:t>
            </a:r>
          </a:p>
          <a:p>
            <a:pPr lvl="1"/>
            <a:r>
              <a:rPr lang="en-US" dirty="0" smtClean="0"/>
              <a:t>Outputting a stream (e.g. playing music)</a:t>
            </a:r>
          </a:p>
          <a:p>
            <a:pPr lvl="1"/>
            <a:r>
              <a:rPr lang="en-US" dirty="0" smtClean="0"/>
              <a:t>Monitoring something</a:t>
            </a:r>
          </a:p>
          <a:p>
            <a:pPr lvl="1"/>
            <a:r>
              <a:rPr lang="en-US" dirty="0" smtClean="0"/>
              <a:t>Running a motor while in the state</a:t>
            </a:r>
          </a:p>
          <a:p>
            <a:pPr lvl="1"/>
            <a:r>
              <a:rPr lang="en-US" dirty="0" smtClean="0"/>
              <a:t>Achieving concurrency, using multiple do activities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4: Using the Full Power of Umple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416521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start in a separate thread as they are instantiated.</a:t>
            </a:r>
          </a:p>
          <a:p>
            <a:endParaRPr lang="en-US" dirty="0"/>
          </a:p>
          <a:p>
            <a:r>
              <a:rPr lang="en-US" dirty="0" smtClean="0"/>
              <a:t>Declared with the keyword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ctive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4: Using the Full Power of Umple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29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4972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Multi-Valued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 their use. Associations are generally better.</a:t>
            </a:r>
          </a:p>
          <a:p>
            <a:endParaRPr lang="en-US" dirty="0"/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class Office {  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   Integer number;  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   Phone</a:t>
            </a:r>
            <a:r>
              <a:rPr lang="en-US" sz="20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 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installedTelephones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;  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}   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  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class Phone {  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  String digits;  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  String 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callerID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;  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} 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8090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Threading in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discussed so far, code generated for state machines has the following </a:t>
            </a:r>
            <a:r>
              <a:rPr lang="en-US" dirty="0" err="1" smtClean="0"/>
              <a:t>behaviour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single thread:</a:t>
            </a:r>
          </a:p>
          <a:p>
            <a:pPr lvl="2"/>
            <a:r>
              <a:rPr lang="en-US" dirty="0" smtClean="0"/>
              <a:t>Calls an event</a:t>
            </a:r>
          </a:p>
          <a:p>
            <a:pPr lvl="2"/>
            <a:r>
              <a:rPr lang="en-US" dirty="0" smtClean="0"/>
              <a:t>Executes the event (running any actions)</a:t>
            </a:r>
          </a:p>
          <a:p>
            <a:pPr lvl="2"/>
            <a:r>
              <a:rPr lang="en-US" dirty="0" smtClean="0"/>
              <a:t>Returns to the caller and continues</a:t>
            </a:r>
          </a:p>
          <a:p>
            <a:endParaRPr lang="en-US" dirty="0"/>
          </a:p>
          <a:p>
            <a:r>
              <a:rPr lang="en-US" dirty="0" smtClean="0"/>
              <a:t>This has two problems:</a:t>
            </a:r>
          </a:p>
          <a:p>
            <a:pPr marL="457200" indent="-457200">
              <a:buAutoNum type="arabicPeriod"/>
            </a:pPr>
            <a:r>
              <a:rPr lang="en-US" dirty="0" smtClean="0"/>
              <a:t>If another thread calls the event at the same time they will ‘</a:t>
            </a:r>
            <a:r>
              <a:rPr lang="en-US" i="1" dirty="0" smtClean="0"/>
              <a:t>interfere</a:t>
            </a:r>
            <a:r>
              <a:rPr lang="en-US" dirty="0" smtClean="0"/>
              <a:t>’</a:t>
            </a:r>
          </a:p>
          <a:p>
            <a:pPr marL="457200" indent="-457200">
              <a:buAutoNum type="arabicPeriod"/>
            </a:pPr>
            <a:r>
              <a:rPr lang="en-US" dirty="0" smtClean="0"/>
              <a:t>There can be </a:t>
            </a:r>
            <a:r>
              <a:rPr lang="en-US" i="1" dirty="0" smtClean="0"/>
              <a:t>deadlocks</a:t>
            </a:r>
            <a:r>
              <a:rPr lang="en-US" dirty="0" smtClean="0"/>
              <a:t> if an action itself triggers an event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4: Using the Full Power of Umple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41147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Queued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the threading problem:</a:t>
            </a:r>
          </a:p>
          <a:p>
            <a:pPr lvl="1"/>
            <a:r>
              <a:rPr lang="en-US" dirty="0" smtClean="0"/>
              <a:t>Callers can add events to a queue without blocking</a:t>
            </a:r>
          </a:p>
          <a:p>
            <a:pPr lvl="1"/>
            <a:r>
              <a:rPr lang="en-US" dirty="0" smtClean="0"/>
              <a:t>A separate thread takes items off the queue ‘as fast as it can’ and processes them</a:t>
            </a:r>
          </a:p>
          <a:p>
            <a:endParaRPr lang="en-US" dirty="0"/>
          </a:p>
          <a:p>
            <a:r>
              <a:rPr lang="en-US" dirty="0" smtClean="0"/>
              <a:t>Umple syntax: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queued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before the state machine declaration</a:t>
            </a:r>
          </a:p>
          <a:p>
            <a:endParaRPr lang="en-US" dirty="0"/>
          </a:p>
          <a:p>
            <a:r>
              <a:rPr lang="en-US" dirty="0" smtClean="0"/>
              <a:t>We will look at examples in the manual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4: Using the Full Power of Umple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267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Course Continues in </a:t>
            </a:r>
            <a:r>
              <a:rPr lang="en-US" dirty="0" smtClean="0"/>
              <a:t>Part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08720"/>
            <a:ext cx="8229600" cy="5263480"/>
          </a:xfrm>
        </p:spPr>
        <p:txBody>
          <a:bodyPr/>
          <a:lstStyle/>
          <a:p>
            <a:r>
              <a:rPr lang="en-US" dirty="0" smtClean="0"/>
              <a:t>We will look at</a:t>
            </a:r>
          </a:p>
          <a:p>
            <a:pPr lvl="1"/>
            <a:r>
              <a:rPr lang="en-US" dirty="0" smtClean="0"/>
              <a:t>More advanced associations</a:t>
            </a:r>
          </a:p>
          <a:p>
            <a:pPr lvl="1"/>
            <a:r>
              <a:rPr lang="en-US" dirty="0" smtClean="0"/>
              <a:t>Separation of concerns using mixins, aspects and traits</a:t>
            </a:r>
          </a:p>
          <a:p>
            <a:pPr lvl="1"/>
            <a:r>
              <a:rPr lang="en-US" dirty="0" smtClean="0"/>
              <a:t>Generation of text using templates</a:t>
            </a:r>
          </a:p>
          <a:p>
            <a:pPr lvl="1"/>
            <a:r>
              <a:rPr lang="en-US" dirty="0"/>
              <a:t>Nested state machines</a:t>
            </a:r>
          </a:p>
          <a:p>
            <a:pPr lvl="1"/>
            <a:r>
              <a:rPr lang="en-US" dirty="0"/>
              <a:t>Auto and timed transitions</a:t>
            </a:r>
          </a:p>
          <a:p>
            <a:pPr lvl="1"/>
            <a:r>
              <a:rPr lang="en-US" dirty="0"/>
              <a:t>Events with parameters</a:t>
            </a:r>
          </a:p>
          <a:p>
            <a:pPr lvl="1"/>
            <a:r>
              <a:rPr lang="en-US" dirty="0"/>
              <a:t>State tables and simulations</a:t>
            </a:r>
          </a:p>
          <a:p>
            <a:pPr lvl="1"/>
            <a:r>
              <a:rPr lang="en-US" dirty="0"/>
              <a:t>Pooling and queuing</a:t>
            </a:r>
          </a:p>
          <a:p>
            <a:pPr lvl="1"/>
            <a:r>
              <a:rPr lang="en-US" dirty="0"/>
              <a:t>State machines in traits</a:t>
            </a:r>
          </a:p>
          <a:p>
            <a:r>
              <a:rPr lang="en-US" dirty="0"/>
              <a:t>Database and Formal method generation</a:t>
            </a:r>
          </a:p>
          <a:p>
            <a:r>
              <a:rPr lang="en-US" dirty="0"/>
              <a:t>Umple in Itself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32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71698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Umple to generate an equals() and a </a:t>
            </a:r>
            <a:r>
              <a:rPr lang="en-US" dirty="0" err="1" smtClean="0"/>
              <a:t>hashcode</a:t>
            </a:r>
            <a:r>
              <a:rPr lang="en-US" dirty="0" smtClean="0"/>
              <a:t>() method</a:t>
            </a:r>
          </a:p>
          <a:p>
            <a:endParaRPr lang="en-US" dirty="0"/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class Student 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Integer id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key { id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dirty="0"/>
          </a:p>
          <a:p>
            <a:r>
              <a:rPr lang="en-US" dirty="0" smtClean="0"/>
              <a:t>The user manual has a sports team example showing keys on associations too</a:t>
            </a:r>
          </a:p>
          <a:p>
            <a:r>
              <a:rPr lang="en-US" dirty="0" smtClean="0"/>
              <a:t>Note how this feature is not inherited from UML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39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pattern to enable only a single instance of a class to be created.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rivate constructor</a:t>
            </a:r>
          </a:p>
          <a:p>
            <a:pPr lvl="1"/>
            <a:r>
              <a:rPr lang="en-US" dirty="0" err="1" smtClean="0"/>
              <a:t>getInstance</a:t>
            </a:r>
            <a:r>
              <a:rPr lang="en-US" dirty="0" smtClean="0"/>
              <a:t>() method</a:t>
            </a:r>
          </a:p>
          <a:p>
            <a:endParaRPr lang="en-US" dirty="0"/>
          </a:p>
          <a:p>
            <a:r>
              <a:rPr lang="en-US" dirty="0" smtClean="0"/>
              <a:t>Declaring in Umple</a:t>
            </a:r>
          </a:p>
          <a:p>
            <a:endParaRPr lang="en-US" dirty="0"/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class University {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singleton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name;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}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endParaRPr lang="en-US" sz="20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1463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83488" cy="4800600"/>
          </a:xfrm>
        </p:spPr>
        <p:txBody>
          <a:bodyPr/>
          <a:lstStyle/>
          <a:p>
            <a:r>
              <a:rPr lang="en-US" dirty="0" smtClean="0"/>
              <a:t>A class calls a method in its ‘</a:t>
            </a:r>
            <a:r>
              <a:rPr lang="en-US" dirty="0" err="1" smtClean="0"/>
              <a:t>neighbour</a:t>
            </a:r>
            <a:r>
              <a:rPr lang="en-US" dirty="0" smtClean="0"/>
              <a:t>’</a:t>
            </a:r>
          </a:p>
          <a:p>
            <a:endParaRPr lang="en-US" dirty="0" smtClean="0"/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2000" dirty="0" err="1" smtClean="0">
                <a:latin typeface="Courier New" charset="0"/>
                <a:ea typeface="Courier New" charset="0"/>
                <a:cs typeface="Courier New" charset="0"/>
              </a:rPr>
              <a:t>RegularFlight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 smtClean="0">
                <a:latin typeface="Courier New" charset="0"/>
                <a:ea typeface="Courier New" charset="0"/>
                <a:cs typeface="Courier New" charset="0"/>
              </a:rPr>
              <a:t>flightNumber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20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2000" dirty="0" err="1" smtClean="0">
                <a:latin typeface="Courier New" charset="0"/>
                <a:ea typeface="Courier New" charset="0"/>
                <a:cs typeface="Courier New" charset="0"/>
              </a:rPr>
              <a:t>SpecificFlight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* -- 1 </a:t>
            </a:r>
            <a:r>
              <a:rPr lang="en-US" sz="2000" dirty="0" err="1" smtClean="0">
                <a:latin typeface="Courier New" charset="0"/>
                <a:ea typeface="Courier New" charset="0"/>
                <a:cs typeface="Courier New" charset="0"/>
              </a:rPr>
              <a:t>RegularFlight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flightNumber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= {</a:t>
            </a:r>
            <a:r>
              <a:rPr lang="en-US" sz="20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getRegularFlight</a:t>
            </a:r>
            <a:r>
              <a:rPr lang="en-US" sz="20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().</a:t>
            </a:r>
            <a:r>
              <a:rPr lang="en-US" sz="20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getFullNumber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()}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dirty="0"/>
          </a:p>
          <a:p>
            <a:r>
              <a:rPr lang="en-US" dirty="0" smtClean="0"/>
              <a:t>Full details of this example in the user manual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0647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Shown</a:t>
            </a:r>
            <a:r>
              <a:rPr lang="pl-PL" dirty="0" smtClean="0"/>
              <a:t> in </a:t>
            </a:r>
            <a:r>
              <a:rPr lang="pl-PL" dirty="0" err="1" smtClean="0"/>
              <a:t>square</a:t>
            </a:r>
            <a:r>
              <a:rPr lang="pl-PL" dirty="0" smtClean="0"/>
              <a:t> </a:t>
            </a:r>
            <a:r>
              <a:rPr lang="pl-PL" dirty="0" err="1" smtClean="0"/>
              <a:t>brackets</a:t>
            </a:r>
            <a:endParaRPr lang="pl-PL" dirty="0" smtClean="0"/>
          </a:p>
          <a:p>
            <a:pPr lvl="1"/>
            <a:r>
              <a:rPr lang="pl-PL" dirty="0" err="1" smtClean="0"/>
              <a:t>Code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added</a:t>
            </a:r>
            <a:r>
              <a:rPr lang="pl-PL" dirty="0" smtClean="0"/>
              <a:t> to the </a:t>
            </a:r>
            <a:r>
              <a:rPr lang="pl-PL" dirty="0" err="1" smtClean="0"/>
              <a:t>constructor</a:t>
            </a:r>
            <a:r>
              <a:rPr lang="pl-PL" dirty="0" smtClean="0"/>
              <a:t> and the set </a:t>
            </a:r>
            <a:r>
              <a:rPr lang="pl-PL" dirty="0" err="1" smtClean="0"/>
              <a:t>method</a:t>
            </a:r>
            <a:endParaRPr lang="pl-PL" dirty="0" smtClean="0"/>
          </a:p>
          <a:p>
            <a:endParaRPr lang="pl-PL" b="1" dirty="0"/>
          </a:p>
          <a:p>
            <a:r>
              <a:rPr lang="pl-PL" sz="2000" dirty="0" err="1" smtClean="0">
                <a:latin typeface="Courier New" charset="0"/>
                <a:ea typeface="Courier New" charset="0"/>
                <a:cs typeface="Courier New" charset="0"/>
              </a:rPr>
              <a:t>class</a:t>
            </a:r>
            <a:r>
              <a:rPr lang="pl-PL" sz="2000" dirty="0">
                <a:latin typeface="Courier New" charset="0"/>
                <a:ea typeface="Courier New" charset="0"/>
                <a:cs typeface="Courier New" charset="0"/>
              </a:rPr>
              <a:t> X {  </a:t>
            </a:r>
          </a:p>
          <a:p>
            <a:r>
              <a:rPr lang="pl-PL" sz="2000" dirty="0">
                <a:latin typeface="Courier New" charset="0"/>
                <a:ea typeface="Courier New" charset="0"/>
                <a:cs typeface="Courier New" charset="0"/>
              </a:rPr>
              <a:t>  </a:t>
            </a:r>
            <a:r>
              <a:rPr lang="pl-PL" sz="2000" dirty="0" err="1"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pl-PL" sz="2000" dirty="0">
                <a:latin typeface="Courier New" charset="0"/>
                <a:ea typeface="Courier New" charset="0"/>
                <a:cs typeface="Courier New" charset="0"/>
              </a:rPr>
              <a:t> i;  </a:t>
            </a:r>
          </a:p>
          <a:p>
            <a:r>
              <a:rPr lang="pl-PL" sz="20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  [! (i == 10)]  </a:t>
            </a:r>
          </a:p>
          <a:p>
            <a:r>
              <a:rPr lang="pl-PL" sz="2000" dirty="0">
                <a:latin typeface="Courier New" charset="0"/>
                <a:ea typeface="Courier New" charset="0"/>
                <a:cs typeface="Courier New" charset="0"/>
              </a:rPr>
              <a:t>}  </a:t>
            </a:r>
          </a:p>
          <a:p>
            <a:endParaRPr lang="en-US" dirty="0" smtClean="0"/>
          </a:p>
          <a:p>
            <a:r>
              <a:rPr lang="pl-PL" dirty="0"/>
              <a:t>We </a:t>
            </a:r>
            <a:r>
              <a:rPr lang="pl-PL" dirty="0" err="1"/>
              <a:t>will</a:t>
            </a:r>
            <a:r>
              <a:rPr lang="pl-PL" dirty="0"/>
              <a:t> </a:t>
            </a:r>
            <a:r>
              <a:rPr lang="pl-PL" dirty="0" err="1"/>
              <a:t>see</a:t>
            </a:r>
            <a:r>
              <a:rPr lang="pl-PL" dirty="0"/>
              <a:t> </a:t>
            </a:r>
            <a:r>
              <a:rPr lang="pl-PL" dirty="0" err="1"/>
              <a:t>constraints</a:t>
            </a:r>
            <a:r>
              <a:rPr lang="pl-PL" dirty="0"/>
              <a:t> </a:t>
            </a:r>
            <a:r>
              <a:rPr lang="pl-PL" dirty="0" err="1"/>
              <a:t>later</a:t>
            </a:r>
            <a:r>
              <a:rPr lang="pl-PL" dirty="0"/>
              <a:t> in </a:t>
            </a:r>
            <a:r>
              <a:rPr lang="pl-PL" dirty="0" err="1" smtClean="0"/>
              <a:t>state</a:t>
            </a:r>
            <a:r>
              <a:rPr lang="pl-PL" dirty="0" smtClean="0"/>
              <a:t> </a:t>
            </a:r>
            <a:r>
              <a:rPr lang="pl-PL" dirty="0" err="1" smtClean="0"/>
              <a:t>machines</a:t>
            </a:r>
            <a:endParaRPr lang="pl-PL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77D5-EC4B-EA4E-A0E8-9F2D053284E8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6658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3CAAE7C-EB79-4241-9885-9285F2C769D2}" type="slidenum">
              <a:rPr lang="en-US" altLang="x-none" sz="1400"/>
              <a:pPr/>
              <a:t>8</a:t>
            </a:fld>
            <a:endParaRPr lang="en-US" altLang="x-none" sz="1400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cs typeface="+mj-cs"/>
              </a:rPr>
              <a:t>Tips for Building a Model from Requirements</a:t>
            </a:r>
            <a:r>
              <a:rPr lang="en-US" dirty="0" smtClean="0">
                <a:cs typeface="Times New Roman" charset="0"/>
              </a:rPr>
              <a:t>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40768"/>
            <a:ext cx="8153400" cy="4602832"/>
          </a:xfrm>
        </p:spPr>
        <p:txBody>
          <a:bodyPr/>
          <a:lstStyle/>
          <a:p>
            <a:pPr lvl="1" algn="just">
              <a:lnSpc>
                <a:spcPct val="90000"/>
              </a:lnSpc>
            </a:pPr>
            <a:r>
              <a:rPr lang="en-GB" altLang="x-none" dirty="0"/>
              <a:t>Identify a first set of candidate </a:t>
            </a:r>
            <a:r>
              <a:rPr lang="en-GB" altLang="x-none" b="1" dirty="0"/>
              <a:t>classes</a:t>
            </a:r>
            <a:r>
              <a:rPr lang="en-US" altLang="x-none" dirty="0"/>
              <a:t> </a:t>
            </a:r>
          </a:p>
          <a:p>
            <a:pPr lvl="1" algn="just">
              <a:lnSpc>
                <a:spcPct val="90000"/>
              </a:lnSpc>
            </a:pPr>
            <a:endParaRPr lang="en-US" altLang="x-none" dirty="0" smtClean="0"/>
          </a:p>
          <a:p>
            <a:pPr lvl="1" algn="just">
              <a:lnSpc>
                <a:spcPct val="90000"/>
              </a:lnSpc>
            </a:pPr>
            <a:r>
              <a:rPr lang="en-US" altLang="x-none" dirty="0" smtClean="0"/>
              <a:t>Focus </a:t>
            </a:r>
            <a:r>
              <a:rPr lang="en-US" altLang="x-none" dirty="0"/>
              <a:t>on the core 1-2 </a:t>
            </a:r>
            <a:r>
              <a:rPr lang="en-US" altLang="x-none" dirty="0" smtClean="0"/>
              <a:t>classes</a:t>
            </a:r>
            <a:endParaRPr lang="en-US" altLang="x-none" dirty="0"/>
          </a:p>
          <a:p>
            <a:pPr lvl="2" algn="just">
              <a:lnSpc>
                <a:spcPct val="90000"/>
              </a:lnSpc>
            </a:pPr>
            <a:r>
              <a:rPr lang="en-GB" altLang="x-none" dirty="0"/>
              <a:t>Add </a:t>
            </a:r>
            <a:r>
              <a:rPr lang="en-GB" altLang="x-none" b="1" dirty="0"/>
              <a:t>associations</a:t>
            </a:r>
            <a:r>
              <a:rPr lang="en-GB" altLang="x-none" dirty="0"/>
              <a:t> and </a:t>
            </a:r>
            <a:r>
              <a:rPr lang="en-GB" altLang="x-none" b="1" dirty="0"/>
              <a:t>attributes</a:t>
            </a:r>
            <a:r>
              <a:rPr lang="en-GB" altLang="x-none" dirty="0"/>
              <a:t> </a:t>
            </a:r>
          </a:p>
          <a:p>
            <a:pPr lvl="2" algn="just">
              <a:lnSpc>
                <a:spcPct val="90000"/>
              </a:lnSpc>
            </a:pPr>
            <a:r>
              <a:rPr lang="en-GB" altLang="x-none" dirty="0"/>
              <a:t>Find </a:t>
            </a:r>
            <a:r>
              <a:rPr lang="en-GB" altLang="x-none" b="1" dirty="0"/>
              <a:t>generalizations</a:t>
            </a:r>
            <a:r>
              <a:rPr lang="en-US" altLang="x-none" dirty="0"/>
              <a:t> </a:t>
            </a:r>
            <a:r>
              <a:rPr lang="en-US" altLang="x-none" dirty="0" smtClean="0"/>
              <a:t>and apply patterns as needed</a:t>
            </a:r>
            <a:endParaRPr lang="en-US" altLang="x-none" dirty="0"/>
          </a:p>
          <a:p>
            <a:pPr lvl="2" algn="just">
              <a:lnSpc>
                <a:spcPct val="90000"/>
              </a:lnSpc>
            </a:pPr>
            <a:r>
              <a:rPr lang="en-US" altLang="x-none" dirty="0"/>
              <a:t>Iterate for the other classes</a:t>
            </a:r>
          </a:p>
          <a:p>
            <a:pPr lvl="1" algn="just">
              <a:lnSpc>
                <a:spcPct val="90000"/>
              </a:lnSpc>
            </a:pPr>
            <a:endParaRPr lang="en-GB" altLang="x-none" dirty="0" smtClean="0"/>
          </a:p>
          <a:p>
            <a:pPr lvl="1" algn="just">
              <a:lnSpc>
                <a:spcPct val="90000"/>
              </a:lnSpc>
            </a:pPr>
            <a:r>
              <a:rPr lang="en-GB" altLang="x-none" dirty="0" smtClean="0"/>
              <a:t>Then work on methods</a:t>
            </a:r>
          </a:p>
          <a:p>
            <a:pPr lvl="1" algn="just">
              <a:lnSpc>
                <a:spcPct val="90000"/>
              </a:lnSpc>
            </a:pPr>
            <a:endParaRPr lang="en-GB" altLang="x-none" b="1" dirty="0" smtClean="0"/>
          </a:p>
          <a:p>
            <a:pPr lvl="1" algn="just">
              <a:lnSpc>
                <a:spcPct val="90000"/>
              </a:lnSpc>
            </a:pPr>
            <a:r>
              <a:rPr lang="en-GB" altLang="x-none" b="1" dirty="0" smtClean="0"/>
              <a:t>Iterate</a:t>
            </a:r>
            <a:r>
              <a:rPr lang="en-GB" altLang="x-none" dirty="0" smtClean="0"/>
              <a:t> </a:t>
            </a:r>
            <a:r>
              <a:rPr lang="en-US" altLang="x-none" dirty="0"/>
              <a:t>until the model is </a:t>
            </a:r>
            <a:r>
              <a:rPr lang="en-US" altLang="x-none" dirty="0" smtClean="0"/>
              <a:t>satisfactory</a:t>
            </a:r>
            <a:endParaRPr lang="en-US" altLang="x-none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9323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+mj-lt"/>
              </a:rPr>
              <a:t>Skip the ahead to slides on state machines if time is short: Students read this at home</a:t>
            </a:r>
            <a:endParaRPr lang="en-US" sz="16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4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mtClean="0"/>
              <a:t>Umple Mini-Course Part 2: Building on The Basics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71D99D6-B609-6D45-958D-291F064F5F73}" type="slidenum">
              <a:rPr lang="en-US" altLang="x-none" sz="1400"/>
              <a:pPr/>
              <a:t>9</a:t>
            </a:fld>
            <a:endParaRPr lang="en-US" altLang="x-none" sz="1400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en-GB" dirty="0" smtClean="0">
                <a:cs typeface="+mj-cs"/>
              </a:rPr>
              <a:t>Discovering Classes in Requirements</a:t>
            </a:r>
            <a:endParaRPr lang="en-US" b="1" dirty="0" smtClean="0">
              <a:cs typeface="Times New Roman" charset="0"/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>
              <a:defRPr/>
            </a:pPr>
            <a:r>
              <a:rPr lang="en-GB" dirty="0" smtClean="0"/>
              <a:t>Look at a source material such as a description of requirements</a:t>
            </a:r>
            <a:r>
              <a:rPr lang="en-US" dirty="0" smtClean="0">
                <a:cs typeface="Times New Roman" charset="0"/>
              </a:rPr>
              <a:t> </a:t>
            </a:r>
          </a:p>
          <a:p>
            <a:pPr lvl="1" algn="just">
              <a:defRPr/>
            </a:pPr>
            <a:r>
              <a:rPr lang="en-GB" dirty="0" smtClean="0"/>
              <a:t>Extract the </a:t>
            </a:r>
            <a:r>
              <a:rPr lang="en-GB" i="1" dirty="0" smtClean="0"/>
              <a:t>nouns</a:t>
            </a:r>
            <a:r>
              <a:rPr lang="en-GB" dirty="0" smtClean="0"/>
              <a:t> and </a:t>
            </a:r>
            <a:r>
              <a:rPr lang="en-GB" i="1" dirty="0" smtClean="0"/>
              <a:t>noun phrases</a:t>
            </a:r>
            <a:r>
              <a:rPr lang="en-US" dirty="0" smtClean="0">
                <a:cs typeface="Times New Roman" charset="0"/>
              </a:rPr>
              <a:t> </a:t>
            </a:r>
          </a:p>
          <a:p>
            <a:pPr lvl="1" algn="just">
              <a:defRPr/>
            </a:pPr>
            <a:r>
              <a:rPr lang="en-US" dirty="0" smtClean="0">
                <a:cs typeface="Times New Roman" charset="0"/>
              </a:rPr>
              <a:t>Eliminate nouns that:</a:t>
            </a:r>
          </a:p>
          <a:p>
            <a:pPr lvl="2" algn="just">
              <a:defRPr/>
            </a:pPr>
            <a:r>
              <a:rPr lang="en-GB" dirty="0" smtClean="0">
                <a:cs typeface="Times New Roman" charset="0"/>
              </a:rPr>
              <a:t>are redundant (same meaning)</a:t>
            </a:r>
          </a:p>
          <a:p>
            <a:pPr lvl="2" algn="just">
              <a:defRPr/>
            </a:pPr>
            <a:r>
              <a:rPr lang="en-GB" dirty="0" smtClean="0">
                <a:cs typeface="Times New Roman" charset="0"/>
              </a:rPr>
              <a:t>represent instances (e.g. specific people)</a:t>
            </a:r>
          </a:p>
          <a:p>
            <a:pPr lvl="2" algn="just">
              <a:defRPr/>
            </a:pPr>
            <a:r>
              <a:rPr lang="en-GB" dirty="0" smtClean="0">
                <a:cs typeface="Times New Roman" charset="0"/>
              </a:rPr>
              <a:t>are vague or highly general (e.g. ‘Object’)</a:t>
            </a:r>
          </a:p>
          <a:p>
            <a:pPr lvl="2" algn="just">
              <a:defRPr/>
            </a:pPr>
            <a:r>
              <a:rPr lang="en-GB" dirty="0" smtClean="0">
                <a:cs typeface="Times New Roman" charset="0"/>
              </a:rPr>
              <a:t>not needed in the application</a:t>
            </a:r>
          </a:p>
          <a:p>
            <a:pPr lvl="1" algn="just">
              <a:defRPr/>
            </a:pPr>
            <a:r>
              <a:rPr lang="en-GB" dirty="0" smtClean="0">
                <a:cs typeface="Times New Roman" charset="0"/>
              </a:rPr>
              <a:t>Pay attention to </a:t>
            </a:r>
            <a:r>
              <a:rPr lang="en-GB" dirty="0" smtClean="0"/>
              <a:t>classes in a domain model that represent </a:t>
            </a:r>
            <a:r>
              <a:rPr lang="en-GB" i="1" dirty="0" smtClean="0"/>
              <a:t>types of users</a:t>
            </a:r>
            <a:r>
              <a:rPr lang="en-GB" dirty="0" smtClean="0"/>
              <a:t> or other actors</a:t>
            </a:r>
            <a:r>
              <a:rPr lang="en-US" dirty="0" smtClean="0">
                <a:cs typeface="Times New Roman" charset="0"/>
              </a:rPr>
              <a:t> </a:t>
            </a:r>
          </a:p>
          <a:p>
            <a:pPr lvl="2" algn="just">
              <a:defRPr/>
            </a:pPr>
            <a:r>
              <a:rPr lang="en-US" dirty="0">
                <a:cs typeface="Times New Roman" charset="0"/>
              </a:rPr>
              <a:t> </a:t>
            </a:r>
            <a:r>
              <a:rPr lang="en-US" dirty="0" smtClean="0">
                <a:cs typeface="Times New Roman" charset="0"/>
              </a:rPr>
              <a:t>They may or may not be needed</a:t>
            </a:r>
          </a:p>
        </p:txBody>
      </p:sp>
    </p:spTree>
    <p:extLst>
      <p:ext uri="{BB962C8B-B14F-4D97-AF65-F5344CB8AC3E}">
        <p14:creationId xmlns:p14="http://schemas.microsoft.com/office/powerpoint/2010/main" val="140054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losengMaster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494BB"/>
      </a:hlink>
      <a:folHlink>
        <a:srgbClr val="7F7F7F"/>
      </a:folHlink>
    </a:clrScheme>
    <a:fontScheme name="LlosengMaster">
      <a:majorFont>
        <a:latin typeface="Arial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Lloseng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loseng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loseng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C:\documents\prof\oo\livre\slides\LlosengMaster.pot</Template>
  <TotalTime>31664</TotalTime>
  <Words>2117</Words>
  <Application>Microsoft Macintosh PowerPoint</Application>
  <PresentationFormat>On-screen Show (4:3)</PresentationFormat>
  <Paragraphs>403</Paragraphs>
  <Slides>32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 Narrow</vt:lpstr>
      <vt:lpstr>Courier</vt:lpstr>
      <vt:lpstr>Courier New</vt:lpstr>
      <vt:lpstr>ＭＳ Ｐゴシック</vt:lpstr>
      <vt:lpstr>Times</vt:lpstr>
      <vt:lpstr>Times New Roman</vt:lpstr>
      <vt:lpstr>Arial</vt:lpstr>
      <vt:lpstr>LlosengMaster</vt:lpstr>
      <vt:lpstr>PowerPoint Presentation</vt:lpstr>
      <vt:lpstr>Derived attributes</vt:lpstr>
      <vt:lpstr>Multi-Valued Attributes</vt:lpstr>
      <vt:lpstr>Keys</vt:lpstr>
      <vt:lpstr>Singleton Pattern</vt:lpstr>
      <vt:lpstr>Delegation Pattern</vt:lpstr>
      <vt:lpstr>Basic Constraints</vt:lpstr>
      <vt:lpstr>Tips for Building a Model from Requirements </vt:lpstr>
      <vt:lpstr>Discovering Classes in Requirements</vt:lpstr>
      <vt:lpstr>Identifying Associations and Attributes </vt:lpstr>
      <vt:lpstr>Tips about identifying and specifying valid associations  </vt:lpstr>
      <vt:lpstr>Actions versus associations</vt:lpstr>
      <vt:lpstr>Tips About Identifying valid attributes </vt:lpstr>
      <vt:lpstr>Time for test 3</vt:lpstr>
      <vt:lpstr>Basics of State Machines</vt:lpstr>
      <vt:lpstr>Garage Door State Machine</vt:lpstr>
      <vt:lpstr>Events</vt:lpstr>
      <vt:lpstr>Transitions</vt:lpstr>
      <vt:lpstr>State Diagrams – an Example with Conditional Transitions   </vt:lpstr>
      <vt:lpstr>Actions in State Diagrams</vt:lpstr>
      <vt:lpstr>State Machine for a Phone Line</vt:lpstr>
      <vt:lpstr>Umple for the Phone Line example</vt:lpstr>
      <vt:lpstr>In-Class Modeling Exercise</vt:lpstr>
      <vt:lpstr>Homework</vt:lpstr>
      <vt:lpstr>Negotiating System  - 2</vt:lpstr>
      <vt:lpstr>Negotiating System  - 3</vt:lpstr>
      <vt:lpstr>How to Submit Your Negotiating System</vt:lpstr>
      <vt:lpstr>Do Activities and Concurrency</vt:lpstr>
      <vt:lpstr>Active Objects</vt:lpstr>
      <vt:lpstr>Default Threading in State Machines</vt:lpstr>
      <vt:lpstr>Queued State Machines</vt:lpstr>
      <vt:lpstr>The Course Continues in Part 3</vt:lpstr>
    </vt:vector>
  </TitlesOfParts>
  <Company>University of Ottawa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 2100 Software Design II</dc:title>
  <dc:creator>Timothy C. Lethbridge</dc:creator>
  <cp:lastModifiedBy>Timothy Lethbridge</cp:lastModifiedBy>
  <cp:revision>510</cp:revision>
  <dcterms:created xsi:type="dcterms:W3CDTF">2000-08-30T16:59:35Z</dcterms:created>
  <dcterms:modified xsi:type="dcterms:W3CDTF">2017-05-31T18:11:25Z</dcterms:modified>
</cp:coreProperties>
</file>