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0" r:id="rId1"/>
  </p:sldMasterIdLst>
  <p:notesMasterIdLst>
    <p:notesMasterId r:id="rId28"/>
  </p:notesMasterIdLst>
  <p:handoutMasterIdLst>
    <p:handoutMasterId r:id="rId29"/>
  </p:handoutMasterIdLst>
  <p:sldIdLst>
    <p:sldId id="256" r:id="rId2"/>
    <p:sldId id="491" r:id="rId3"/>
    <p:sldId id="482" r:id="rId4"/>
    <p:sldId id="469" r:id="rId5"/>
    <p:sldId id="485" r:id="rId6"/>
    <p:sldId id="484" r:id="rId7"/>
    <p:sldId id="483" r:id="rId8"/>
    <p:sldId id="486" r:id="rId9"/>
    <p:sldId id="487" r:id="rId10"/>
    <p:sldId id="450" r:id="rId11"/>
    <p:sldId id="470" r:id="rId12"/>
    <p:sldId id="471" r:id="rId13"/>
    <p:sldId id="472" r:id="rId14"/>
    <p:sldId id="473" r:id="rId15"/>
    <p:sldId id="474" r:id="rId16"/>
    <p:sldId id="475" r:id="rId17"/>
    <p:sldId id="476" r:id="rId18"/>
    <p:sldId id="477" r:id="rId19"/>
    <p:sldId id="478" r:id="rId20"/>
    <p:sldId id="479" r:id="rId21"/>
    <p:sldId id="468" r:id="rId22"/>
    <p:sldId id="481" r:id="rId23"/>
    <p:sldId id="490" r:id="rId24"/>
    <p:sldId id="460" r:id="rId25"/>
    <p:sldId id="488" r:id="rId26"/>
    <p:sldId id="489" r:id="rId27"/>
  </p:sldIdLst>
  <p:sldSz cx="9144000" cy="6858000" type="screen4x3"/>
  <p:notesSz cx="698500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1"/>
    <p:restoredTop sz="94621"/>
  </p:normalViewPr>
  <p:slideViewPr>
    <p:cSldViewPr>
      <p:cViewPr varScale="1">
        <p:scale>
          <a:sx n="91" d="100"/>
          <a:sy n="91" d="100"/>
        </p:scale>
        <p:origin x="208" y="192"/>
      </p:cViewPr>
      <p:guideLst>
        <p:guide orient="horz" pos="2160"/>
        <p:guide pos="2880"/>
      </p:guideLst>
    </p:cSldViewPr>
  </p:slideViewPr>
  <p:outlineViewPr>
    <p:cViewPr>
      <p:scale>
        <a:sx n="45" d="100"/>
        <a:sy n="45" d="100"/>
      </p:scale>
      <p:origin x="0" y="25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5F9DC7D8-BE17-F744-BAFF-F11198C31F4F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67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C22EC03A-6261-9A4D-9030-D1A10FCBDC77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030102C0-C400-E843-82B8-E2748758D6B2}" type="slidenum">
              <a:rPr lang="en-US" altLang="x-none" sz="1200"/>
              <a:pPr/>
              <a:t>1</a:t>
            </a:fld>
            <a:endParaRPr lang="en-US" altLang="x-none" sz="1200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3163" y="696913"/>
            <a:ext cx="4638675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EC03A-6261-9A4D-9030-D1A10FCBDC77}" type="slidenum">
              <a:rPr lang="en-US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061893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3163" y="696913"/>
            <a:ext cx="4638675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EC03A-6261-9A4D-9030-D1A10FCBDC77}" type="slidenum">
              <a:rPr lang="en-US" altLang="x-none" smtClean="0"/>
              <a:pPr/>
              <a:t>10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602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AF9001-64BD-264E-93A6-755FE7FAABD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6684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1B7EE-FDC4-F949-B6A2-FCCBD6A6459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614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28600"/>
            <a:ext cx="2057400" cy="5943600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19800" cy="5943600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4EAF4-BEAC-6848-8923-AA6D24B285B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35026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371600"/>
            <a:ext cx="3695700" cy="48006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93169-B429-4E4D-BE7A-B093D49A5FE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82096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371600"/>
            <a:ext cx="3695700" cy="23241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3848100"/>
            <a:ext cx="3695700" cy="232410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FE52-9E2D-E043-9A73-59650448369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94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077D5-EC4B-EA4E-A0E8-9F2D053284E8}" type="slidenum">
              <a:rPr lang="en-US" altLang="x-none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48466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77E6B-EBD0-E549-9683-1D9AD9A67B3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044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371600"/>
            <a:ext cx="3695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C5648-C202-8A4A-A389-BB9966801C5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0271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090207-8750-F149-A16E-5CC257EA95E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726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0736C-E907-3C44-AF8D-9E907B10B09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371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6F23B-4156-9440-B629-13825A16492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980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AF0CB-30D3-B14C-908E-EB39B54C6D3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6234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D1C79-448E-3341-AEB8-02CC9EB9BDB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6688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76400" y="6477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0" y="6400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271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400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15F74E-DD3A-B74F-945A-36B1C90FBF78}" type="slidenum">
              <a:rPr lang="en-US" altLang="x-none"/>
              <a:pPr/>
              <a:t>‹#›</a:t>
            </a:fld>
            <a:endParaRPr lang="en-US" altLang="x-none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45" y="6381328"/>
            <a:ext cx="705639" cy="381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0">
          <a:solidFill>
            <a:schemeClr val="tx1"/>
          </a:solidFill>
          <a:latin typeface="+mj-lt"/>
          <a:ea typeface="+mn-ea"/>
          <a:cs typeface="ＭＳ Ｐゴシック" charset="0"/>
        </a:defRPr>
      </a:lvl1pPr>
      <a:lvl2pPr marL="385763" indent="-19526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  <a:ea typeface="+mn-ea"/>
        </a:defRPr>
      </a:lvl2pPr>
      <a:lvl3pPr marL="804863" indent="-228600" algn="l" rtl="0" eaLnBrk="0" fontAlgn="base" hangingPunct="0">
        <a:spcBef>
          <a:spcPct val="20000"/>
        </a:spcBef>
        <a:spcAft>
          <a:spcPct val="0"/>
        </a:spcAft>
        <a:buChar char="—"/>
        <a:defRPr sz="2400">
          <a:solidFill>
            <a:schemeClr val="tx1"/>
          </a:solidFill>
          <a:latin typeface="+mj-lt"/>
          <a:ea typeface="+mn-ea"/>
        </a:defRPr>
      </a:lvl3pPr>
      <a:lvl4pPr marL="1223963" indent="-22860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j-lt"/>
          <a:ea typeface="+mn-ea"/>
        </a:defRPr>
      </a:lvl4pPr>
      <a:lvl5pPr marL="16430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ea typeface="+mn-ea"/>
        </a:defRPr>
      </a:lvl5pPr>
      <a:lvl6pPr marL="21002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5574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0146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4718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cl@eecs.uottawa.c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umple.or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try.umple.org/" TargetMode="External"/><Relationship Id="rId2" Type="http://schemas.openxmlformats.org/officeDocument/2006/relationships/hyperlink" Target="http://www.umpl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de.umple.org/" TargetMode="External"/><Relationship Id="rId4" Type="http://schemas.openxmlformats.org/officeDocument/2006/relationships/hyperlink" Target="http://manual.umple.org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try.umple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te.uottawa.ca/~tcl/seg4210/" TargetMode="External"/><Relationship Id="rId2" Type="http://schemas.openxmlformats.org/officeDocument/2006/relationships/hyperlink" Target="http://www.site.uottawa.ca/~tcl/seg2105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etamodel.umple.org/" TargetMode="External"/><Relationship Id="rId4" Type="http://schemas.openxmlformats.org/officeDocument/2006/relationships/hyperlink" Target="https://github.com/umple/umple/tree/master/cruise.umple/src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c.umple.org/" TargetMode="External"/><Relationship Id="rId2" Type="http://schemas.openxmlformats.org/officeDocument/2006/relationships/hyperlink" Target="http://travis.umpl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nual.umple.org/" TargetMode="External"/><Relationship Id="rId5" Type="http://schemas.openxmlformats.org/officeDocument/2006/relationships/hyperlink" Target="http://javadoc.umple.org/" TargetMode="External"/><Relationship Id="rId4" Type="http://schemas.openxmlformats.org/officeDocument/2006/relationships/hyperlink" Target="http://qa.umple.org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try.umple.or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042988" y="1133475"/>
            <a:ext cx="8101012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Teaching Effective UML Modeling by Combining it with Programming</a:t>
            </a:r>
          </a:p>
          <a:p>
            <a:pPr algn="ctr">
              <a:defRPr/>
            </a:pPr>
            <a:endParaRPr lang="en-US" sz="3200" dirty="0">
              <a:solidFill>
                <a:schemeClr val="tx2"/>
              </a:solidFill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6</a:t>
            </a:r>
            <a:r>
              <a:rPr lang="en-US" sz="2000" baseline="30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th</a:t>
            </a:r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charset="0"/>
                <a:ea typeface="ＭＳ Ｐゴシック" charset="0"/>
              </a:rPr>
              <a:t>Kinneret</a:t>
            </a:r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 Conference on Software Engineering Education</a:t>
            </a:r>
          </a:p>
          <a:p>
            <a:pPr algn="ctr">
              <a:defRPr/>
            </a:pPr>
            <a:r>
              <a:rPr lang="en-US" sz="2000">
                <a:solidFill>
                  <a:schemeClr val="tx2"/>
                </a:solidFill>
                <a:latin typeface="Arial" charset="0"/>
                <a:ea typeface="ＭＳ Ｐゴシック" charset="0"/>
              </a:rPr>
              <a:t>February 19, </a:t>
            </a:r>
            <a:r>
              <a:rPr lang="en-US" sz="20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2018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893094" y="3501008"/>
            <a:ext cx="6400800" cy="3105150"/>
          </a:xfrm>
        </p:spPr>
        <p:txBody>
          <a:bodyPr/>
          <a:lstStyle/>
          <a:p>
            <a:r>
              <a:rPr lang="en-CA" altLang="x-none" dirty="0">
                <a:latin typeface="Arial Narrow" charset="0"/>
              </a:rPr>
              <a:t>Timothy C. Lethbridge, </a:t>
            </a:r>
            <a:r>
              <a:rPr lang="en-CA" altLang="x-none" dirty="0" err="1">
                <a:latin typeface="Arial Narrow" charset="0"/>
              </a:rPr>
              <a:t>P.Eng</a:t>
            </a:r>
            <a:r>
              <a:rPr lang="en-CA" altLang="x-none" dirty="0">
                <a:latin typeface="Arial Narrow" charset="0"/>
              </a:rPr>
              <a:t>.</a:t>
            </a:r>
          </a:p>
          <a:p>
            <a:r>
              <a:rPr lang="en-CA" altLang="x-none" dirty="0">
                <a:latin typeface="Arial Narrow" charset="0"/>
              </a:rPr>
              <a:t>University of Ottawa, Canada</a:t>
            </a:r>
          </a:p>
          <a:p>
            <a:endParaRPr lang="en-CA" altLang="x-none" dirty="0">
              <a:latin typeface="Arial Narrow" charset="0"/>
            </a:endParaRPr>
          </a:p>
          <a:p>
            <a:r>
              <a:rPr lang="en-CA" altLang="x-none" dirty="0">
                <a:latin typeface="Arial Narrow" charset="0"/>
                <a:hlinkClick r:id="rId3"/>
              </a:rPr>
              <a:t>tcl@eecs.uottawa.ca</a:t>
            </a:r>
            <a:endParaRPr lang="en-CA" altLang="x-none" dirty="0">
              <a:latin typeface="Arial Narrow" charset="0"/>
            </a:endParaRPr>
          </a:p>
          <a:p>
            <a:r>
              <a:rPr lang="en-CA" altLang="x-none" dirty="0">
                <a:latin typeface="Arial Narrow" charset="0"/>
                <a:hlinkClick r:id="rId4"/>
              </a:rPr>
              <a:t>http://www.umple.org</a:t>
            </a:r>
            <a:endParaRPr lang="en-CA" altLang="x-none" dirty="0">
              <a:latin typeface="Arial Narrow" charset="0"/>
            </a:endParaRPr>
          </a:p>
          <a:p>
            <a:endParaRPr lang="en-CA" altLang="x-none" dirty="0">
              <a:latin typeface="Arial Narrow" charset="0"/>
            </a:endParaRPr>
          </a:p>
          <a:p>
            <a:endParaRPr lang="en-CA" altLang="x-none" dirty="0">
              <a:latin typeface="Arial Narrow" charset="0"/>
            </a:endParaRPr>
          </a:p>
          <a:p>
            <a:endParaRPr lang="en-US" altLang="x-none" dirty="0">
              <a:latin typeface="Arial Narrow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Umple: Si</a:t>
            </a:r>
            <a:r>
              <a:rPr lang="en-US" dirty="0">
                <a:solidFill>
                  <a:srgbClr val="FF0000"/>
                </a:solidFill>
              </a:rPr>
              <a:t>mple</a:t>
            </a:r>
            <a:r>
              <a:rPr lang="en-US" dirty="0"/>
              <a:t>, A</a:t>
            </a:r>
            <a:r>
              <a:rPr lang="en-US" dirty="0">
                <a:solidFill>
                  <a:srgbClr val="FF0000"/>
                </a:solidFill>
              </a:rPr>
              <a:t>mple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UM</a:t>
            </a:r>
            <a:r>
              <a:rPr lang="en-US" dirty="0"/>
              <a:t>L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rogramming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n-US" dirty="0"/>
              <a:t>anguag</a:t>
            </a:r>
            <a:r>
              <a:rPr lang="en-US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209037" cy="5132040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1. Textual modelling tool set</a:t>
            </a:r>
          </a:p>
          <a:p>
            <a:pPr lvl="1">
              <a:defRPr/>
            </a:pPr>
            <a:r>
              <a:rPr lang="en-US" sz="2200" dirty="0"/>
              <a:t>Command line compiler</a:t>
            </a:r>
          </a:p>
          <a:p>
            <a:pPr lvl="1">
              <a:defRPr/>
            </a:pPr>
            <a:r>
              <a:rPr lang="en-US" sz="2200" dirty="0"/>
              <a:t>Web-based tool (UmpleOnline) for demos and education</a:t>
            </a:r>
          </a:p>
          <a:p>
            <a:pPr lvl="1">
              <a:defRPr/>
            </a:pPr>
            <a:r>
              <a:rPr lang="en-US" sz="2200" dirty="0"/>
              <a:t>Eclipse plugin</a:t>
            </a:r>
          </a:p>
          <a:p>
            <a:pPr lvl="1">
              <a:defRPr/>
            </a:pPr>
            <a:endParaRPr lang="en-US" sz="1200" dirty="0"/>
          </a:p>
          <a:p>
            <a:pPr>
              <a:defRPr/>
            </a:pPr>
            <a:r>
              <a:rPr lang="en-US" sz="2200" dirty="0"/>
              <a:t>2. Open source code generator for UML ++</a:t>
            </a:r>
          </a:p>
          <a:p>
            <a:pPr lvl="1">
              <a:defRPr/>
            </a:pPr>
            <a:r>
              <a:rPr lang="en-US" sz="2200" dirty="0"/>
              <a:t>Infinitely nested state machines, with concurrency</a:t>
            </a:r>
          </a:p>
          <a:p>
            <a:pPr lvl="1">
              <a:defRPr/>
            </a:pPr>
            <a:r>
              <a:rPr lang="en-US" sz="2200" dirty="0"/>
              <a:t>Proper referential integrity and multiplicity constraints on associations</a:t>
            </a:r>
          </a:p>
          <a:p>
            <a:pPr lvl="1">
              <a:defRPr/>
            </a:pPr>
            <a:r>
              <a:rPr lang="en-US" sz="2200" dirty="0"/>
              <a:t>Traits, mixins, aspects for modularity</a:t>
            </a:r>
          </a:p>
          <a:p>
            <a:pPr lvl="1">
              <a:defRPr/>
            </a:pPr>
            <a:r>
              <a:rPr lang="en-US" sz="2200" dirty="0"/>
              <a:t>Text generation templates, patterns, traits</a:t>
            </a:r>
          </a:p>
          <a:p>
            <a:pPr lvl="1">
              <a:defRPr/>
            </a:pPr>
            <a:endParaRPr lang="en-US" sz="1200" dirty="0"/>
          </a:p>
          <a:p>
            <a:pPr>
              <a:defRPr/>
            </a:pPr>
            <a:r>
              <a:rPr lang="en-US" sz="2200" dirty="0"/>
              <a:t>3. Pre-processor to add UML, patterns and other features on top of </a:t>
            </a:r>
            <a:r>
              <a:rPr lang="en-US" sz="2200" dirty="0">
                <a:solidFill>
                  <a:srgbClr val="008000"/>
                </a:solidFill>
              </a:rPr>
              <a:t>Java, </a:t>
            </a:r>
            <a:r>
              <a:rPr lang="en-US" sz="2200" dirty="0" err="1">
                <a:solidFill>
                  <a:srgbClr val="008000"/>
                </a:solidFill>
              </a:rPr>
              <a:t>PhP</a:t>
            </a:r>
            <a:r>
              <a:rPr lang="en-US" sz="2200" dirty="0">
                <a:solidFill>
                  <a:srgbClr val="008000"/>
                </a:solidFill>
              </a:rPr>
              <a:t>, C++ </a:t>
            </a:r>
            <a:r>
              <a:rPr lang="en-US" sz="2200" dirty="0"/>
              <a:t>and other languages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71808-092E-0A4F-9F9D-00044C9049B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9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E897-FB03-1F48-A19B-B8D65C0C6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Overview and demo of Umple: </a:t>
            </a:r>
            <a:r>
              <a:rPr lang="en-US" dirty="0">
                <a:hlinkClick r:id="rId2"/>
              </a:rPr>
              <a:t>www.umple.org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7D9E4-AB7D-F24D-84E1-5FDE49668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71600"/>
            <a:ext cx="8077200" cy="4800600"/>
          </a:xfrm>
        </p:spPr>
        <p:txBody>
          <a:bodyPr/>
          <a:lstStyle/>
          <a:p>
            <a:pPr>
              <a:defRPr/>
            </a:pPr>
            <a:r>
              <a:rPr lang="en-US" dirty="0"/>
              <a:t>Online tool (</a:t>
            </a:r>
            <a:r>
              <a:rPr lang="en-US" dirty="0" err="1"/>
              <a:t>Umpleonline</a:t>
            </a:r>
            <a:r>
              <a:rPr lang="en-US" dirty="0"/>
              <a:t> at </a:t>
            </a:r>
            <a:r>
              <a:rPr lang="en-US" dirty="0">
                <a:hlinkClick r:id="rId3"/>
              </a:rPr>
              <a:t>try.umple.org</a:t>
            </a:r>
            <a:r>
              <a:rPr lang="en-US" dirty="0"/>
              <a:t> )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Manual: </a:t>
            </a:r>
            <a:r>
              <a:rPr lang="en-US" dirty="0">
                <a:hlinkClick r:id="rId4"/>
              </a:rPr>
              <a:t>http://manual.umple.org</a:t>
            </a:r>
            <a:r>
              <a:rPr lang="en-US" dirty="0"/>
              <a:t>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Open source on </a:t>
            </a:r>
            <a:r>
              <a:rPr lang="en-US" dirty="0" err="1"/>
              <a:t>Github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http://code.umple.org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65CFA-9C2B-DC43-8E0D-92F18A4AE05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8C7F4-DF84-9942-BA7C-9DB4654F0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9C6AF-372D-0549-AC3F-C7CD3659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7B3ED7A8-E3F1-324C-95D2-DE5A9DBC1998}" type="slidenum">
              <a:rPr lang="en-US" altLang="en-US" sz="1400"/>
              <a:pPr/>
              <a:t>11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895153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BCB01-3796-9546-8CB0-51080AE1F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 of textual Umple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8BC1C-64FA-2642-9833-93EE840C5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81075"/>
            <a:ext cx="7543800" cy="5191125"/>
          </a:xfrm>
        </p:spPr>
        <p:txBody>
          <a:bodyPr/>
          <a:lstStyle/>
          <a:p>
            <a:pPr>
              <a:defRPr/>
            </a:pPr>
            <a:r>
              <a:rPr lang="en-US" dirty="0"/>
              <a:t>We will visualize the following in </a:t>
            </a:r>
            <a:r>
              <a:rPr lang="en-US" dirty="0">
                <a:hlinkClick r:id="rId2"/>
              </a:rPr>
              <a:t>UmpleOnline</a:t>
            </a:r>
            <a:r>
              <a:rPr lang="en-US" dirty="0"/>
              <a:t>, then edit the diagram and see the text changing</a:t>
            </a:r>
          </a:p>
          <a:p>
            <a:pPr>
              <a:defRPr/>
            </a:pPr>
            <a:endParaRPr lang="en-US" sz="600" dirty="0"/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class Student {</a:t>
            </a: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  Integer id;</a:t>
            </a:r>
            <a:endParaRPr lang="en-GB" sz="1800" b="1" dirty="0">
              <a:latin typeface="Courier"/>
              <a:cs typeface="Courier"/>
            </a:endParaRP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  status {</a:t>
            </a:r>
            <a:endParaRPr lang="en-GB" sz="1800" b="1" dirty="0">
              <a:latin typeface="Courier"/>
              <a:cs typeface="Courier"/>
            </a:endParaRP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     entered { register -&gt; registered; }</a:t>
            </a:r>
            <a:endParaRPr lang="en-GB" sz="1800" b="1" dirty="0">
              <a:latin typeface="Courier"/>
              <a:cs typeface="Courier"/>
            </a:endParaRP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     registered { pay -&gt; paid; }</a:t>
            </a:r>
            <a:endParaRPr lang="en-GB" sz="1800" b="1" dirty="0">
              <a:latin typeface="Courier"/>
              <a:cs typeface="Courier"/>
            </a:endParaRP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     paid {}</a:t>
            </a:r>
            <a:endParaRPr lang="en-GB" sz="1800" b="1" dirty="0">
              <a:latin typeface="Courier"/>
              <a:cs typeface="Courier"/>
            </a:endParaRP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   }</a:t>
            </a:r>
            <a:endParaRPr lang="en-GB" sz="1800" b="1" dirty="0">
              <a:latin typeface="Courier"/>
              <a:cs typeface="Courier"/>
            </a:endParaRP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}</a:t>
            </a: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class </a:t>
            </a:r>
            <a:r>
              <a:rPr lang="en-US" sz="1800" b="1" dirty="0" err="1">
                <a:latin typeface="Courier"/>
                <a:cs typeface="Courier"/>
              </a:rPr>
              <a:t>CourseSection</a:t>
            </a:r>
            <a:endParaRPr lang="en-US" sz="1800" b="1" dirty="0">
              <a:latin typeface="Courier"/>
              <a:cs typeface="Courier"/>
            </a:endParaRP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{</a:t>
            </a: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    description;</a:t>
            </a: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    1 -- * Student registrants;</a:t>
            </a:r>
          </a:p>
          <a:p>
            <a:pPr>
              <a:defRPr/>
            </a:pPr>
            <a:r>
              <a:rPr lang="en-US" sz="1800" b="1" dirty="0">
                <a:latin typeface="Courier"/>
                <a:cs typeface="Courier"/>
              </a:rPr>
              <a:t>}</a:t>
            </a:r>
            <a:endParaRPr lang="en-GB" sz="1800" b="1" dirty="0">
              <a:latin typeface="Courier"/>
              <a:cs typeface="Courier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48323-3C72-144B-A9D6-28ABB2D11DE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A20D1-B6FC-BB49-8146-1BB84A9F4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15479-93D4-9B40-A7B9-F46212984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CB7F704E-8269-364C-9A93-5BD291F82144}" type="slidenum">
              <a:rPr lang="en-US" altLang="en-US" sz="1400"/>
              <a:pPr/>
              <a:t>12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94606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D20EE-695D-7248-B975-A763A1714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My Classroom Technique When teaching UML modeling now I have Umple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06D89-7D6D-254B-864D-8EA2A1EBE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50% PowerPoint Slides (as designed for my book)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25% Whiteboard work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25% </a:t>
            </a:r>
            <a:r>
              <a:rPr lang="en-US" dirty="0" err="1"/>
              <a:t>UmpleOnline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C768D-D9BA-3F4F-8E42-886E1A0F5C7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D8834-AFEA-444D-9A59-015C5D37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2D458-3355-9345-8004-2FC34A81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7A6B86D-C055-9040-A0CF-A525FCE13716}" type="slidenum">
              <a:rPr lang="en-US" altLang="en-US" sz="1400"/>
              <a:pPr/>
              <a:t>13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122665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4D54-44AE-1E47-A9E3-623CFA5B5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Educational and industrial use of Umple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5430E-F7CA-AE44-A1CE-BC9404561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80728"/>
            <a:ext cx="8763000" cy="5191472"/>
          </a:xfrm>
        </p:spPr>
        <p:txBody>
          <a:bodyPr/>
          <a:lstStyle/>
          <a:p>
            <a:pPr>
              <a:defRPr/>
            </a:pPr>
            <a:r>
              <a:rPr lang="en-US" dirty="0"/>
              <a:t>Used by me for teaching in</a:t>
            </a:r>
          </a:p>
          <a:p>
            <a:pPr lvl="1">
              <a:defRPr/>
            </a:pPr>
            <a:r>
              <a:rPr lang="en-US" dirty="0">
                <a:hlinkClick r:id="rId2"/>
              </a:rPr>
              <a:t>Second year Introduction to Software Engineering</a:t>
            </a:r>
            <a:endParaRPr lang="en-US" dirty="0"/>
          </a:p>
          <a:p>
            <a:pPr lvl="1">
              <a:defRPr/>
            </a:pPr>
            <a:r>
              <a:rPr lang="en-US" dirty="0">
                <a:hlinkClick r:id="rId3"/>
              </a:rPr>
              <a:t>Fourth year Advanced Design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Used by other professors in several universities</a:t>
            </a:r>
          </a:p>
          <a:p>
            <a:pPr lvl="1">
              <a:defRPr/>
            </a:pPr>
            <a:r>
              <a:rPr lang="en-US" dirty="0"/>
              <a:t>UmpleOnline usage as of February 2018 is about 10,000 transactions per day</a:t>
            </a:r>
          </a:p>
          <a:p>
            <a:pPr>
              <a:defRPr/>
            </a:pPr>
            <a:endParaRPr lang="en-US" sz="600" dirty="0"/>
          </a:p>
          <a:p>
            <a:pPr>
              <a:defRPr/>
            </a:pPr>
            <a:r>
              <a:rPr lang="en-US" dirty="0"/>
              <a:t>Umple is written in itself – developed by students</a:t>
            </a:r>
            <a:br>
              <a:rPr lang="en-US" dirty="0"/>
            </a:br>
            <a:r>
              <a:rPr lang="en-US" dirty="0">
                <a:hlinkClick r:id="rId4"/>
              </a:rPr>
              <a:t>https://github.com/umple/umple/tree/master/cruise.umple/src</a:t>
            </a:r>
            <a:r>
              <a:rPr lang="en-US" dirty="0"/>
              <a:t> </a:t>
            </a:r>
          </a:p>
          <a:p>
            <a:pPr marL="190500" lvl="1" indent="0">
              <a:buNone/>
              <a:defRPr/>
            </a:pPr>
            <a:r>
              <a:rPr lang="en-US" dirty="0">
                <a:hlinkClick r:id="rId5"/>
              </a:rPr>
              <a:t>http://metamodel.umple.org</a:t>
            </a:r>
            <a:r>
              <a:rPr lang="en-US" dirty="0"/>
              <a:t> </a:t>
            </a:r>
          </a:p>
          <a:p>
            <a:pPr>
              <a:defRPr/>
            </a:pPr>
            <a:endParaRPr lang="en-US" sz="600" dirty="0"/>
          </a:p>
          <a:p>
            <a:pPr>
              <a:defRPr/>
            </a:pPr>
            <a:r>
              <a:rPr lang="en-US" dirty="0"/>
              <a:t>Umple is also used in some small companies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B3E27-C35B-7645-BE62-10E210AD907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84791-644C-0D41-BF08-7DD44A6C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0AF4C-2FE0-234D-88EA-9FB6A9B47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5863AD62-4383-6E42-B6FF-74A3851BAE4F}" type="slidenum">
              <a:rPr lang="en-US" altLang="en-US" sz="1400"/>
              <a:pPr/>
              <a:t>14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23542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9B3B-2FD1-974A-BFB0-144ECDD6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Key benefits from classroom use of Umple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22A97-1057-6243-A77E-6A0C98299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81075"/>
            <a:ext cx="7543800" cy="5191125"/>
          </a:xfrm>
        </p:spPr>
        <p:txBody>
          <a:bodyPr/>
          <a:lstStyle/>
          <a:p>
            <a:pPr>
              <a:defRPr/>
            </a:pPr>
            <a:r>
              <a:rPr lang="en-US" dirty="0"/>
              <a:t>Faster and easier than using the black/white board for UML modeling</a:t>
            </a:r>
          </a:p>
          <a:p>
            <a:pPr lvl="1">
              <a:defRPr/>
            </a:pPr>
            <a:r>
              <a:rPr lang="en-US" dirty="0"/>
              <a:t>Textual mode </a:t>
            </a:r>
            <a:r>
              <a:rPr lang="en-US" dirty="0">
                <a:solidFill>
                  <a:srgbClr val="FF0000"/>
                </a:solidFill>
              </a:rPr>
              <a:t>twice as fast </a:t>
            </a:r>
            <a:r>
              <a:rPr lang="en-US" dirty="0"/>
              <a:t>as board</a:t>
            </a:r>
          </a:p>
          <a:p>
            <a:pPr lvl="1">
              <a:defRPr/>
            </a:pPr>
            <a:r>
              <a:rPr lang="en-US" dirty="0"/>
              <a:t>Graphical editor </a:t>
            </a:r>
            <a:r>
              <a:rPr lang="en-US" dirty="0">
                <a:solidFill>
                  <a:srgbClr val="FF0000"/>
                </a:solidFill>
              </a:rPr>
              <a:t>25% faster </a:t>
            </a:r>
            <a:r>
              <a:rPr lang="en-US" dirty="0"/>
              <a:t>than board</a:t>
            </a:r>
          </a:p>
          <a:p>
            <a:pPr lvl="1">
              <a:defRPr/>
            </a:pPr>
            <a:r>
              <a:rPr lang="en-US" dirty="0"/>
              <a:t>Ability to load saved designs to edit</a:t>
            </a:r>
          </a:p>
          <a:p>
            <a:pPr lvl="1">
              <a:defRPr/>
            </a:pPr>
            <a:r>
              <a:rPr lang="en-US" dirty="0"/>
              <a:t>Easier to rearrange design</a:t>
            </a:r>
          </a:p>
          <a:p>
            <a:pPr lvl="1">
              <a:defRPr/>
            </a:pPr>
            <a:r>
              <a:rPr lang="en-US" dirty="0"/>
              <a:t>Can explore design alternatives then save them for later</a:t>
            </a:r>
          </a:p>
          <a:p>
            <a:pPr lvl="1">
              <a:defRPr/>
            </a:pPr>
            <a:endParaRPr lang="en-US" sz="400" dirty="0"/>
          </a:p>
          <a:p>
            <a:pPr>
              <a:defRPr/>
            </a:pPr>
            <a:r>
              <a:rPr lang="en-US" dirty="0"/>
              <a:t>Ability to </a:t>
            </a:r>
            <a:r>
              <a:rPr lang="en-US" i="1" dirty="0" err="1"/>
              <a:t>umplify</a:t>
            </a:r>
            <a:r>
              <a:rPr lang="en-US" dirty="0"/>
              <a:t>, i.e. convert Java code to a model</a:t>
            </a:r>
          </a:p>
          <a:p>
            <a:pPr>
              <a:defRPr/>
            </a:pPr>
            <a:endParaRPr lang="en-US" sz="400" dirty="0"/>
          </a:p>
          <a:p>
            <a:pPr>
              <a:defRPr/>
            </a:pPr>
            <a:r>
              <a:rPr lang="en-US" dirty="0"/>
              <a:t>Ability to generate good-quality code for discussion</a:t>
            </a:r>
          </a:p>
          <a:p>
            <a:pPr>
              <a:defRPr/>
            </a:pPr>
            <a:endParaRPr lang="en-US" sz="400" dirty="0"/>
          </a:p>
          <a:p>
            <a:pPr>
              <a:defRPr/>
            </a:pPr>
            <a:r>
              <a:rPr lang="en-US" dirty="0"/>
              <a:t>Low footprint: Only requires a browser</a:t>
            </a:r>
          </a:p>
          <a:p>
            <a:pPr lvl="1">
              <a:defRPr/>
            </a:pPr>
            <a:r>
              <a:rPr lang="en-US" dirty="0"/>
              <a:t>Although Eclipse and command line can be used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568E2-0336-F34E-B06A-C9B6B203959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604D0-F097-7042-BC5E-B6870F83C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CD0CE-CA92-124D-B479-26A66A84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26A9E2D-91B0-F54D-9C37-CB44D28870E6}" type="slidenum">
              <a:rPr lang="en-US" altLang="en-US" sz="1400"/>
              <a:pPr/>
              <a:t>15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542998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63AC-54DB-2C43-8B00-6349EC967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Sample student exercises using Umple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A8E2B-350D-F244-8E37-3D3C08B6C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Steps we might ask students to follow:</a:t>
            </a:r>
          </a:p>
          <a:p>
            <a:pPr marL="647700" lvl="1" indent="-457200">
              <a:buFontTx/>
              <a:buAutoNum type="arabicPeriod"/>
            </a:pPr>
            <a:r>
              <a:rPr lang="en-US" altLang="en-US" dirty="0"/>
              <a:t>Enter a model graphically and/or textually</a:t>
            </a:r>
          </a:p>
          <a:p>
            <a:pPr marL="647700" lvl="1" indent="-457200">
              <a:buFontTx/>
              <a:buAutoNum type="arabicPeriod"/>
            </a:pPr>
            <a:endParaRPr lang="en-US" altLang="en-US" sz="800" dirty="0"/>
          </a:p>
          <a:p>
            <a:pPr marL="647700" lvl="1" indent="-457200">
              <a:buFontTx/>
              <a:buAutoNum type="arabicPeriod"/>
            </a:pPr>
            <a:r>
              <a:rPr lang="en-US" altLang="en-US" dirty="0"/>
              <a:t>Generate code</a:t>
            </a:r>
          </a:p>
          <a:p>
            <a:pPr marL="647700" lvl="1" indent="-457200">
              <a:buFontTx/>
              <a:buAutoNum type="arabicPeriod"/>
            </a:pPr>
            <a:endParaRPr lang="en-US" altLang="en-US" sz="800" dirty="0"/>
          </a:p>
          <a:p>
            <a:pPr marL="647700" lvl="1" indent="-457200">
              <a:buFontTx/>
              <a:buAutoNum type="arabicPeriod"/>
            </a:pPr>
            <a:r>
              <a:rPr lang="en-US" altLang="en-US" dirty="0"/>
              <a:t>Explain the semantics of UML by studying generated code</a:t>
            </a:r>
          </a:p>
          <a:p>
            <a:pPr marL="647700" lvl="1" indent="-457200">
              <a:buFontTx/>
              <a:buAutoNum type="arabicPeriod"/>
            </a:pPr>
            <a:endParaRPr lang="en-US" altLang="en-US" dirty="0"/>
          </a:p>
          <a:p>
            <a:pPr marL="190500" lvl="1" indent="0">
              <a:buNone/>
            </a:pPr>
            <a:r>
              <a:rPr lang="en-US" altLang="en-US" dirty="0"/>
              <a:t>Then</a:t>
            </a:r>
          </a:p>
          <a:p>
            <a:pPr marL="647700" lvl="1" indent="-457200">
              <a:buFontTx/>
              <a:buAutoNum type="arabicPeriod"/>
            </a:pPr>
            <a:r>
              <a:rPr lang="en-US" altLang="en-US" dirty="0"/>
              <a:t>Enter another model</a:t>
            </a:r>
          </a:p>
          <a:p>
            <a:pPr marL="647700" lvl="1" indent="-457200">
              <a:buFontTx/>
              <a:buAutoNum type="arabicPeriod"/>
            </a:pPr>
            <a:endParaRPr lang="en-US" altLang="en-US" sz="800" dirty="0"/>
          </a:p>
          <a:p>
            <a:pPr marL="647700" lvl="1" indent="-457200">
              <a:buFontTx/>
              <a:buAutoNum type="arabicPeriod"/>
            </a:pPr>
            <a:r>
              <a:rPr lang="en-US" altLang="en-US" dirty="0"/>
              <a:t>Write a main program and test the generated code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3D460-D394-8E4E-911D-58A0DFE178E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484F-B8ED-244C-BCE2-527F31D2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B1179-869B-6F46-AC94-BD6D91846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CA4EBAA7-1EF7-D345-9C29-0E482CD4843E}" type="slidenum">
              <a:rPr lang="en-US" altLang="en-US" sz="1400"/>
              <a:pPr/>
              <a:t>16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74319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72F58-28C8-F141-B92B-6CB8FB33D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Student satisfaction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EFEE7-5578-5048-B25F-03F61E16D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 a 68-student 2</a:t>
            </a:r>
            <a:r>
              <a:rPr lang="en-US" baseline="30000" dirty="0"/>
              <a:t>nd</a:t>
            </a:r>
            <a:r>
              <a:rPr lang="en-US" dirty="0"/>
              <a:t> year course Introduction to Software Engineering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10 </a:t>
            </a:r>
            <a:r>
              <a:rPr lang="en-US" dirty="0" err="1"/>
              <a:t>Likert</a:t>
            </a:r>
            <a:r>
              <a:rPr lang="en-US" dirty="0"/>
              <a:t>-scale questions</a:t>
            </a:r>
          </a:p>
          <a:p>
            <a:pPr lvl="2">
              <a:defRPr/>
            </a:pPr>
            <a:r>
              <a:rPr lang="en-US" dirty="0"/>
              <a:t>Took five minutes</a:t>
            </a:r>
          </a:p>
          <a:p>
            <a:pPr lvl="1">
              <a:defRPr/>
            </a:pPr>
            <a:r>
              <a:rPr lang="en-US" dirty="0"/>
              <a:t>Voluntary: 30 students participated</a:t>
            </a:r>
          </a:p>
          <a:p>
            <a:pPr lvl="2">
              <a:defRPr/>
            </a:pPr>
            <a:r>
              <a:rPr lang="en-US" dirty="0"/>
              <a:t>Just before start of class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On the next two slides, error bars indicate standard deviation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DFC02-F1C1-4847-AB5C-67748C7EA38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B01FC-4B74-684F-A477-4F16B4F2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A3241-9602-A641-83D9-F8D576E7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79605CC-1F78-A04B-9550-F392D6FC8A4A}" type="slidenum">
              <a:rPr lang="en-US" altLang="en-US" sz="1400"/>
              <a:pPr/>
              <a:t>17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725069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9FB2B-BB01-114A-BFE7-565E13801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Results of survey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3111E-3B97-E146-B91E-5598B4BC4CD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6E8A2-9BA9-ED43-B14E-FDE1124DD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C8D47-AFFA-E242-8D2F-ACE244D0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6A5F1C1-CB97-474B-A163-63F0C0ACAAC9}" type="slidenum">
              <a:rPr lang="en-US" altLang="en-US" sz="1400"/>
              <a:pPr/>
              <a:t>18</a:t>
            </a:fld>
            <a:endParaRPr lang="en-US" altLang="en-US" sz="1400"/>
          </a:p>
        </p:txBody>
      </p:sp>
      <p:pic>
        <p:nvPicPr>
          <p:cNvPr id="27653" name="Picture 7" descr="Screen shot 2011-05-17 at 5.09.08 .png">
            <a:extLst>
              <a:ext uri="{FF2B5EF4-FFF2-40B4-BE49-F238E27FC236}">
                <a16:creationId xmlns:a16="http://schemas.microsoft.com/office/drawing/2014/main" id="{1406715D-E952-804F-88A4-1D1EB50ED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313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TextBox 6">
            <a:extLst>
              <a:ext uri="{FF2B5EF4-FFF2-40B4-BE49-F238E27FC236}">
                <a16:creationId xmlns:a16="http://schemas.microsoft.com/office/drawing/2014/main" id="{D9FCA228-9BCF-0F49-9351-EC0CA1C1E94A}"/>
              </a:ext>
            </a:extLst>
          </p:cNvPr>
          <p:cNvSpPr txBox="1">
            <a:spLocks noChangeArrowheads="1"/>
          </p:cNvSpPr>
          <p:nvPr/>
        </p:nvSpPr>
        <p:spPr bwMode="auto">
          <a:xfrm rot="18207380">
            <a:off x="-582612" y="4034387"/>
            <a:ext cx="41417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Umple in the </a:t>
            </a:r>
            <a:r>
              <a:rPr lang="en-US" altLang="en-US" b="1" u="sng"/>
              <a:t>classroom</a:t>
            </a:r>
          </a:p>
          <a:p>
            <a:r>
              <a:rPr lang="en-US" altLang="en-US"/>
              <a:t> helped me understand concepts</a:t>
            </a:r>
          </a:p>
        </p:txBody>
      </p:sp>
      <p:sp>
        <p:nvSpPr>
          <p:cNvPr id="27655" name="TextBox 8">
            <a:extLst>
              <a:ext uri="{FF2B5EF4-FFF2-40B4-BE49-F238E27FC236}">
                <a16:creationId xmlns:a16="http://schemas.microsoft.com/office/drawing/2014/main" id="{B45FA8C3-6FCC-AE4D-BDCF-3D990707FB3A}"/>
              </a:ext>
            </a:extLst>
          </p:cNvPr>
          <p:cNvSpPr txBox="1">
            <a:spLocks noChangeArrowheads="1"/>
          </p:cNvSpPr>
          <p:nvPr/>
        </p:nvSpPr>
        <p:spPr bwMode="auto">
          <a:xfrm rot="18207380">
            <a:off x="892175" y="3866113"/>
            <a:ext cx="33686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Umple in the </a:t>
            </a:r>
            <a:r>
              <a:rPr lang="en-US" altLang="en-US" b="1" u="sng" dirty="0"/>
              <a:t>lab</a:t>
            </a:r>
            <a:r>
              <a:rPr lang="en-US" altLang="en-US" dirty="0"/>
              <a:t> helped</a:t>
            </a:r>
          </a:p>
          <a:p>
            <a:r>
              <a:rPr lang="en-US" altLang="en-US" dirty="0"/>
              <a:t> me understand concepts</a:t>
            </a:r>
          </a:p>
        </p:txBody>
      </p:sp>
      <p:sp>
        <p:nvSpPr>
          <p:cNvPr id="27656" name="TextBox 9">
            <a:extLst>
              <a:ext uri="{FF2B5EF4-FFF2-40B4-BE49-F238E27FC236}">
                <a16:creationId xmlns:a16="http://schemas.microsoft.com/office/drawing/2014/main" id="{E09B6434-209E-C84C-A438-AB52F87530BC}"/>
              </a:ext>
            </a:extLst>
          </p:cNvPr>
          <p:cNvSpPr txBox="1">
            <a:spLocks noChangeArrowheads="1"/>
          </p:cNvSpPr>
          <p:nvPr/>
        </p:nvSpPr>
        <p:spPr bwMode="auto">
          <a:xfrm rot="18207380">
            <a:off x="2055813" y="3961362"/>
            <a:ext cx="30749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I will get </a:t>
            </a:r>
            <a:r>
              <a:rPr lang="en-US" altLang="en-US" b="1" u="sng"/>
              <a:t>better</a:t>
            </a:r>
            <a:r>
              <a:rPr lang="en-US" altLang="en-US"/>
              <a:t> </a:t>
            </a:r>
            <a:r>
              <a:rPr lang="en-US" altLang="en-US" b="1" u="sng"/>
              <a:t>grades</a:t>
            </a:r>
          </a:p>
          <a:p>
            <a:r>
              <a:rPr lang="en-US" altLang="en-US"/>
              <a:t>because of Umple</a:t>
            </a:r>
          </a:p>
        </p:txBody>
      </p:sp>
      <p:sp>
        <p:nvSpPr>
          <p:cNvPr id="27657" name="TextBox 10">
            <a:extLst>
              <a:ext uri="{FF2B5EF4-FFF2-40B4-BE49-F238E27FC236}">
                <a16:creationId xmlns:a16="http://schemas.microsoft.com/office/drawing/2014/main" id="{FFFC3A96-1030-874E-9064-4F0218211437}"/>
              </a:ext>
            </a:extLst>
          </p:cNvPr>
          <p:cNvSpPr txBox="1">
            <a:spLocks noChangeArrowheads="1"/>
          </p:cNvSpPr>
          <p:nvPr/>
        </p:nvSpPr>
        <p:spPr bwMode="auto">
          <a:xfrm rot="18207380">
            <a:off x="3050381" y="3852619"/>
            <a:ext cx="33353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Prof. Lethbridge should </a:t>
            </a:r>
            <a:r>
              <a:rPr lang="en-US" altLang="en-US" b="1" u="sng"/>
              <a:t>use it in future courses</a:t>
            </a:r>
          </a:p>
        </p:txBody>
      </p:sp>
      <p:sp>
        <p:nvSpPr>
          <p:cNvPr id="27658" name="TextBox 11">
            <a:extLst>
              <a:ext uri="{FF2B5EF4-FFF2-40B4-BE49-F238E27FC236}">
                <a16:creationId xmlns:a16="http://schemas.microsoft.com/office/drawing/2014/main" id="{78840217-383C-B84A-B19A-2FC91C080670}"/>
              </a:ext>
            </a:extLst>
          </p:cNvPr>
          <p:cNvSpPr txBox="1">
            <a:spLocks noChangeArrowheads="1"/>
          </p:cNvSpPr>
          <p:nvPr/>
        </p:nvSpPr>
        <p:spPr bwMode="auto">
          <a:xfrm rot="18207380">
            <a:off x="3859212" y="4039150"/>
            <a:ext cx="3438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As of Dec 2010, Umple is too </a:t>
            </a:r>
            <a:r>
              <a:rPr lang="en-US" altLang="en-US" b="1" u="sng"/>
              <a:t>incomplete or buggy</a:t>
            </a:r>
          </a:p>
        </p:txBody>
      </p:sp>
      <p:sp>
        <p:nvSpPr>
          <p:cNvPr id="27659" name="TextBox 12">
            <a:extLst>
              <a:ext uri="{FF2B5EF4-FFF2-40B4-BE49-F238E27FC236}">
                <a16:creationId xmlns:a16="http://schemas.microsoft.com/office/drawing/2014/main" id="{48B59518-6552-664F-AC9B-B81A272B462C}"/>
              </a:ext>
            </a:extLst>
          </p:cNvPr>
          <p:cNvSpPr txBox="1">
            <a:spLocks noChangeArrowheads="1"/>
          </p:cNvSpPr>
          <p:nvPr/>
        </p:nvSpPr>
        <p:spPr bwMode="auto">
          <a:xfrm rot="18207380">
            <a:off x="5108575" y="3912150"/>
            <a:ext cx="31321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 u="sng"/>
              <a:t>Other tools </a:t>
            </a:r>
            <a:r>
              <a:rPr lang="en-US" altLang="en-US"/>
              <a:t>would have been just </a:t>
            </a:r>
            <a:r>
              <a:rPr lang="en-US" altLang="en-US" b="1" u="sng"/>
              <a:t>as effective</a:t>
            </a:r>
          </a:p>
        </p:txBody>
      </p:sp>
      <p:sp>
        <p:nvSpPr>
          <p:cNvPr id="27660" name="TextBox 13">
            <a:extLst>
              <a:ext uri="{FF2B5EF4-FFF2-40B4-BE49-F238E27FC236}">
                <a16:creationId xmlns:a16="http://schemas.microsoft.com/office/drawing/2014/main" id="{178BB9DC-E515-0249-9750-B1B99D882B02}"/>
              </a:ext>
            </a:extLst>
          </p:cNvPr>
          <p:cNvSpPr txBox="1">
            <a:spLocks noChangeArrowheads="1"/>
          </p:cNvSpPr>
          <p:nvPr/>
        </p:nvSpPr>
        <p:spPr bwMode="auto">
          <a:xfrm rot="18207380">
            <a:off x="5906294" y="3924056"/>
            <a:ext cx="36814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I would </a:t>
            </a:r>
            <a:r>
              <a:rPr lang="en-US" altLang="en-US" b="1" u="sng"/>
              <a:t>use Umple in the future, </a:t>
            </a:r>
            <a:r>
              <a:rPr lang="en-US" altLang="en-US"/>
              <a:t>assuming bugs fixed</a:t>
            </a:r>
          </a:p>
        </p:txBody>
      </p:sp>
    </p:spTree>
    <p:extLst>
      <p:ext uri="{BB962C8B-B14F-4D97-AF65-F5344CB8AC3E}">
        <p14:creationId xmlns:p14="http://schemas.microsoft.com/office/powerpoint/2010/main" val="205878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21150-941D-1F4B-B57A-C61AAEEA9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639D5-539A-1D4C-973B-E051DA6880F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864C1-38C7-1E49-8B81-699215215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BBB11-07CE-EB49-BDC8-2F4D645D8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3BE0EDBD-DB71-B145-AE1F-CC201A490CD6}" type="slidenum">
              <a:rPr lang="en-US" altLang="en-US" sz="1400"/>
              <a:pPr/>
              <a:t>19</a:t>
            </a:fld>
            <a:endParaRPr lang="en-US" altLang="en-US" sz="1400"/>
          </a:p>
        </p:txBody>
      </p:sp>
      <p:sp>
        <p:nvSpPr>
          <p:cNvPr id="28677" name="TextBox 6">
            <a:extLst>
              <a:ext uri="{FF2B5EF4-FFF2-40B4-BE49-F238E27FC236}">
                <a16:creationId xmlns:a16="http://schemas.microsoft.com/office/drawing/2014/main" id="{6A06B5AB-0AA5-EB4F-8C74-5B691D2451A3}"/>
              </a:ext>
            </a:extLst>
          </p:cNvPr>
          <p:cNvSpPr txBox="1">
            <a:spLocks noChangeArrowheads="1"/>
          </p:cNvSpPr>
          <p:nvPr/>
        </p:nvSpPr>
        <p:spPr bwMode="auto">
          <a:xfrm rot="-3392620">
            <a:off x="724694" y="4296569"/>
            <a:ext cx="41417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Availability of a </a:t>
            </a:r>
            <a:r>
              <a:rPr lang="en-US" altLang="en-US" b="1" u="sng"/>
              <a:t>textual form  </a:t>
            </a:r>
            <a:r>
              <a:rPr lang="en-US" altLang="en-US"/>
              <a:t>for models and diagrams</a:t>
            </a:r>
          </a:p>
        </p:txBody>
      </p:sp>
      <p:pic>
        <p:nvPicPr>
          <p:cNvPr id="28678" name="Picture 7" descr="Screen shot 2011-05-17 at 5.10.02 .png">
            <a:extLst>
              <a:ext uri="{FF2B5EF4-FFF2-40B4-BE49-F238E27FC236}">
                <a16:creationId xmlns:a16="http://schemas.microsoft.com/office/drawing/2014/main" id="{05ABCBA0-3084-9A4D-9B3B-E8908E97FA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913"/>
            <a:ext cx="8515350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Box 8">
            <a:extLst>
              <a:ext uri="{FF2B5EF4-FFF2-40B4-BE49-F238E27FC236}">
                <a16:creationId xmlns:a16="http://schemas.microsoft.com/office/drawing/2014/main" id="{19B81FA2-6377-D94B-9E4D-FF16E01F2D84}"/>
              </a:ext>
            </a:extLst>
          </p:cNvPr>
          <p:cNvSpPr txBox="1">
            <a:spLocks noChangeArrowheads="1"/>
          </p:cNvSpPr>
          <p:nvPr/>
        </p:nvSpPr>
        <p:spPr bwMode="auto">
          <a:xfrm rot="-3392620">
            <a:off x="2602707" y="4469606"/>
            <a:ext cx="42735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Ability to </a:t>
            </a:r>
            <a:r>
              <a:rPr lang="en-US" altLang="en-US" b="1" u="sng"/>
              <a:t>edit diagram or text </a:t>
            </a:r>
            <a:r>
              <a:rPr lang="en-US" altLang="en-US"/>
              <a:t>&amp; have the other reflect changes</a:t>
            </a:r>
          </a:p>
        </p:txBody>
      </p:sp>
      <p:sp>
        <p:nvSpPr>
          <p:cNvPr id="28680" name="TextBox 9">
            <a:extLst>
              <a:ext uri="{FF2B5EF4-FFF2-40B4-BE49-F238E27FC236}">
                <a16:creationId xmlns:a16="http://schemas.microsoft.com/office/drawing/2014/main" id="{644D50AE-32CF-C343-90C2-84726E767B55}"/>
              </a:ext>
            </a:extLst>
          </p:cNvPr>
          <p:cNvSpPr txBox="1">
            <a:spLocks noChangeArrowheads="1"/>
          </p:cNvSpPr>
          <p:nvPr/>
        </p:nvSpPr>
        <p:spPr bwMode="auto">
          <a:xfrm rot="-3392620">
            <a:off x="5069681" y="4080669"/>
            <a:ext cx="41417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Ability to </a:t>
            </a:r>
            <a:r>
              <a:rPr lang="en-US" altLang="en-US" b="1" u="sng"/>
              <a:t>generate code </a:t>
            </a:r>
            <a:r>
              <a:rPr lang="en-US" altLang="en-US"/>
              <a:t>to represent the model</a:t>
            </a:r>
          </a:p>
        </p:txBody>
      </p:sp>
    </p:spTree>
    <p:extLst>
      <p:ext uri="{BB962C8B-B14F-4D97-AF65-F5344CB8AC3E}">
        <p14:creationId xmlns:p14="http://schemas.microsoft.com/office/powerpoint/2010/main" val="1512009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71C99-663A-1D47-AFE0-81B85AB70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E6ED3-0B16-B04A-B113-470E678EE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80728"/>
            <a:ext cx="8583488" cy="5420072"/>
          </a:xfrm>
        </p:spPr>
        <p:txBody>
          <a:bodyPr/>
          <a:lstStyle/>
          <a:p>
            <a:r>
              <a:rPr lang="en-CA" dirty="0"/>
              <a:t>Students have learned a little programming in a first course (or two)</a:t>
            </a:r>
          </a:p>
          <a:p>
            <a:endParaRPr lang="en-CA" sz="600" dirty="0"/>
          </a:p>
          <a:p>
            <a:r>
              <a:rPr lang="en-CA" dirty="0"/>
              <a:t>Now it is time for them to start to build somewhat larger systems …</a:t>
            </a:r>
          </a:p>
          <a:p>
            <a:endParaRPr lang="en-CA" sz="600" dirty="0"/>
          </a:p>
          <a:p>
            <a:r>
              <a:rPr lang="en-CA" dirty="0"/>
              <a:t>… so we teach them modeling and perhaps a little process</a:t>
            </a:r>
          </a:p>
          <a:p>
            <a:endParaRPr lang="en-CA" dirty="0"/>
          </a:p>
          <a:p>
            <a:r>
              <a:rPr lang="en-CA" dirty="0"/>
              <a:t>The traditional approach to teaching modeling (generally in UML) is:</a:t>
            </a:r>
          </a:p>
          <a:p>
            <a:pPr lvl="1"/>
            <a:r>
              <a:rPr lang="en-CA" i="1" dirty="0"/>
              <a:t>Draw</a:t>
            </a:r>
            <a:r>
              <a:rPr lang="en-CA" dirty="0"/>
              <a:t> diagrams</a:t>
            </a:r>
          </a:p>
          <a:p>
            <a:pPr lvl="1"/>
            <a:r>
              <a:rPr lang="en-CA" i="1" dirty="0"/>
              <a:t>Hand-wave </a:t>
            </a:r>
            <a:r>
              <a:rPr lang="en-CA" dirty="0"/>
              <a:t>about the semantics of the diagrams</a:t>
            </a:r>
          </a:p>
          <a:p>
            <a:pPr lvl="1"/>
            <a:r>
              <a:rPr lang="en-CA" dirty="0"/>
              <a:t>Perhaps get students to write code that might correspond to the diagrams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BF784-CBCB-C045-8F4E-E7BF1F237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FB38B-2069-C640-8A87-C8AC1677C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579DF-6B3A-C944-8072-53F5B4187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804545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5EF64-D87D-1E4C-8C14-376B82974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Comparison of grades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86EBB-1C9A-D74C-A849-149BC0FBF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81075"/>
            <a:ext cx="7543800" cy="5191125"/>
          </a:xfrm>
        </p:spPr>
        <p:txBody>
          <a:bodyPr/>
          <a:lstStyle/>
          <a:p>
            <a:pPr>
              <a:defRPr/>
            </a:pPr>
            <a:r>
              <a:rPr lang="en-US" dirty="0"/>
              <a:t>Comparison of 4 offerings of the same course </a:t>
            </a:r>
            <a:r>
              <a:rPr lang="en-US" u="sng" dirty="0"/>
              <a:t>before introducing Umple</a:t>
            </a:r>
            <a:r>
              <a:rPr lang="en-US" dirty="0"/>
              <a:t>, and 2 offerings </a:t>
            </a:r>
            <a:r>
              <a:rPr lang="en-US" u="sng" dirty="0"/>
              <a:t>afterwards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dirty="0"/>
              <a:t>Midterm examination grades on UML modeling question </a:t>
            </a:r>
            <a:r>
              <a:rPr lang="en-US" i="1" dirty="0">
                <a:solidFill>
                  <a:srgbClr val="FF0000"/>
                </a:solidFill>
              </a:rPr>
              <a:t>rose</a:t>
            </a:r>
            <a:r>
              <a:rPr lang="en-US" dirty="0">
                <a:solidFill>
                  <a:srgbClr val="FF0000"/>
                </a:solidFill>
              </a:rPr>
              <a:t> from 75.8% to 82.3%</a:t>
            </a:r>
          </a:p>
          <a:p>
            <a:pPr lvl="1">
              <a:defRPr/>
            </a:pPr>
            <a:r>
              <a:rPr lang="en-US" dirty="0"/>
              <a:t>8.6% improvement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dirty="0"/>
              <a:t>Final exam grades on UML modeling questions </a:t>
            </a:r>
            <a:r>
              <a:rPr lang="en-US" i="1" dirty="0"/>
              <a:t>rose</a:t>
            </a:r>
            <a:r>
              <a:rPr lang="en-US" dirty="0"/>
              <a:t> from </a:t>
            </a:r>
            <a:r>
              <a:rPr lang="en-US" dirty="0">
                <a:solidFill>
                  <a:srgbClr val="FF0000"/>
                </a:solidFill>
              </a:rPr>
              <a:t>76.4% to 83.6%</a:t>
            </a:r>
          </a:p>
          <a:p>
            <a:pPr lvl="1">
              <a:defRPr/>
            </a:pPr>
            <a:r>
              <a:rPr lang="en-US" dirty="0"/>
              <a:t>9.4% improvement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dirty="0"/>
              <a:t>Highly statistically significant p&lt;0.00002 on T Test</a:t>
            </a:r>
          </a:p>
          <a:p>
            <a:pPr lvl="1">
              <a:defRPr/>
            </a:pPr>
            <a:r>
              <a:rPr lang="en-US" dirty="0"/>
              <a:t>n=332 prior to Umple; n=137 afterwards</a:t>
            </a:r>
          </a:p>
          <a:p>
            <a:pPr>
              <a:defRPr/>
            </a:pPr>
            <a:r>
              <a:rPr lang="en-US" dirty="0"/>
              <a:t>Similar results in 4</a:t>
            </a:r>
            <a:r>
              <a:rPr lang="en-US" baseline="30000" dirty="0"/>
              <a:t>th</a:t>
            </a:r>
            <a:r>
              <a:rPr lang="en-US" dirty="0"/>
              <a:t> year course SEG4110</a:t>
            </a:r>
          </a:p>
          <a:p>
            <a:pPr>
              <a:defRPr/>
            </a:pPr>
            <a:r>
              <a:rPr lang="en-US" dirty="0">
                <a:solidFill>
                  <a:srgbClr val="00B050"/>
                </a:solidFill>
              </a:rPr>
              <a:t>No difference in non-UML questions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09336-F8A4-294B-B24F-5AF3386270A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334E8-F079-F84B-82F5-515A4D3C5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A9465-1FDB-4B4F-B952-CA6760E22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D724CA30-4D10-9844-BC8D-1D477E6C81D8}" type="slidenum">
              <a:rPr lang="en-US" altLang="en-US" sz="1400"/>
              <a:pPr/>
              <a:t>20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248459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851E-BB9E-5E4D-A4BF-5EB79A6FE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Umple project to teach the entire software lifecycle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982EC-0DAB-BC44-9E74-EF95DC157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511480" cy="5029200"/>
          </a:xfrm>
        </p:spPr>
        <p:txBody>
          <a:bodyPr/>
          <a:lstStyle/>
          <a:p>
            <a:endParaRPr lang="en-US" sz="1200" dirty="0"/>
          </a:p>
          <a:p>
            <a:endParaRPr lang="en-US" sz="1200" dirty="0"/>
          </a:p>
          <a:p>
            <a:r>
              <a:rPr lang="en-US" dirty="0"/>
              <a:t>Illustration of several aspects of industrial development online</a:t>
            </a:r>
          </a:p>
          <a:p>
            <a:pPr lvl="1"/>
            <a:r>
              <a:rPr lang="en-US" dirty="0"/>
              <a:t>Continuous Integration: </a:t>
            </a:r>
            <a:r>
              <a:rPr lang="en-US" dirty="0">
                <a:hlinkClick r:id="rId2"/>
              </a:rPr>
              <a:t>http://travis.umple.org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http://cc.umple.org</a:t>
            </a:r>
            <a:r>
              <a:rPr lang="en-US" dirty="0"/>
              <a:t> </a:t>
            </a:r>
          </a:p>
          <a:p>
            <a:pPr lvl="1"/>
            <a:endParaRPr lang="en-US" sz="1200" dirty="0"/>
          </a:p>
          <a:p>
            <a:pPr lvl="1"/>
            <a:r>
              <a:rPr lang="en-US" dirty="0"/>
              <a:t>Testing: </a:t>
            </a:r>
            <a:r>
              <a:rPr lang="en-US" dirty="0">
                <a:hlinkClick r:id="rId4"/>
              </a:rPr>
              <a:t>http://qa.umple.org</a:t>
            </a:r>
            <a:endParaRPr lang="en-US" dirty="0"/>
          </a:p>
          <a:p>
            <a:endParaRPr lang="en-US" sz="1200" dirty="0"/>
          </a:p>
          <a:p>
            <a:pPr lvl="1"/>
            <a:r>
              <a:rPr lang="en-US" dirty="0"/>
              <a:t>Documentation: </a:t>
            </a:r>
            <a:r>
              <a:rPr lang="en-US" dirty="0">
                <a:hlinkClick r:id="rId5"/>
              </a:rPr>
              <a:t>http://Javadoc.umple.org</a:t>
            </a:r>
            <a:r>
              <a:rPr lang="en-US" dirty="0"/>
              <a:t> and  </a:t>
            </a:r>
            <a:r>
              <a:rPr lang="en-US" dirty="0">
                <a:hlinkClick r:id="rId6"/>
              </a:rPr>
              <a:t>http://manual.umple.org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5535A-F5EA-554B-B408-D7CA8B24D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03F8D-BBB8-6646-BA51-7EF6461B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9E771-DFC4-7442-92D1-876CFE95A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984117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6D316-CC57-DB48-9C8B-847D8F58B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Conclusions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443A0-8E6B-1943-9FDB-4F8252D15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52513"/>
            <a:ext cx="8511480" cy="5119687"/>
          </a:xfrm>
        </p:spPr>
        <p:txBody>
          <a:bodyPr/>
          <a:lstStyle/>
          <a:p>
            <a:pPr>
              <a:defRPr/>
            </a:pPr>
            <a:r>
              <a:rPr lang="en-US" dirty="0"/>
              <a:t>To help students better understand modeling concepts, I highly recommend: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</a:rPr>
              <a:t>Live modeling in the classroom </a:t>
            </a:r>
            <a:r>
              <a:rPr lang="en-US" dirty="0"/>
              <a:t>with an easy-to-use web-based modeling tool such as </a:t>
            </a:r>
            <a:r>
              <a:rPr lang="en-US" dirty="0" err="1">
                <a:hlinkClick r:id="rId2"/>
              </a:rPr>
              <a:t>UmpleOnline</a:t>
            </a:r>
            <a:endParaRPr lang="en-US" dirty="0"/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</a:rPr>
              <a:t>Showing the results of good code generation </a:t>
            </a:r>
            <a:r>
              <a:rPr lang="en-US" dirty="0"/>
              <a:t>so students understand the consequences of modeling decisions</a:t>
            </a:r>
          </a:p>
          <a:p>
            <a:pPr lvl="1">
              <a:defRPr/>
            </a:pPr>
            <a:r>
              <a:rPr lang="en-US" dirty="0"/>
              <a:t>Teach </a:t>
            </a:r>
            <a:r>
              <a:rPr lang="en-US" dirty="0">
                <a:solidFill>
                  <a:srgbClr val="FF0000"/>
                </a:solidFill>
              </a:rPr>
              <a:t>agile development of small complete systems </a:t>
            </a:r>
            <a:r>
              <a:rPr lang="en-US" dirty="0"/>
              <a:t>using MDD+TDD</a:t>
            </a:r>
          </a:p>
          <a:p>
            <a:pPr lvl="1">
              <a:defRPr/>
            </a:pPr>
            <a:endParaRPr lang="en-US" sz="1200" dirty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DEDD3-4850-7F45-A9C1-41BD4995611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FF4EB-CFBC-AF4E-A196-B15F6091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44D1A-B22C-CD45-96D0-C6C15BC93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3475928E-4E88-334A-A579-68FE19D35735}" type="slidenum">
              <a:rPr lang="en-US" altLang="en-US" sz="1400"/>
              <a:pPr/>
              <a:t>22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941545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6D316-CC57-DB48-9C8B-847D8F58B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Conclusions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443A0-8E6B-1943-9FDB-4F8252D15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52513"/>
            <a:ext cx="8511480" cy="5119687"/>
          </a:xfrm>
        </p:spPr>
        <p:txBody>
          <a:bodyPr/>
          <a:lstStyle/>
          <a:p>
            <a:pPr lvl="1">
              <a:defRPr/>
            </a:pPr>
            <a:endParaRPr lang="en-US" sz="1200" dirty="0"/>
          </a:p>
          <a:p>
            <a:pPr>
              <a:defRPr/>
            </a:pPr>
            <a:r>
              <a:rPr lang="en-US" dirty="0"/>
              <a:t>Umple has been designed with the above goals in mind</a:t>
            </a:r>
          </a:p>
          <a:p>
            <a:pPr lvl="1">
              <a:defRPr/>
            </a:pPr>
            <a:r>
              <a:rPr lang="en-US" dirty="0"/>
              <a:t>Simple web interface + command-line + Eclipse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Text-based </a:t>
            </a:r>
            <a:r>
              <a:rPr lang="en-US" i="1" dirty="0"/>
              <a:t>and</a:t>
            </a:r>
            <a:r>
              <a:rPr lang="en-US" dirty="0"/>
              <a:t> graphical modeling in UML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State-of-the-art, but easy-to-understand generated code for class and state diagrams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DEDD3-4850-7F45-A9C1-41BD4995611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FF4EB-CFBC-AF4E-A196-B15F6091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44D1A-B22C-CD45-96D0-C6C15BC93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3475928E-4E88-334A-A579-68FE19D35735}" type="slidenum">
              <a:rPr lang="en-US" altLang="en-US" sz="1400"/>
              <a:pPr/>
              <a:t>23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285428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229600" cy="1656184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Thank-you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Any more 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56932-313A-954D-AEB3-46D8F699300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15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63641-0BF0-E04C-B3E7-5FC240802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Umple philosophy 1-4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F23E0-3B69-6241-ACB0-CB5CBFA9C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P1. </a:t>
            </a:r>
            <a:r>
              <a:rPr lang="en-US" dirty="0">
                <a:solidFill>
                  <a:srgbClr val="FF0000"/>
                </a:solidFill>
              </a:rPr>
              <a:t>Modeling is programming </a:t>
            </a:r>
            <a:r>
              <a:rPr lang="en-US" dirty="0"/>
              <a:t>and vice versa</a:t>
            </a:r>
            <a:endParaRPr lang="en-US" b="0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P2. An Umple programmer should </a:t>
            </a:r>
            <a:r>
              <a:rPr lang="en-US" dirty="0">
                <a:solidFill>
                  <a:srgbClr val="FF0000"/>
                </a:solidFill>
              </a:rPr>
              <a:t>never need to edit generated code </a:t>
            </a:r>
            <a:r>
              <a:rPr lang="en-US" dirty="0"/>
              <a:t>to accomplish any task</a:t>
            </a:r>
            <a:r>
              <a:rPr lang="en-US" b="0" dirty="0"/>
              <a:t>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P3. The Umple compiler can accept and generate code that uses nothing but UML abstractions</a:t>
            </a:r>
            <a:r>
              <a:rPr lang="en-US" b="0" dirty="0"/>
              <a:t>.</a:t>
            </a:r>
          </a:p>
          <a:p>
            <a:pPr lvl="3">
              <a:defRPr/>
            </a:pPr>
            <a:r>
              <a:rPr lang="en-US" dirty="0"/>
              <a:t>The above is the inverse of the following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P4. A program without Umple features can be compiled by an Umple compiler</a:t>
            </a:r>
            <a:r>
              <a:rPr lang="en-US" b="0" dirty="0"/>
              <a:t>.</a:t>
            </a:r>
          </a:p>
          <a:p>
            <a:pPr lvl="1">
              <a:defRPr/>
            </a:pPr>
            <a:r>
              <a:rPr lang="en-US" dirty="0"/>
              <a:t>e.g. input Java results in the same as output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66302-2D15-594C-8860-27E672EA089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ILTAM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3E7A6-6DA6-CA47-B759-D5277F2E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Model-Based Programming: Agile meets Modeling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F36D8-A598-7745-806D-FBDEFF66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85EF807-0BAB-FD47-BADE-550E762CD296}" type="slidenum">
              <a:rPr lang="en-US" altLang="en-US" sz="1400"/>
              <a:pPr/>
              <a:t>25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600131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FDFE1-3190-1A4A-9D04-B1391ED27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Umple philosophy 5-8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08BCF-B924-D94C-A332-FD955E6AF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P5. A programmer can </a:t>
            </a:r>
            <a:r>
              <a:rPr lang="en-US" dirty="0">
                <a:solidFill>
                  <a:srgbClr val="FF0000"/>
                </a:solidFill>
              </a:rPr>
              <a:t>incrementally</a:t>
            </a:r>
            <a:r>
              <a:rPr lang="en-US" dirty="0"/>
              <a:t> add Umple features to an existing program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</a:rPr>
              <a:t>Umplification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P6. Umple extends the base language in a </a:t>
            </a:r>
            <a:r>
              <a:rPr lang="en-US" dirty="0">
                <a:solidFill>
                  <a:srgbClr val="FF0000"/>
                </a:solidFill>
              </a:rPr>
              <a:t>minimally invasive </a:t>
            </a:r>
            <a:r>
              <a:rPr lang="en-US" dirty="0"/>
              <a:t>and safe way</a:t>
            </a:r>
            <a:r>
              <a:rPr lang="en-US" b="0" dirty="0"/>
              <a:t>.</a:t>
            </a:r>
          </a:p>
          <a:p>
            <a:pPr>
              <a:defRPr/>
            </a:pPr>
            <a:endParaRPr lang="en-US" b="0" dirty="0"/>
          </a:p>
          <a:p>
            <a:pPr>
              <a:defRPr/>
            </a:pPr>
            <a:r>
              <a:rPr lang="en-US" dirty="0"/>
              <a:t>P7. Umple features can be created and viewed </a:t>
            </a:r>
            <a:r>
              <a:rPr lang="en-US" dirty="0">
                <a:solidFill>
                  <a:srgbClr val="FF0000"/>
                </a:solidFill>
              </a:rPr>
              <a:t>diagrammatically or textually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P8. Umple goes </a:t>
            </a:r>
            <a:r>
              <a:rPr lang="en-US" dirty="0">
                <a:solidFill>
                  <a:srgbClr val="FF0000"/>
                </a:solidFill>
              </a:rPr>
              <a:t>beyond UML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0952B-F7EE-9343-9FA9-EC9A2720EBE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ILTAM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2A337-CFD1-474A-AF9E-DC607EA03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Model-Based Programming: Agile meets Modeling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D356F-1F4E-C049-97BF-48BBF2198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CFFA406E-1334-7346-BB94-B2BC93BDD0A5}" type="slidenum">
              <a:rPr lang="en-US" altLang="en-US" sz="1400"/>
              <a:pPr/>
              <a:t>26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952330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5302-9758-A741-A2D8-CE23DC95E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My vision for student learning outcomes in </a:t>
            </a:r>
            <a:r>
              <a:rPr lang="en-CA" i="1" dirty="0"/>
              <a:t>second-year or third-year </a:t>
            </a:r>
            <a:r>
              <a:rPr lang="en-CA" dirty="0"/>
              <a:t>software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35FFB-A2B4-7F45-AE08-1B45EE0B5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511480" cy="4937720"/>
          </a:xfrm>
        </p:spPr>
        <p:txBody>
          <a:bodyPr/>
          <a:lstStyle/>
          <a:p>
            <a:r>
              <a:rPr lang="en-CA" sz="2600" u="sng" dirty="0"/>
              <a:t>Concurrently</a:t>
            </a:r>
            <a:r>
              <a:rPr lang="en-CA" sz="2600" dirty="0"/>
              <a:t> they should learn to be able to</a:t>
            </a:r>
          </a:p>
          <a:p>
            <a:pPr lvl="1"/>
            <a:r>
              <a:rPr lang="en-CA" sz="2600" dirty="0"/>
              <a:t>Analyse and design using </a:t>
            </a:r>
            <a:r>
              <a:rPr lang="en-CA" sz="2600" b="1" dirty="0"/>
              <a:t>high</a:t>
            </a:r>
            <a:r>
              <a:rPr lang="en-CA" sz="2600" dirty="0"/>
              <a:t> </a:t>
            </a:r>
            <a:r>
              <a:rPr lang="en-CA" sz="2600" b="1" dirty="0"/>
              <a:t>level abstractions</a:t>
            </a:r>
          </a:p>
          <a:p>
            <a:pPr lvl="2"/>
            <a:r>
              <a:rPr lang="en-CA" sz="2600" dirty="0"/>
              <a:t>Model-driven development (MDD)</a:t>
            </a:r>
          </a:p>
          <a:p>
            <a:pPr lvl="1"/>
            <a:r>
              <a:rPr lang="en-CA" sz="2600" dirty="0"/>
              <a:t>Develop in an </a:t>
            </a:r>
            <a:r>
              <a:rPr lang="en-CA" sz="2600" b="1" dirty="0"/>
              <a:t>agile</a:t>
            </a:r>
            <a:r>
              <a:rPr lang="en-CA" sz="2600" dirty="0"/>
              <a:t> manner</a:t>
            </a:r>
          </a:p>
          <a:p>
            <a:pPr lvl="2"/>
            <a:r>
              <a:rPr lang="en-CA" sz="2600" dirty="0"/>
              <a:t>Responsiveness to users</a:t>
            </a:r>
          </a:p>
          <a:p>
            <a:pPr lvl="2"/>
            <a:r>
              <a:rPr lang="en-CA" sz="2600" dirty="0"/>
              <a:t>Small iterations</a:t>
            </a:r>
          </a:p>
          <a:p>
            <a:pPr lvl="2"/>
            <a:r>
              <a:rPr lang="en-CA" sz="2600" dirty="0"/>
              <a:t>Test-driven development (TDD)</a:t>
            </a:r>
          </a:p>
          <a:p>
            <a:pPr lvl="1"/>
            <a:r>
              <a:rPr lang="en-CA" sz="2600" dirty="0"/>
              <a:t>Continue to develop programming skills</a:t>
            </a:r>
          </a:p>
          <a:p>
            <a:pPr lvl="2"/>
            <a:r>
              <a:rPr lang="en-CA" sz="2600" dirty="0"/>
              <a:t>But </a:t>
            </a:r>
            <a:r>
              <a:rPr lang="en-CA" sz="2600" b="1" dirty="0"/>
              <a:t>generate</a:t>
            </a:r>
            <a:r>
              <a:rPr lang="en-CA" sz="2600" dirty="0"/>
              <a:t> code from models where possible</a:t>
            </a:r>
          </a:p>
          <a:p>
            <a:pPr lvl="1"/>
            <a:r>
              <a:rPr lang="en-CA" sz="2600" dirty="0"/>
              <a:t>Use </a:t>
            </a:r>
            <a:r>
              <a:rPr lang="en-CA" sz="2600" b="1" dirty="0"/>
              <a:t>simple, but effective tools </a:t>
            </a:r>
            <a:r>
              <a:rPr lang="en-CA" sz="2600" dirty="0"/>
              <a:t>for the above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15D17-6858-6341-B7E9-34BA1ED0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3ECA4-5E5D-6847-A5CB-47C877F77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9A28E-A9B3-664F-AC2C-1FD271C3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1796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ACEEA-EDCF-A94C-8B89-0322DF27C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Lessons learned from years of</a:t>
            </a:r>
            <a:br>
              <a:rPr lang="en-US" dirty="0"/>
            </a:br>
            <a:r>
              <a:rPr lang="en-US" dirty="0"/>
              <a:t>teaching modeling in UML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96B7C-0E6A-6B41-833E-EF8795681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39472" cy="5029200"/>
          </a:xfrm>
        </p:spPr>
        <p:txBody>
          <a:bodyPr/>
          <a:lstStyle/>
          <a:p>
            <a:r>
              <a:rPr lang="en-US" altLang="en-US" dirty="0"/>
              <a:t>Students (and practitioners) </a:t>
            </a:r>
            <a:r>
              <a:rPr lang="en-US" altLang="en-US" u="sng" dirty="0"/>
              <a:t>rarely develop the skills to be good UML modelers </a:t>
            </a:r>
            <a:r>
              <a:rPr lang="en-US" altLang="en-US" dirty="0"/>
              <a:t>using traditional approaches</a:t>
            </a:r>
          </a:p>
          <a:p>
            <a:pPr lvl="1"/>
            <a:r>
              <a:rPr lang="en-US" altLang="en-US" dirty="0"/>
              <a:t>They have many patterns of </a:t>
            </a:r>
            <a:r>
              <a:rPr lang="en-US" altLang="en-US" i="1" dirty="0"/>
              <a:t>misconception</a:t>
            </a:r>
            <a:r>
              <a:rPr lang="en-US" altLang="en-US" dirty="0"/>
              <a:t> about semantics and pragmatics of modeling</a:t>
            </a:r>
          </a:p>
          <a:p>
            <a:pPr lvl="1"/>
            <a:r>
              <a:rPr lang="en-US" altLang="en-US" dirty="0"/>
              <a:t>This slows down software development later in industry</a:t>
            </a:r>
          </a:p>
          <a:p>
            <a:endParaRPr lang="en-US" altLang="en-US" sz="800" dirty="0"/>
          </a:p>
          <a:p>
            <a:r>
              <a:rPr lang="en-US" altLang="en-US" dirty="0"/>
              <a:t>I learned how to teach modeling through trial and error (1990-2004+)</a:t>
            </a:r>
          </a:p>
          <a:p>
            <a:pPr lvl="1"/>
            <a:r>
              <a:rPr lang="en-US" altLang="en-US" dirty="0"/>
              <a:t>It required slow ‘board work’ to walk through many examples</a:t>
            </a:r>
          </a:p>
          <a:p>
            <a:pPr lvl="1"/>
            <a:r>
              <a:rPr lang="en-US" altLang="en-US" dirty="0"/>
              <a:t>To truly understand modeling, </a:t>
            </a:r>
            <a:r>
              <a:rPr lang="en-US" altLang="en-US" u="sng" dirty="0"/>
              <a:t>students needed to see resulting code, but code generators were dreadful </a:t>
            </a:r>
          </a:p>
          <a:p>
            <a:pPr lvl="1"/>
            <a:r>
              <a:rPr lang="en-US" altLang="en-US" dirty="0"/>
              <a:t>I needed a faster and more usable tool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CF6F2-14DE-2741-B94D-0C358ADF64A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44075-10C5-BE4D-9BA3-A0F819F5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20B8C-DE44-764A-A535-66D7AF78A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BC77CB4-1933-214C-9DE5-4B1BA3ED9DAF}" type="slidenum">
              <a:rPr lang="en-US" altLang="en-US" sz="1400"/>
              <a:pPr/>
              <a:t>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55950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1584176" cy="2736304"/>
          </a:xfrm>
        </p:spPr>
        <p:txBody>
          <a:bodyPr/>
          <a:lstStyle/>
          <a:p>
            <a:r>
              <a:rPr lang="en-US" sz="2000" dirty="0"/>
              <a:t>2017 modeling tool survey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Perceived</a:t>
            </a:r>
            <a:br>
              <a:rPr lang="en-US" sz="2000" dirty="0"/>
            </a:br>
            <a:r>
              <a:rPr lang="en-US" sz="2000" dirty="0"/>
              <a:t>biggest drawbacks of top 7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2A8F3-E5F5-8D41-9D02-48F705A1A6A3}" type="slidenum">
              <a:rPr lang="uk-UA" smtClean="0"/>
              <a:pPr>
                <a:defRPr/>
              </a:pPr>
              <a:t>5</a:t>
            </a:fld>
            <a:endParaRPr lang="uk-UA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600200" y="996950"/>
          <a:ext cx="7220272" cy="5908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3" imgW="5943600" imgH="4864100" progId="Word.Document.12">
                  <p:embed/>
                </p:oleObj>
              </mc:Choice>
              <mc:Fallback>
                <p:oleObj name="Document" r:id="rId3" imgW="5943600" imgH="4864100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996950"/>
                        <a:ext cx="7220272" cy="5908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068960"/>
            <a:ext cx="1016000" cy="30353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D93DE2-B6D0-F741-95FC-965DFA967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T. Lethbridge - ILTAM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8D979-A018-8749-A7B9-73B043A3C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Model-Based Programming: Agile meets Modeling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299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4C682-C1AA-B34A-997B-497717A4C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model-driven development (MDD)?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9FF1E-0B77-9648-95A4-ECE2312F5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7143328" cy="4800600"/>
          </a:xfrm>
        </p:spPr>
        <p:txBody>
          <a:bodyPr/>
          <a:lstStyle/>
          <a:p>
            <a:r>
              <a:rPr lang="en-US" sz="3200" dirty="0"/>
              <a:t>Developing software </a:t>
            </a:r>
            <a:r>
              <a:rPr lang="en-US" sz="3200" u="sng" dirty="0"/>
              <a:t>starting with </a:t>
            </a:r>
            <a:r>
              <a:rPr lang="en-US" sz="3200" u="sng" dirty="0">
                <a:solidFill>
                  <a:srgbClr val="00B050"/>
                </a:solidFill>
              </a:rPr>
              <a:t>high-level abstractions </a:t>
            </a:r>
            <a:r>
              <a:rPr lang="en-US" sz="3200" dirty="0"/>
              <a:t>that </a:t>
            </a:r>
            <a:r>
              <a:rPr lang="en-US" sz="3200" i="1" dirty="0"/>
              <a:t>can be </a:t>
            </a:r>
            <a:r>
              <a:rPr lang="en-US" sz="3200" u="sng" dirty="0"/>
              <a:t>visualized in diagram form</a:t>
            </a:r>
          </a:p>
          <a:p>
            <a:endParaRPr lang="en-US" u="sng" dirty="0"/>
          </a:p>
          <a:p>
            <a:r>
              <a:rPr lang="en-US" dirty="0"/>
              <a:t>But </a:t>
            </a:r>
            <a:r>
              <a:rPr lang="en-US" dirty="0">
                <a:solidFill>
                  <a:srgbClr val="00B050"/>
                </a:solidFill>
              </a:rPr>
              <a:t>diagrams are not essential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The model can be written textually, and the diagrams </a:t>
            </a:r>
            <a:r>
              <a:rPr lang="en-US" i="1" dirty="0"/>
              <a:t>generated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A0B05-DB6C-0343-A71C-3CD8001A5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T. Lethbridge - ILTAM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C6AAD-72BA-324C-98FD-9A6890F10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Model-Based Programming: Agile meets Modeling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4047B-40B1-9D45-8FC7-69CAE450C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50470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DECB3-B119-6E45-A834-4A55B7A6B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agile methods?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2C592-2DD2-5243-97F4-A27B7A5FC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52736"/>
            <a:ext cx="8229600" cy="5119464"/>
          </a:xfrm>
        </p:spPr>
        <p:txBody>
          <a:bodyPr/>
          <a:lstStyle/>
          <a:p>
            <a:r>
              <a:rPr lang="en-US" dirty="0"/>
              <a:t>Developing </a:t>
            </a:r>
            <a:r>
              <a:rPr lang="en-US" u="sng" dirty="0"/>
              <a:t>very </a:t>
            </a:r>
            <a:r>
              <a:rPr lang="en-US" u="sng" dirty="0">
                <a:solidFill>
                  <a:srgbClr val="0070C0"/>
                </a:solidFill>
              </a:rPr>
              <a:t>small changes </a:t>
            </a:r>
            <a:r>
              <a:rPr lang="en-US" dirty="0"/>
              <a:t>to software, and </a:t>
            </a:r>
            <a:r>
              <a:rPr lang="en-US" u="sng" dirty="0">
                <a:solidFill>
                  <a:srgbClr val="0070C0"/>
                </a:solidFill>
              </a:rPr>
              <a:t>releasing frequently</a:t>
            </a:r>
            <a:r>
              <a:rPr lang="en-US" dirty="0"/>
              <a:t>, while </a:t>
            </a:r>
            <a:r>
              <a:rPr lang="en-US" u="sng" dirty="0"/>
              <a:t>responding to </a:t>
            </a:r>
            <a:r>
              <a:rPr lang="en-US" u="sng" dirty="0">
                <a:solidFill>
                  <a:srgbClr val="FFC000"/>
                </a:solidFill>
              </a:rPr>
              <a:t>stakeholder needs</a:t>
            </a:r>
            <a:r>
              <a:rPr lang="en-US" u="sng" dirty="0"/>
              <a:t>, maintaining </a:t>
            </a:r>
            <a:r>
              <a:rPr lang="en-US" u="sng" dirty="0">
                <a:solidFill>
                  <a:srgbClr val="00B050"/>
                </a:solidFill>
              </a:rPr>
              <a:t>high quality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and </a:t>
            </a:r>
            <a:r>
              <a:rPr lang="en-US" u="sng" dirty="0"/>
              <a:t>keeping </a:t>
            </a:r>
            <a:r>
              <a:rPr lang="en-US" u="sng" dirty="0">
                <a:solidFill>
                  <a:srgbClr val="FF0000"/>
                </a:solidFill>
              </a:rPr>
              <a:t>overhead and technical debt low</a:t>
            </a:r>
          </a:p>
          <a:p>
            <a:endParaRPr lang="en-US" u="sng" dirty="0"/>
          </a:p>
          <a:p>
            <a:r>
              <a:rPr lang="en-US" dirty="0"/>
              <a:t>It’s about balancing</a:t>
            </a:r>
          </a:p>
          <a:p>
            <a:pPr lvl="1"/>
            <a:r>
              <a:rPr lang="en-CA" dirty="0">
                <a:solidFill>
                  <a:srgbClr val="0070C0"/>
                </a:solidFill>
              </a:rPr>
              <a:t>Speed/Velocity (dates for delivery)</a:t>
            </a:r>
          </a:p>
          <a:p>
            <a:pPr lvl="1"/>
            <a:r>
              <a:rPr lang="en-CA" dirty="0">
                <a:solidFill>
                  <a:srgbClr val="FFC000"/>
                </a:solidFill>
              </a:rPr>
              <a:t>Functionality</a:t>
            </a:r>
          </a:p>
          <a:p>
            <a:pPr lvl="1"/>
            <a:r>
              <a:rPr lang="en-CA" dirty="0">
                <a:solidFill>
                  <a:srgbClr val="00B050"/>
                </a:solidFill>
              </a:rPr>
              <a:t>Quality </a:t>
            </a:r>
          </a:p>
          <a:p>
            <a:pPr lvl="1"/>
            <a:r>
              <a:rPr lang="en-CA" dirty="0">
                <a:solidFill>
                  <a:srgbClr val="FF0000"/>
                </a:solidFill>
              </a:rPr>
              <a:t>Financial viability</a:t>
            </a:r>
          </a:p>
          <a:p>
            <a:endParaRPr lang="en-CA" dirty="0">
              <a:solidFill>
                <a:srgbClr val="FF0000"/>
              </a:solidFill>
            </a:endParaRPr>
          </a:p>
          <a:p>
            <a:r>
              <a:rPr lang="en-CA" dirty="0"/>
              <a:t>Adjust </a:t>
            </a:r>
            <a:r>
              <a:rPr lang="en-CA" dirty="0">
                <a:solidFill>
                  <a:srgbClr val="0070C0"/>
                </a:solidFill>
              </a:rPr>
              <a:t>1</a:t>
            </a:r>
            <a:r>
              <a:rPr lang="en-CA" dirty="0"/>
              <a:t> and </a:t>
            </a:r>
            <a:r>
              <a:rPr lang="en-CA" dirty="0">
                <a:solidFill>
                  <a:srgbClr val="FFC000"/>
                </a:solidFill>
              </a:rPr>
              <a:t>2</a:t>
            </a:r>
            <a:r>
              <a:rPr lang="en-CA" dirty="0"/>
              <a:t>, avoiding risks from sacrificing </a:t>
            </a:r>
            <a:r>
              <a:rPr lang="en-CA" dirty="0">
                <a:solidFill>
                  <a:srgbClr val="00B050"/>
                </a:solidFill>
              </a:rPr>
              <a:t>3</a:t>
            </a:r>
            <a:r>
              <a:rPr lang="en-CA" dirty="0"/>
              <a:t> and </a:t>
            </a:r>
            <a:r>
              <a:rPr lang="en-CA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6EF81-7F14-9246-B3EF-B33C3461D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T. Lethbridge - ILTAM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5FC49-CEE1-314F-A6AD-6382B8F96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Model-Based Programming: Agile meets Modeling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4866D-BA48-9441-8DCF-A5AEE45F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7</a:t>
            </a:fld>
            <a:endParaRPr lang="en-US" altLang="x-non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DBDF59-496F-8948-9651-DCBC57012F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824" y="2852936"/>
            <a:ext cx="27686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7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6BAC0-ED2E-144A-80A8-105DC8325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Primary motivation for developing Umple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2995F-3F73-7540-B2B4-26709F508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81075"/>
            <a:ext cx="8655050" cy="5191125"/>
          </a:xfrm>
        </p:spPr>
        <p:txBody>
          <a:bodyPr/>
          <a:lstStyle/>
          <a:p>
            <a:pPr>
              <a:defRPr/>
            </a:pPr>
            <a:r>
              <a:rPr lang="en-US" dirty="0"/>
              <a:t>To create a tool with the </a:t>
            </a:r>
            <a:r>
              <a:rPr lang="en-US" b="1" i="1" dirty="0"/>
              <a:t>best combination of features</a:t>
            </a:r>
            <a:r>
              <a:rPr lang="en-US" dirty="0"/>
              <a:t>:</a:t>
            </a:r>
          </a:p>
          <a:p>
            <a:pPr lvl="1">
              <a:defRPr/>
            </a:pPr>
            <a:r>
              <a:rPr lang="en-US" u="sng" dirty="0"/>
              <a:t>Textual model editing </a:t>
            </a:r>
            <a:r>
              <a:rPr lang="en-US" dirty="0"/>
              <a:t>and blending with other languages</a:t>
            </a:r>
          </a:p>
          <a:p>
            <a:pPr lvl="1">
              <a:defRPr/>
            </a:pPr>
            <a:r>
              <a:rPr lang="en-US" dirty="0"/>
              <a:t>Ability to use in an </a:t>
            </a:r>
            <a:r>
              <a:rPr lang="en-US" u="sng" dirty="0"/>
              <a:t>agile</a:t>
            </a:r>
            <a:r>
              <a:rPr lang="en-US" dirty="0"/>
              <a:t> process</a:t>
            </a:r>
          </a:p>
          <a:p>
            <a:pPr lvl="2">
              <a:defRPr/>
            </a:pPr>
            <a:r>
              <a:rPr lang="en-US" dirty="0"/>
              <a:t>Write tests, continuous integration, versioning</a:t>
            </a:r>
          </a:p>
          <a:p>
            <a:pPr lvl="2">
              <a:defRPr/>
            </a:pPr>
            <a:r>
              <a:rPr lang="en-US" dirty="0"/>
              <a:t>Combine the best of agility and modeling</a:t>
            </a:r>
          </a:p>
          <a:p>
            <a:pPr lvl="1">
              <a:defRPr/>
            </a:pPr>
            <a:r>
              <a:rPr lang="en-US" dirty="0"/>
              <a:t>Excellent </a:t>
            </a:r>
            <a:r>
              <a:rPr lang="en-US" u="sng" dirty="0"/>
              <a:t>code generation</a:t>
            </a:r>
          </a:p>
          <a:p>
            <a:pPr lvl="2">
              <a:defRPr/>
            </a:pPr>
            <a:r>
              <a:rPr lang="en-US" dirty="0"/>
              <a:t>Complete generation of real systems (including itself)</a:t>
            </a:r>
          </a:p>
          <a:p>
            <a:pPr lvl="1">
              <a:defRPr/>
            </a:pPr>
            <a:r>
              <a:rPr lang="en-US" u="sng" dirty="0"/>
              <a:t>Multi-platform </a:t>
            </a:r>
            <a:r>
              <a:rPr lang="en-US" dirty="0"/>
              <a:t>(command-line, Eclipse, Web)</a:t>
            </a:r>
          </a:p>
          <a:p>
            <a:pPr lvl="1">
              <a:defRPr/>
            </a:pPr>
            <a:r>
              <a:rPr lang="en-US" dirty="0"/>
              <a:t>Practical and </a:t>
            </a:r>
            <a:r>
              <a:rPr lang="en-US" u="sng" dirty="0"/>
              <a:t>easy to use </a:t>
            </a:r>
            <a:r>
              <a:rPr lang="en-US" dirty="0"/>
              <a:t>for developers</a:t>
            </a:r>
          </a:p>
          <a:p>
            <a:pPr lvl="2">
              <a:defRPr/>
            </a:pPr>
            <a:r>
              <a:rPr lang="en-US" dirty="0"/>
              <a:t>Including great documentation</a:t>
            </a:r>
          </a:p>
          <a:p>
            <a:pPr lvl="1">
              <a:defRPr/>
            </a:pPr>
            <a:r>
              <a:rPr lang="en-US" u="sng" dirty="0"/>
              <a:t>Open source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27895-8D88-E743-8FD1-5754B9BBB6E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r>
              <a:rPr lang="en-CA"/>
              <a:t>T. Lethbridge - ILTAM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5E633-EA1B-5044-A4AF-D0C5F0770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Model-Based Programming: Agile meets Modeling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8A5CC-F6F5-D746-BDD5-FF3CB0A1D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6DE2669B-7A53-054F-83A1-1E1009394E83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FDE00D-3645-1E46-8166-C6EE44496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0287" y="1988840"/>
            <a:ext cx="430219" cy="4249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020CE4-AD30-774D-963A-95EA336E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1571" y="1991827"/>
            <a:ext cx="408716" cy="4189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993E2F-8F19-0A48-B3B0-1E25A05003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1984028"/>
            <a:ext cx="416058" cy="4368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C72407B-10AB-5040-89FB-66D698368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7780" y="1484784"/>
            <a:ext cx="408716" cy="41893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62CE2A-FB6A-C849-9072-17CE5DE03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1116" y="3212976"/>
            <a:ext cx="430219" cy="42490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F26FB7A-0E05-9043-BE05-D1BD37BD92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3215963"/>
            <a:ext cx="408716" cy="41893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D14B8C-C96C-B14B-B359-D03E22BC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7780" y="4077072"/>
            <a:ext cx="408716" cy="41893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B9F7E65-1D6D-E84B-A11C-902CDC6422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6456" y="5445224"/>
            <a:ext cx="382914" cy="40206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E5BFBC8-995A-D648-BE28-5701FEB8A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4448" y="4581128"/>
            <a:ext cx="408716" cy="41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321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4B74A-57D2-C04E-963A-10771C350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040160"/>
          </a:xfrm>
        </p:spPr>
        <p:txBody>
          <a:bodyPr/>
          <a:lstStyle/>
          <a:p>
            <a:r>
              <a:rPr lang="en-US" dirty="0"/>
              <a:t>Other motivations for creating Umple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09519-AF94-4744-B654-690203C49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To be a </a:t>
            </a:r>
            <a:r>
              <a:rPr lang="en-CA" u="sng" dirty="0"/>
              <a:t>real software system </a:t>
            </a:r>
            <a:r>
              <a:rPr lang="en-CA" dirty="0"/>
              <a:t>to which students can contribute as part of their software engineering education</a:t>
            </a:r>
          </a:p>
          <a:p>
            <a:pPr lvl="1"/>
            <a:r>
              <a:rPr lang="en-CA" dirty="0"/>
              <a:t>It has been developed by about 60 students over 11 years</a:t>
            </a:r>
          </a:p>
          <a:p>
            <a:pPr lvl="2"/>
            <a:r>
              <a:rPr lang="en-CA" dirty="0"/>
              <a:t>6 PhD, 4 masters</a:t>
            </a:r>
          </a:p>
          <a:p>
            <a:pPr lvl="2"/>
            <a:r>
              <a:rPr lang="en-CA" dirty="0"/>
              <a:t>50 4</a:t>
            </a:r>
            <a:r>
              <a:rPr lang="en-CA" baseline="30000" dirty="0"/>
              <a:t>th</a:t>
            </a:r>
            <a:r>
              <a:rPr lang="en-CA" dirty="0"/>
              <a:t> year undergraduates from 15 universities in their capstone projects</a:t>
            </a:r>
          </a:p>
          <a:p>
            <a:pPr lvl="1"/>
            <a:r>
              <a:rPr lang="en-CA" dirty="0"/>
              <a:t>They deepen their understanding of many areas of CS and SE</a:t>
            </a:r>
          </a:p>
          <a:p>
            <a:endParaRPr lang="en-CA" dirty="0"/>
          </a:p>
          <a:p>
            <a:r>
              <a:rPr lang="en-CA" dirty="0"/>
              <a:t>To serve as a research platform for MDD, agile methods, tool usability, and so on</a:t>
            </a:r>
          </a:p>
          <a:p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FD307-1841-1747-9F3C-C590BB949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T. Lethbridge - Feb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5BDA5-6C72-A84A-8FC8-1EE9B2C2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Teaching Modeling by Combining with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ACF7F-BFA0-E445-8AFA-FBB92D6F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72487423"/>
      </p:ext>
    </p:extLst>
  </p:cSld>
  <p:clrMapOvr>
    <a:masterClrMapping/>
  </p:clrMapOvr>
</p:sld>
</file>

<file path=ppt/theme/theme1.xml><?xml version="1.0" encoding="utf-8"?>
<a:theme xmlns:a="http://schemas.openxmlformats.org/drawingml/2006/main" name="LlosengMaster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494BB"/>
      </a:hlink>
      <a:folHlink>
        <a:srgbClr val="7F7F7F"/>
      </a:folHlink>
    </a:clrScheme>
    <a:fontScheme name="LlosengMaster">
      <a:majorFont>
        <a:latin typeface="Arial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Lloseng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loseng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C:\documents\prof\oo\livre\slides\LlosengMaster.pot</Template>
  <TotalTime>25598</TotalTime>
  <Words>1798</Words>
  <Application>Microsoft Macintosh PowerPoint</Application>
  <PresentationFormat>On-screen Show (4:3)</PresentationFormat>
  <Paragraphs>314</Paragraphs>
  <Slides>26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ＭＳ Ｐゴシック</vt:lpstr>
      <vt:lpstr>Arial</vt:lpstr>
      <vt:lpstr>Arial Narrow</vt:lpstr>
      <vt:lpstr>Courier</vt:lpstr>
      <vt:lpstr>Times</vt:lpstr>
      <vt:lpstr>LlosengMaster</vt:lpstr>
      <vt:lpstr>Document</vt:lpstr>
      <vt:lpstr>PowerPoint Presentation</vt:lpstr>
      <vt:lpstr>Context</vt:lpstr>
      <vt:lpstr>My vision for student learning outcomes in second-year or third-year software courses</vt:lpstr>
      <vt:lpstr>Lessons learned from years of teaching modeling in UML</vt:lpstr>
      <vt:lpstr>2017 modeling tool survey  Perceived biggest drawbacks of top 7 tools</vt:lpstr>
      <vt:lpstr>What is model-driven development (MDD)?</vt:lpstr>
      <vt:lpstr>What are agile methods?</vt:lpstr>
      <vt:lpstr>Primary motivation for developing Umple</vt:lpstr>
      <vt:lpstr>Other motivations for creating Umple </vt:lpstr>
      <vt:lpstr>Umple: Simple, Ample, UML Programming Language</vt:lpstr>
      <vt:lpstr>Overview and demo of Umple: www.umple.org </vt:lpstr>
      <vt:lpstr>Example of textual Umple</vt:lpstr>
      <vt:lpstr>My Classroom Technique When teaching UML modeling now I have Umple</vt:lpstr>
      <vt:lpstr>Educational and industrial use of Umple</vt:lpstr>
      <vt:lpstr>Key benefits from classroom use of Umple</vt:lpstr>
      <vt:lpstr>Sample student exercises using Umple</vt:lpstr>
      <vt:lpstr>Student satisfaction survey</vt:lpstr>
      <vt:lpstr>Results of survey</vt:lpstr>
      <vt:lpstr>PowerPoint Presentation</vt:lpstr>
      <vt:lpstr>Comparison of grades</vt:lpstr>
      <vt:lpstr>Using the Umple project to teach the entire software lifecycle</vt:lpstr>
      <vt:lpstr>Conclusions (1)</vt:lpstr>
      <vt:lpstr>Conclusions (2)</vt:lpstr>
      <vt:lpstr>Thank-you  Any more questions?</vt:lpstr>
      <vt:lpstr>Umple philosophy 1-4</vt:lpstr>
      <vt:lpstr>Umple philosophy 5-8</vt:lpstr>
    </vt:vector>
  </TitlesOfParts>
  <Company>University of Ottawa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 2100 Software Design II</dc:title>
  <dc:creator>Timothy C. Lethbridge</dc:creator>
  <cp:lastModifiedBy>Timothy Lethbridge</cp:lastModifiedBy>
  <cp:revision>525</cp:revision>
  <dcterms:created xsi:type="dcterms:W3CDTF">2000-08-30T16:59:35Z</dcterms:created>
  <dcterms:modified xsi:type="dcterms:W3CDTF">2018-02-20T05:43:49Z</dcterms:modified>
</cp:coreProperties>
</file>