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78"/>
  </p:notesMasterIdLst>
  <p:handoutMasterIdLst>
    <p:handoutMasterId r:id="rId179"/>
  </p:handoutMasterIdLst>
  <p:sldIdLst>
    <p:sldId id="256" r:id="rId2"/>
    <p:sldId id="536" r:id="rId3"/>
    <p:sldId id="505" r:id="rId4"/>
    <p:sldId id="506" r:id="rId5"/>
    <p:sldId id="539" r:id="rId6"/>
    <p:sldId id="543" r:id="rId7"/>
    <p:sldId id="464" r:id="rId8"/>
    <p:sldId id="538" r:id="rId9"/>
    <p:sldId id="512" r:id="rId10"/>
    <p:sldId id="513" r:id="rId11"/>
    <p:sldId id="517" r:id="rId12"/>
    <p:sldId id="514" r:id="rId13"/>
    <p:sldId id="540" r:id="rId14"/>
    <p:sldId id="547" r:id="rId15"/>
    <p:sldId id="515" r:id="rId16"/>
    <p:sldId id="516" r:id="rId17"/>
    <p:sldId id="523" r:id="rId18"/>
    <p:sldId id="541" r:id="rId19"/>
    <p:sldId id="518" r:id="rId20"/>
    <p:sldId id="530" r:id="rId21"/>
    <p:sldId id="542" r:id="rId22"/>
    <p:sldId id="519" r:id="rId23"/>
    <p:sldId id="548" r:id="rId24"/>
    <p:sldId id="520" r:id="rId25"/>
    <p:sldId id="544" r:id="rId26"/>
    <p:sldId id="521" r:id="rId27"/>
    <p:sldId id="522" r:id="rId28"/>
    <p:sldId id="526" r:id="rId29"/>
    <p:sldId id="534" r:id="rId30"/>
    <p:sldId id="525" r:id="rId31"/>
    <p:sldId id="549" r:id="rId32"/>
    <p:sldId id="527" r:id="rId33"/>
    <p:sldId id="532" r:id="rId34"/>
    <p:sldId id="531" r:id="rId35"/>
    <p:sldId id="533" r:id="rId36"/>
    <p:sldId id="550" r:id="rId37"/>
    <p:sldId id="529" r:id="rId38"/>
    <p:sldId id="450" r:id="rId39"/>
    <p:sldId id="546" r:id="rId40"/>
    <p:sldId id="507" r:id="rId41"/>
    <p:sldId id="545" r:id="rId42"/>
    <p:sldId id="500" r:id="rId43"/>
    <p:sldId id="552" r:id="rId44"/>
    <p:sldId id="553" r:id="rId45"/>
    <p:sldId id="551" r:id="rId46"/>
    <p:sldId id="466" r:id="rId47"/>
    <p:sldId id="554" r:id="rId48"/>
    <p:sldId id="555" r:id="rId49"/>
    <p:sldId id="590" r:id="rId50"/>
    <p:sldId id="556" r:id="rId51"/>
    <p:sldId id="558" r:id="rId52"/>
    <p:sldId id="673" r:id="rId53"/>
    <p:sldId id="557" r:id="rId54"/>
    <p:sldId id="559" r:id="rId55"/>
    <p:sldId id="591" r:id="rId56"/>
    <p:sldId id="490" r:id="rId57"/>
    <p:sldId id="560" r:id="rId58"/>
    <p:sldId id="561" r:id="rId59"/>
    <p:sldId id="491" r:id="rId60"/>
    <p:sldId id="563" r:id="rId61"/>
    <p:sldId id="564" r:id="rId62"/>
    <p:sldId id="562" r:id="rId63"/>
    <p:sldId id="598" r:id="rId64"/>
    <p:sldId id="599" r:id="rId65"/>
    <p:sldId id="600" r:id="rId66"/>
    <p:sldId id="592" r:id="rId67"/>
    <p:sldId id="565" r:id="rId68"/>
    <p:sldId id="583" r:id="rId69"/>
    <p:sldId id="584" r:id="rId70"/>
    <p:sldId id="566" r:id="rId71"/>
    <p:sldId id="593" r:id="rId72"/>
    <p:sldId id="567" r:id="rId73"/>
    <p:sldId id="594" r:id="rId74"/>
    <p:sldId id="510" r:id="rId75"/>
    <p:sldId id="568" r:id="rId76"/>
    <p:sldId id="570" r:id="rId77"/>
    <p:sldId id="569" r:id="rId78"/>
    <p:sldId id="571" r:id="rId79"/>
    <p:sldId id="572" r:id="rId80"/>
    <p:sldId id="573" r:id="rId81"/>
    <p:sldId id="574" r:id="rId82"/>
    <p:sldId id="575" r:id="rId83"/>
    <p:sldId id="576" r:id="rId84"/>
    <p:sldId id="577" r:id="rId85"/>
    <p:sldId id="578" r:id="rId86"/>
    <p:sldId id="579" r:id="rId87"/>
    <p:sldId id="610" r:id="rId88"/>
    <p:sldId id="580" r:id="rId89"/>
    <p:sldId id="585" r:id="rId90"/>
    <p:sldId id="586" r:id="rId91"/>
    <p:sldId id="587" r:id="rId92"/>
    <p:sldId id="588" r:id="rId93"/>
    <p:sldId id="625" r:id="rId94"/>
    <p:sldId id="626" r:id="rId95"/>
    <p:sldId id="627" r:id="rId96"/>
    <p:sldId id="628" r:id="rId97"/>
    <p:sldId id="492" r:id="rId98"/>
    <p:sldId id="595" r:id="rId99"/>
    <p:sldId id="581" r:id="rId100"/>
    <p:sldId id="582" r:id="rId101"/>
    <p:sldId id="597" r:id="rId102"/>
    <p:sldId id="497" r:id="rId103"/>
    <p:sldId id="498" r:id="rId104"/>
    <p:sldId id="601" r:id="rId105"/>
    <p:sldId id="602" r:id="rId106"/>
    <p:sldId id="603" r:id="rId107"/>
    <p:sldId id="604" r:id="rId108"/>
    <p:sldId id="605" r:id="rId109"/>
    <p:sldId id="606" r:id="rId110"/>
    <p:sldId id="607" r:id="rId111"/>
    <p:sldId id="608" r:id="rId112"/>
    <p:sldId id="609" r:id="rId113"/>
    <p:sldId id="664" r:id="rId114"/>
    <p:sldId id="611" r:id="rId115"/>
    <p:sldId id="612" r:id="rId116"/>
    <p:sldId id="613" r:id="rId117"/>
    <p:sldId id="614" r:id="rId118"/>
    <p:sldId id="615" r:id="rId119"/>
    <p:sldId id="616" r:id="rId120"/>
    <p:sldId id="617" r:id="rId121"/>
    <p:sldId id="642" r:id="rId122"/>
    <p:sldId id="643" r:id="rId123"/>
    <p:sldId id="644" r:id="rId124"/>
    <p:sldId id="645" r:id="rId125"/>
    <p:sldId id="674" r:id="rId126"/>
    <p:sldId id="675" r:id="rId127"/>
    <p:sldId id="646" r:id="rId128"/>
    <p:sldId id="662" r:id="rId129"/>
    <p:sldId id="621" r:id="rId130"/>
    <p:sldId id="622" r:id="rId131"/>
    <p:sldId id="623" r:id="rId132"/>
    <p:sldId id="624" r:id="rId133"/>
    <p:sldId id="647" r:id="rId134"/>
    <p:sldId id="648" r:id="rId135"/>
    <p:sldId id="649" r:id="rId136"/>
    <p:sldId id="480" r:id="rId137"/>
    <p:sldId id="663" r:id="rId138"/>
    <p:sldId id="618" r:id="rId139"/>
    <p:sldId id="619" r:id="rId140"/>
    <p:sldId id="620" r:id="rId141"/>
    <p:sldId id="661" r:id="rId142"/>
    <p:sldId id="665" r:id="rId143"/>
    <p:sldId id="630" r:id="rId144"/>
    <p:sldId id="631" r:id="rId145"/>
    <p:sldId id="632" r:id="rId146"/>
    <p:sldId id="666" r:id="rId147"/>
    <p:sldId id="633" r:id="rId148"/>
    <p:sldId id="634" r:id="rId149"/>
    <p:sldId id="667" r:id="rId150"/>
    <p:sldId id="635" r:id="rId151"/>
    <p:sldId id="636" r:id="rId152"/>
    <p:sldId id="637" r:id="rId153"/>
    <p:sldId id="638" r:id="rId154"/>
    <p:sldId id="639" r:id="rId155"/>
    <p:sldId id="640" r:id="rId156"/>
    <p:sldId id="641" r:id="rId157"/>
    <p:sldId id="650" r:id="rId158"/>
    <p:sldId id="651" r:id="rId159"/>
    <p:sldId id="652" r:id="rId160"/>
    <p:sldId id="653" r:id="rId161"/>
    <p:sldId id="668" r:id="rId162"/>
    <p:sldId id="471" r:id="rId163"/>
    <p:sldId id="467" r:id="rId164"/>
    <p:sldId id="468" r:id="rId165"/>
    <p:sldId id="657" r:id="rId166"/>
    <p:sldId id="654" r:id="rId167"/>
    <p:sldId id="655" r:id="rId168"/>
    <p:sldId id="656" r:id="rId169"/>
    <p:sldId id="672" r:id="rId170"/>
    <p:sldId id="472" r:id="rId171"/>
    <p:sldId id="671" r:id="rId172"/>
    <p:sldId id="660" r:id="rId173"/>
    <p:sldId id="669" r:id="rId174"/>
    <p:sldId id="462" r:id="rId175"/>
    <p:sldId id="670" r:id="rId176"/>
    <p:sldId id="658" r:id="rId177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/>
    <p:restoredTop sz="94797"/>
  </p:normalViewPr>
  <p:slideViewPr>
    <p:cSldViewPr>
      <p:cViewPr varScale="1">
        <p:scale>
          <a:sx n="92" d="100"/>
          <a:sy n="92" d="100"/>
        </p:scale>
        <p:origin x="1208" y="168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F9DC7D8-BE17-F744-BAFF-F11198C31F4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C22EC03A-6261-9A4D-9030-D1A10FCBDC7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0102C0-C400-E843-82B8-E2748758D6B2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6F7A931-90AD-0046-8037-94837F6B7A0A}" type="slidenum">
              <a:rPr lang="en-US" altLang="x-none" sz="1200"/>
              <a:pPr/>
              <a:t>68</a:t>
            </a:fld>
            <a:endParaRPr lang="en-US" altLang="x-none" sz="120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9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3D9B783-92EA-C948-BE4F-FAA47801D780}" type="slidenum">
              <a:rPr lang="en-US" altLang="x-none" sz="1200"/>
              <a:pPr/>
              <a:t>69</a:t>
            </a:fld>
            <a:endParaRPr lang="en-US" altLang="x-none" sz="1200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4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72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138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F581605-B865-444E-974E-9B3512C49760}" type="slidenum">
              <a:rPr lang="en-US" altLang="x-none" sz="1200"/>
              <a:pPr/>
              <a:t>77</a:t>
            </a:fld>
            <a:endParaRPr lang="en-US" altLang="x-none" sz="120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797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18972CF-DB2B-6F4D-A84A-AE7B95CACCB8}" type="slidenum">
              <a:rPr lang="en-US" altLang="x-none" sz="1200"/>
              <a:pPr/>
              <a:t>80</a:t>
            </a:fld>
            <a:endParaRPr lang="en-US" altLang="x-none" sz="1200"/>
          </a:p>
        </p:txBody>
      </p:sp>
      <p:sp>
        <p:nvSpPr>
          <p:cNvPr id="329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0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CB84069-FCBB-274A-8DCD-8A20C21AE1D5}" type="slidenum">
              <a:rPr lang="en-US" altLang="x-none" sz="1200"/>
              <a:pPr/>
              <a:t>81</a:t>
            </a:fld>
            <a:endParaRPr lang="en-US" altLang="x-none" sz="1200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5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97873F7-3B28-A04A-B4C1-0C9423049A1D}" type="slidenum">
              <a:rPr lang="en-US" altLang="x-none" sz="1200"/>
              <a:pPr/>
              <a:t>82</a:t>
            </a:fld>
            <a:endParaRPr lang="en-US" altLang="x-none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8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F09F462-EC92-E944-8461-8845A6089BB5}" type="slidenum">
              <a:rPr lang="en-US" altLang="x-none" sz="1200"/>
              <a:pPr/>
              <a:t>83</a:t>
            </a:fld>
            <a:endParaRPr lang="en-US" altLang="x-none" sz="120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9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A2DD47F-022F-A34B-9F1F-B2208A2E98F9}" type="slidenum">
              <a:rPr lang="en-US" altLang="x-none" sz="1200"/>
              <a:pPr/>
              <a:t>84</a:t>
            </a:fld>
            <a:endParaRPr lang="en-US" altLang="x-none" sz="120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5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A2DD47F-022F-A34B-9F1F-B2208A2E98F9}" type="slidenum">
              <a:rPr lang="en-US" altLang="x-none" sz="1200"/>
              <a:pPr/>
              <a:t>85</a:t>
            </a:fld>
            <a:endParaRPr lang="en-US" altLang="x-none" sz="120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25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A809832-A5F8-C845-848C-EDE7AF29E07F}" type="slidenum">
              <a:rPr lang="en-US" altLang="x-none" sz="1200"/>
              <a:pPr/>
              <a:t>86</a:t>
            </a:fld>
            <a:endParaRPr lang="en-US" altLang="x-none" sz="1200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7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ECC7492-2640-DB4F-9C1C-61AE5C16B618}" type="slidenum">
              <a:rPr lang="en-US" altLang="x-none" sz="1200"/>
              <a:pPr/>
              <a:t>87</a:t>
            </a:fld>
            <a:endParaRPr lang="en-US" altLang="x-none" sz="1200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37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70A9158-6188-9D4E-ABCC-4F46B385862A}" type="slidenum">
              <a:rPr lang="en-US" altLang="x-none" sz="1200"/>
              <a:pPr/>
              <a:t>89</a:t>
            </a:fld>
            <a:endParaRPr lang="en-US" altLang="x-none" sz="120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3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77FFD8E-0F4D-BD48-9B4F-E1813B77B981}" type="slidenum">
              <a:rPr lang="en-US" altLang="x-none" sz="1200"/>
              <a:pPr/>
              <a:t>90</a:t>
            </a:fld>
            <a:endParaRPr lang="en-US" altLang="x-none" sz="1200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9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EC86C42-0BC5-3343-B809-2669AB4282E4}" type="slidenum">
              <a:rPr lang="en-US" altLang="x-none" sz="1200"/>
              <a:pPr/>
              <a:t>91</a:t>
            </a:fld>
            <a:endParaRPr lang="en-US" altLang="x-none" sz="120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1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2FC28F1-413B-2C49-AFA7-A0ED90566E3B}" type="slidenum">
              <a:rPr lang="en-US" altLang="x-none" sz="1200"/>
              <a:pPr/>
              <a:t>92</a:t>
            </a:fld>
            <a:endParaRPr lang="en-US" altLang="x-none" sz="120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98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93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3879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A96C29F-778F-6D44-9C46-A6E7C04979CB}" type="slidenum">
              <a:rPr lang="en-US" altLang="x-none" sz="1200"/>
              <a:pPr/>
              <a:t>94</a:t>
            </a:fld>
            <a:endParaRPr lang="en-US" altLang="x-none" sz="120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64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7CF319E-1247-AF47-8F5E-FA99E9C9507B}" type="slidenum">
              <a:rPr lang="en-US" altLang="x-none" sz="1200"/>
              <a:pPr/>
              <a:t>95</a:t>
            </a:fld>
            <a:endParaRPr lang="en-US" altLang="x-none" sz="1200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05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97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852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3128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77BB905-CD90-3548-BA9F-211FDFDC4CBA}" type="slidenum">
              <a:rPr lang="en-US" altLang="x-none" sz="1200"/>
              <a:pPr/>
              <a:t>109</a:t>
            </a:fld>
            <a:endParaRPr lang="en-US" altLang="x-none" sz="120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21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3C0855B-E67B-7D4B-B08F-A4BEEE4D3EC1}" type="slidenum">
              <a:rPr lang="en-US" altLang="x-none" sz="1200"/>
              <a:pPr/>
              <a:t>110</a:t>
            </a:fld>
            <a:endParaRPr lang="en-US" altLang="x-none" sz="120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857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C9E6CB7-AFEC-3C41-B0CA-A61F5A0FB394}" type="slidenum">
              <a:rPr lang="en-US" altLang="x-none" sz="1200"/>
              <a:pPr/>
              <a:t>111</a:t>
            </a:fld>
            <a:endParaRPr lang="en-US" altLang="x-none" sz="1200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5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3D58711-C571-F745-AF36-99EFC9D1001C}" type="slidenum">
              <a:rPr lang="en-US" altLang="x-none" sz="1200"/>
              <a:pPr/>
              <a:t>112</a:t>
            </a:fld>
            <a:endParaRPr lang="en-US" altLang="x-none" sz="1200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72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B964F27-DA57-B74B-8362-426B870BCE54}" type="slidenum">
              <a:rPr lang="en-US" altLang="x-none" sz="1200"/>
              <a:pPr/>
              <a:t>115</a:t>
            </a:fld>
            <a:endParaRPr lang="en-US" altLang="x-none" sz="120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57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99714F-CF9F-E149-B3FD-886D7709B7CD}" type="slidenum">
              <a:rPr lang="en-US" altLang="x-none" sz="1200"/>
              <a:pPr/>
              <a:t>118</a:t>
            </a:fld>
            <a:endParaRPr lang="en-US" altLang="x-none" sz="120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64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F1BE826-501E-F842-9175-F74682364C34}" type="slidenum">
              <a:rPr lang="en-US" altLang="x-none" sz="1200"/>
              <a:pPr/>
              <a:t>119</a:t>
            </a:fld>
            <a:endParaRPr lang="en-US" altLang="x-none" sz="120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94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E8A5A61-0C2B-E440-A48F-FEC735978181}" type="slidenum">
              <a:rPr lang="en-US" altLang="x-none" sz="1200"/>
              <a:pPr/>
              <a:t>120</a:t>
            </a:fld>
            <a:endParaRPr lang="en-US" altLang="x-none" sz="1200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67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BA92C4F-20C7-3749-8D2E-7EA6BA74934D}" type="slidenum">
              <a:rPr lang="en-US" altLang="x-none" sz="1200"/>
              <a:pPr/>
              <a:t>121</a:t>
            </a:fld>
            <a:endParaRPr lang="en-US" altLang="x-none" sz="1200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06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88F753E-5A7F-D942-B965-88D8FB92C439}" type="slidenum">
              <a:rPr lang="en-US" altLang="x-none" sz="1200"/>
              <a:pPr/>
              <a:t>122</a:t>
            </a:fld>
            <a:endParaRPr lang="en-US" altLang="x-none" sz="1200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2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95218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5745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53656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5258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4762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162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4404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163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10398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164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927566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170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6012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1479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02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963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349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494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59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744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F9001-64BD-264E-93A6-755FE7FAABD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1B7EE-FDC4-F949-B6A2-FCCBD6A6459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61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2057400" cy="5943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19800" cy="5943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EAF4-BEAC-6848-8923-AA6D24B285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502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93169-B429-4E4D-BE7A-B093D49A5FE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209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371600"/>
            <a:ext cx="3695700" cy="23241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48100"/>
            <a:ext cx="3695700" cy="23241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FE52-9E2D-E043-9A73-5965044836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94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77D5-EC4B-EA4E-A0E8-9F2D053284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466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77E6B-EBD0-E549-9683-1D9AD9A67B3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4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5648-C202-8A4A-A389-BB9966801C5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27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90207-8750-F149-A16E-5CC257EA95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26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0736C-E907-3C44-AF8D-9E907B10B09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71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F23B-4156-9440-B629-13825A16492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80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AF0CB-30D3-B14C-908E-EB39B54C6D3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34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D1C79-448E-3341-AEB8-02CC9EB9BD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88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477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15F74E-DD3A-B74F-945A-36B1C90FBF78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107E9-38E0-B349-93D7-89C962601A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" y="6348200"/>
            <a:ext cx="808361" cy="436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n-ea"/>
          <a:cs typeface="ＭＳ Ｐゴシック" charset="0"/>
        </a:defRPr>
      </a:lvl1pPr>
      <a:lvl2pPr marL="3857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+mn-ea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—"/>
        <a:defRPr sz="2400">
          <a:solidFill>
            <a:schemeClr val="tx1"/>
          </a:solidFill>
          <a:latin typeface="+mj-lt"/>
          <a:ea typeface="+mn-ea"/>
        </a:defRPr>
      </a:lvl3pPr>
      <a:lvl4pPr marL="1223963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j-lt"/>
          <a:ea typeface="+mn-ea"/>
        </a:defRPr>
      </a:lvl4pPr>
      <a:lvl5pPr marL="16430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5pPr>
      <a:lvl6pPr marL="21002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5574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0146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471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cl@eecs.uottawa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mpl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emachines.umpl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ple/umple/tree/master/sandbo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mple/umple/blob/master/build/build.sandbox.xml" TargetMode="Externa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.umple.org/?CanalSystem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metamodel.umple.org/" TargetMode="External"/><Relationship Id="rId2" Type="http://schemas.openxmlformats.org/officeDocument/2006/relationships/hyperlink" Target="https://github.com/umple/umple/tree/master/cruise.umple/s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mple/umple/blob/master/cruise.umple/test/cruise/umple/compiler/AssociationTest.java" TargetMode="Externa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hyperlink" Target="http://bugs.umpl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ry.umple.org/?example=Airline&amp;diagramtype=GvClas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://www.omg.org/md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Unified_Modeling_Language_tool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text.com/" TargetMode="External"/><Relationship Id="rId2" Type="http://schemas.openxmlformats.org/officeDocument/2006/relationships/hyperlink" Target="https://modeling-languages.com/text-uml-tools-complete-lis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.umple.org/" TargetMode="External"/><Relationship Id="rId2" Type="http://schemas.openxmlformats.org/officeDocument/2006/relationships/hyperlink" Target="http://umpl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ite.uottawa.ca/~tcl/tmp/ILTAMLethbridge.pptx" TargetMode="External"/><Relationship Id="rId4" Type="http://schemas.openxmlformats.org/officeDocument/2006/relationships/hyperlink" Target="https://github.com/umple/ump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cker.umple.org/" TargetMode="External"/><Relationship Id="rId2" Type="http://schemas.openxmlformats.org/officeDocument/2006/relationships/hyperlink" Target="http://try.ump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umple/umple/wiki/InstallEclipsePlugin" TargetMode="External"/><Relationship Id="rId5" Type="http://schemas.openxmlformats.org/officeDocument/2006/relationships/hyperlink" Target="http://bit.ly/1lO1FSV" TargetMode="External"/><Relationship Id="rId4" Type="http://schemas.openxmlformats.org/officeDocument/2006/relationships/hyperlink" Target="http://dl.umple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helloworld.umple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docker.umple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dl.umple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manual.umple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attributes.umple.or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y.umple.org/?text=class%20Recording%7b%20%20*%20--%201%20RecordingCategory%20category;%7dclass%20RecordingCategory%7b%20%200..1%20--%20*%20RecordingCategory%20subcategory;%7d//$?%5bEnd_of_model%5d$?class%20Recording%7b%20%20position%20157%2030%20109%2045;%20%20position.association%20Recording__RecordingCategory%2062,46%2075,0;%7dclass%20RecordingCategory%7b%20%20position%20149%20135%20133%2045;%7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try.umple.org/?text=class%20Assistant%20%7b%7dclass%20Manager%20%7b%20%201..*%20supervisor%20--%20*%20Assistant;%7d//$?%5bEnd_of_model%5d$?class%20Assistant%7b%20%20position%2049%2030%20109%2045;%7dclass%20Manager%7b%20%20position%2073%20127%20109%2045;%7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y.umple.org/?text=class%20Company%20%7b%7dclass%20BoardOfDirectors%20%7b%7dassociation%20%7b%20%201%20Company%20--%201%20BoardOfDirectors;%7d//$?%5bEnd_of_model%5d$?class%20Company%7b%20%20position%2050%2030%20109%2045;%7dclass%20BoardOfDirectors%7b%20%20position%2050%20130%20109%2045;%7d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try.umple.org/?text=class%20Day%20%7b%20%20*%20-%3e%201%20Note;%7dclass%20Note%20%7b%7d//$?%5bEnd_of_model%5d$?class%20Day%7b%20%20position%2050%2031%20109%2045;%20%20position.association%20Day__Note%2030,46%2030,0;%7dclass%20Note%7b%20%20position%2050%20131%20109%2045;%7d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tinyurl.com/3j4r3mp" TargetMode="External"/><Relationship Id="rId5" Type="http://schemas.openxmlformats.org/officeDocument/2006/relationships/hyperlink" Target="http://try.umple.org/?text=class%20Student%20%7b%7dclass%20CourseSection%20%7b%7dclass%20Registration%20%7b%20%20*%20--%201%20Student;%20%20*%20--%201%20CourseSection;%7d//$?%5bEnd_of_model%5d$?class%20Student%7b%20%20position%2050%2030%20109%2045;%7dclass%20CourseSection%7b%20%20position%2097%20203%20109%2045;%7dclass%20Registration%7b%20%20position%2067%20123%20109%2045;%20%20position.association%20CourseSection__Registration%2084,45%2029,0;%7d" TargetMode="External"/><Relationship Id="rId4" Type="http://schemas.openxmlformats.org/officeDocument/2006/relationships/image" Target="../media/image2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try.umple.org/?text=class%20Course%20%7b%20%20%20*%20self%20isMutuallyExclusiveWith;%7dassociation%20%7b%20%20%20%20%20*%20Course%20successor%20--%20*%20Course%20prerequisite;%7d//$?%5bEnd_of_model%5d$?class%20Course%7b%20%20position%20122%2025%20109%2045;%7d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associations.umple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10317" y="836712"/>
            <a:ext cx="8101012" cy="230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Practical Model-Based Programming:</a:t>
            </a:r>
          </a:p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When Agile and Modeling Meet</a:t>
            </a:r>
          </a:p>
          <a:p>
            <a:pPr algn="ctr">
              <a:defRPr/>
            </a:pPr>
            <a:endParaRPr lang="en-US" sz="3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February 2018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00438"/>
            <a:ext cx="6400800" cy="3105150"/>
          </a:xfrm>
        </p:spPr>
        <p:txBody>
          <a:bodyPr/>
          <a:lstStyle/>
          <a:p>
            <a:r>
              <a:rPr lang="en-CA" altLang="x-none" dirty="0">
                <a:latin typeface="Arial Narrow" charset="0"/>
              </a:rPr>
              <a:t>Timothy C. Lethbridge, I.S.P, </a:t>
            </a:r>
            <a:r>
              <a:rPr lang="en-CA" altLang="x-none" dirty="0" err="1">
                <a:latin typeface="Arial Narrow" charset="0"/>
              </a:rPr>
              <a:t>P.Eng</a:t>
            </a:r>
            <a:r>
              <a:rPr lang="en-CA" altLang="x-none" dirty="0">
                <a:latin typeface="Arial Narrow" charset="0"/>
              </a:rPr>
              <a:t>.</a:t>
            </a:r>
          </a:p>
          <a:p>
            <a:r>
              <a:rPr lang="en-CA" altLang="x-none" dirty="0">
                <a:latin typeface="Arial Narrow" charset="0"/>
              </a:rPr>
              <a:t>University of Ottawa, Canada</a:t>
            </a:r>
          </a:p>
          <a:p>
            <a:endParaRPr lang="en-CA" altLang="x-none" dirty="0">
              <a:latin typeface="Arial Narrow" charset="0"/>
            </a:endParaRPr>
          </a:p>
          <a:p>
            <a:r>
              <a:rPr lang="en-CA" altLang="x-none" dirty="0">
                <a:latin typeface="Arial Narrow" charset="0"/>
                <a:hlinkClick r:id="rId3"/>
              </a:rPr>
              <a:t>tcl@eecs.uottawa.ca</a:t>
            </a:r>
            <a:endParaRPr lang="en-CA" altLang="x-none" dirty="0">
              <a:latin typeface="Arial Narrow" charset="0"/>
            </a:endParaRPr>
          </a:p>
          <a:p>
            <a:r>
              <a:rPr lang="en-CA" altLang="x-none" dirty="0">
                <a:latin typeface="Arial Narrow" charset="0"/>
                <a:hlinkClick r:id="rId4"/>
              </a:rPr>
              <a:t>http://www.umple.org</a:t>
            </a:r>
            <a:endParaRPr lang="en-CA" altLang="x-none" dirty="0">
              <a:latin typeface="Arial Narrow" charset="0"/>
            </a:endParaRPr>
          </a:p>
          <a:p>
            <a:endParaRPr lang="en-CA" altLang="x-none" dirty="0">
              <a:latin typeface="Arial Narrow" charset="0"/>
            </a:endParaRPr>
          </a:p>
          <a:p>
            <a:endParaRPr lang="en-CA" altLang="x-none" dirty="0">
              <a:latin typeface="Arial Narrow" charset="0"/>
            </a:endParaRPr>
          </a:p>
          <a:p>
            <a:endParaRPr lang="en-US" altLang="x-none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A6F2-792E-FA4F-BF24-EC9316CB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agile (2) </a:t>
            </a:r>
            <a:r>
              <a:rPr lang="en-US" sz="2400" dirty="0">
                <a:solidFill>
                  <a:srgbClr val="FF0000"/>
                </a:solidFill>
              </a:rPr>
              <a:t>Red items are focus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36AA-FFA7-DC4F-97C0-A1F9DB3B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66320"/>
          </a:xfrm>
        </p:spPr>
        <p:txBody>
          <a:bodyPr/>
          <a:lstStyle/>
          <a:p>
            <a:r>
              <a:rPr lang="en-US" u="sng" dirty="0">
                <a:solidFill>
                  <a:srgbClr val="7030A0"/>
                </a:solidFill>
              </a:rPr>
              <a:t>Automate, automate, automate</a:t>
            </a:r>
          </a:p>
          <a:p>
            <a:pPr lvl="1"/>
            <a:r>
              <a:rPr lang="en-US" dirty="0"/>
              <a:t>Tools for</a:t>
            </a:r>
          </a:p>
          <a:p>
            <a:pPr lvl="2"/>
            <a:r>
              <a:rPr lang="en-US" dirty="0"/>
              <a:t>Version control</a:t>
            </a:r>
          </a:p>
          <a:p>
            <a:pPr lvl="2"/>
            <a:r>
              <a:rPr lang="en-US" dirty="0"/>
              <a:t>Continuous integration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Design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Code generation </a:t>
            </a:r>
          </a:p>
          <a:p>
            <a:pPr lvl="2"/>
            <a:r>
              <a:rPr lang="en-US" dirty="0"/>
              <a:t>Testing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Code analysis </a:t>
            </a:r>
            <a:r>
              <a:rPr lang="en-US" dirty="0"/>
              <a:t>(metrics, defect finding)</a:t>
            </a:r>
          </a:p>
          <a:p>
            <a:pPr lvl="2"/>
            <a:r>
              <a:rPr lang="en-US" dirty="0"/>
              <a:t>Documentation generation</a:t>
            </a:r>
          </a:p>
          <a:p>
            <a:pPr lvl="2"/>
            <a:r>
              <a:rPr lang="en-US" dirty="0"/>
              <a:t>Code review</a:t>
            </a:r>
          </a:p>
          <a:p>
            <a:pPr lvl="2"/>
            <a:r>
              <a:rPr lang="en-US" dirty="0"/>
              <a:t>Release/distribution</a:t>
            </a:r>
          </a:p>
          <a:p>
            <a:pPr lvl="2"/>
            <a:r>
              <a:rPr lang="en-US" dirty="0"/>
              <a:t>Managing dependencies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F07EC-93D6-BC43-82FC-DFE524C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BD77-ABA6-DF4A-A53D-1697D517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A6F56-342A-764E-931F-473D74E8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32474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EE60-E5E0-D641-8D00-41CC99B3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Another example (if there is time or interest)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DA5F-0DC0-5B49-872B-497E890EC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the following in Umple:</a:t>
            </a:r>
          </a:p>
          <a:p>
            <a:endParaRPr lang="en-US" dirty="0"/>
          </a:p>
          <a:p>
            <a:r>
              <a:rPr lang="en-US" dirty="0"/>
              <a:t>A bus company has a set of busses of three different types. </a:t>
            </a:r>
          </a:p>
          <a:p>
            <a:r>
              <a:rPr lang="en-US" dirty="0"/>
              <a:t>Each type has a different capacity.</a:t>
            </a:r>
          </a:p>
          <a:p>
            <a:endParaRPr lang="en-US" dirty="0"/>
          </a:p>
          <a:p>
            <a:r>
              <a:rPr lang="en-US" dirty="0"/>
              <a:t>The company runs busses on various routes.</a:t>
            </a:r>
          </a:p>
          <a:p>
            <a:r>
              <a:rPr lang="en-US" dirty="0"/>
              <a:t>Each route stops at a set of stops.</a:t>
            </a:r>
          </a:p>
          <a:p>
            <a:endParaRPr lang="en-US" dirty="0"/>
          </a:p>
          <a:p>
            <a:r>
              <a:rPr lang="en-US" dirty="0"/>
              <a:t>Some routes run every n minutes from a start time to a stop time each day, other than holidays.</a:t>
            </a:r>
          </a:p>
          <a:p>
            <a:r>
              <a:rPr lang="en-US" dirty="0"/>
              <a:t>Other routes run at specific times. 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52E4-CE36-DA45-BA0F-DC93DD66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BCE5-3CE3-B546-B8C9-2C362816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AADF-8269-C243-AC64-65B7B553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57118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Umple philosophy (if time)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49676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3641-0BF0-E04C-B3E7-5FC24080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Umple philosophy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23E0-3B69-6241-ACB0-CB5CBFA9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P1. </a:t>
            </a:r>
            <a:r>
              <a:rPr lang="en-US" dirty="0">
                <a:solidFill>
                  <a:srgbClr val="FF0000"/>
                </a:solidFill>
              </a:rPr>
              <a:t>Modeling is programming </a:t>
            </a:r>
            <a:r>
              <a:rPr lang="en-US" dirty="0"/>
              <a:t>and vice versa</a:t>
            </a:r>
            <a:endParaRPr lang="en-US" b="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P2. An Umple programmer should </a:t>
            </a:r>
            <a:r>
              <a:rPr lang="en-US" dirty="0">
                <a:solidFill>
                  <a:srgbClr val="FF0000"/>
                </a:solidFill>
              </a:rPr>
              <a:t>never need to edit generated code </a:t>
            </a:r>
            <a:r>
              <a:rPr lang="en-US" dirty="0"/>
              <a:t>to accomplish any task</a:t>
            </a:r>
            <a:r>
              <a:rPr lang="en-US" b="0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P3. The Umple compiler can accept and generate code that uses nothing but UML abstractions</a:t>
            </a:r>
            <a:r>
              <a:rPr lang="en-US" b="0" dirty="0"/>
              <a:t>.</a:t>
            </a:r>
          </a:p>
          <a:p>
            <a:pPr lvl="3">
              <a:defRPr/>
            </a:pPr>
            <a:r>
              <a:rPr lang="en-US" dirty="0"/>
              <a:t>The above is the inverse of the following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P4. A program without Umple features can be compiled by an Umple compiler</a:t>
            </a:r>
            <a:r>
              <a:rPr lang="en-US" b="0" dirty="0"/>
              <a:t>.</a:t>
            </a:r>
          </a:p>
          <a:p>
            <a:pPr lvl="1">
              <a:defRPr/>
            </a:pPr>
            <a:r>
              <a:rPr lang="en-US" dirty="0"/>
              <a:t>e.g. input Java results in the same as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6302-2D15-594C-8860-27E672EA08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3E7A6-6DA6-CA47-B759-D5277F2E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F36D8-A598-7745-806D-FBDEFF66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85EF807-0BAB-FD47-BADE-550E762CD296}" type="slidenum">
              <a:rPr lang="en-US" altLang="en-US" sz="1400"/>
              <a:pPr/>
              <a:t>102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693293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DFE1-3190-1A4A-9D04-B1391ED2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Umple philosophy 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8BCF-B924-D94C-A332-FD955E6A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P5. A programmer can </a:t>
            </a:r>
            <a:r>
              <a:rPr lang="en-US" dirty="0">
                <a:solidFill>
                  <a:srgbClr val="FF0000"/>
                </a:solidFill>
              </a:rPr>
              <a:t>incrementally</a:t>
            </a:r>
            <a:r>
              <a:rPr lang="en-US" dirty="0"/>
              <a:t> add Umple features to an existing program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Umplification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P6. Umple extends the base language in a </a:t>
            </a:r>
            <a:r>
              <a:rPr lang="en-US" dirty="0">
                <a:solidFill>
                  <a:srgbClr val="FF0000"/>
                </a:solidFill>
              </a:rPr>
              <a:t>minimally invasive </a:t>
            </a:r>
            <a:r>
              <a:rPr lang="en-US" dirty="0"/>
              <a:t>and safe way</a:t>
            </a:r>
            <a:r>
              <a:rPr lang="en-US" b="0" dirty="0"/>
              <a:t>.</a:t>
            </a:r>
          </a:p>
          <a:p>
            <a:pPr>
              <a:defRPr/>
            </a:pPr>
            <a:endParaRPr lang="en-US" b="0" dirty="0"/>
          </a:p>
          <a:p>
            <a:pPr>
              <a:defRPr/>
            </a:pPr>
            <a:r>
              <a:rPr lang="en-US" dirty="0"/>
              <a:t>P7. Umple features can be created and viewed </a:t>
            </a:r>
            <a:r>
              <a:rPr lang="en-US" dirty="0">
                <a:solidFill>
                  <a:srgbClr val="FF0000"/>
                </a:solidFill>
              </a:rPr>
              <a:t>diagrammatically or textually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P8. Umple goes </a:t>
            </a:r>
            <a:r>
              <a:rPr lang="en-US" dirty="0">
                <a:solidFill>
                  <a:srgbClr val="FF0000"/>
                </a:solidFill>
              </a:rPr>
              <a:t>beyond UML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952B-F7EE-9343-9FA9-EC9A2720EB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2A337-CFD1-474A-AF9E-DC607EA0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356F-1F4E-C049-97BF-48BBF219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FFA406E-1334-7346-BB94-B2BC93BDD0A5}" type="slidenum">
              <a:rPr lang="en-US" altLang="en-US" sz="1400"/>
              <a:pPr/>
              <a:t>103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973509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Simple patterns (if time)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0041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Singleton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pattern to enable only a single instance of a class to be created.</a:t>
            </a:r>
          </a:p>
          <a:p>
            <a:pPr lvl="1"/>
            <a:r>
              <a:rPr lang="en-US" dirty="0"/>
              <a:t>private constructor</a:t>
            </a:r>
          </a:p>
          <a:p>
            <a:pPr lvl="1"/>
            <a:r>
              <a:rPr lang="en-US" dirty="0" err="1"/>
              <a:t>getInstance</a:t>
            </a:r>
            <a:r>
              <a:rPr lang="en-US" dirty="0"/>
              <a:t>() method</a:t>
            </a:r>
          </a:p>
          <a:p>
            <a:endParaRPr lang="en-US" dirty="0"/>
          </a:p>
          <a:p>
            <a:r>
              <a:rPr lang="en-US" dirty="0"/>
              <a:t>Declaring in Umple</a:t>
            </a:r>
          </a:p>
          <a:p>
            <a:endParaRPr lang="en-US" dirty="0"/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University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singleton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EC4EC-3372-F748-8FB6-075AC4B9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042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Delegation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83488" cy="4800600"/>
          </a:xfrm>
        </p:spPr>
        <p:txBody>
          <a:bodyPr/>
          <a:lstStyle/>
          <a:p>
            <a:r>
              <a:rPr lang="en-US" dirty="0"/>
              <a:t>A class calls a method in its ‘</a:t>
            </a:r>
            <a:r>
              <a:rPr lang="en-US" dirty="0" err="1"/>
              <a:t>neighbour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RegularFlight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flightNumber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SpecificFlight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* -- 1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RegularFlight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flightNumber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= {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getRegularFlight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getFullNumber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()}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Full details of this example in the user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106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FBA01C-B484-DA48-BDB8-F6382AF6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392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Basic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Shown</a:t>
            </a:r>
            <a:r>
              <a:rPr lang="pl-PL" dirty="0"/>
              <a:t> in </a:t>
            </a:r>
            <a:r>
              <a:rPr lang="pl-PL" dirty="0" err="1"/>
              <a:t>square</a:t>
            </a:r>
            <a:r>
              <a:rPr lang="pl-PL" dirty="0"/>
              <a:t> </a:t>
            </a:r>
            <a:r>
              <a:rPr lang="pl-PL" dirty="0" err="1"/>
              <a:t>brackets</a:t>
            </a:r>
            <a:endParaRPr lang="pl-PL" dirty="0"/>
          </a:p>
          <a:p>
            <a:pPr lvl="1"/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added</a:t>
            </a:r>
            <a:r>
              <a:rPr lang="pl-PL" dirty="0"/>
              <a:t> to the </a:t>
            </a:r>
            <a:r>
              <a:rPr lang="pl-PL" dirty="0" err="1"/>
              <a:t>constructor</a:t>
            </a:r>
            <a:r>
              <a:rPr lang="pl-PL" dirty="0"/>
              <a:t> and the set </a:t>
            </a:r>
            <a:r>
              <a:rPr lang="pl-PL" dirty="0" err="1"/>
              <a:t>method</a:t>
            </a:r>
            <a:endParaRPr lang="pl-PL" dirty="0"/>
          </a:p>
          <a:p>
            <a:endParaRPr lang="pl-PL" b="1" dirty="0"/>
          </a:p>
          <a:p>
            <a:r>
              <a:rPr lang="pl-PL" sz="20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pl-PL" sz="2000" dirty="0">
                <a:latin typeface="Courier New" charset="0"/>
                <a:ea typeface="Courier New" charset="0"/>
                <a:cs typeface="Courier New" charset="0"/>
              </a:rPr>
              <a:t> X {  </a:t>
            </a:r>
          </a:p>
          <a:p>
            <a:r>
              <a:rPr lang="pl-PL" sz="2000" dirty="0">
                <a:latin typeface="Courier New" charset="0"/>
                <a:ea typeface="Courier New" charset="0"/>
                <a:cs typeface="Courier New" charset="0"/>
              </a:rPr>
              <a:t>  </a:t>
            </a:r>
            <a:r>
              <a:rPr lang="pl-PL" sz="2000" dirty="0" err="1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pl-PL" sz="2000" dirty="0">
                <a:latin typeface="Courier New" charset="0"/>
                <a:ea typeface="Courier New" charset="0"/>
                <a:cs typeface="Courier New" charset="0"/>
              </a:rPr>
              <a:t> i;  </a:t>
            </a:r>
          </a:p>
          <a:p>
            <a:r>
              <a:rPr lang="pl-PL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 [! (i == 10)]  </a:t>
            </a:r>
          </a:p>
          <a:p>
            <a:r>
              <a:rPr lang="pl-PL" sz="20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endParaRPr lang="en-US" dirty="0"/>
          </a:p>
          <a:p>
            <a:r>
              <a:rPr lang="pl-PL" dirty="0"/>
              <a:t>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constraints</a:t>
            </a:r>
            <a:r>
              <a:rPr lang="pl-PL" dirty="0"/>
              <a:t> </a:t>
            </a:r>
            <a:r>
              <a:rPr lang="pl-PL" dirty="0" err="1"/>
              <a:t>later</a:t>
            </a:r>
            <a:r>
              <a:rPr lang="pl-PL" dirty="0"/>
              <a:t> in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machines</a:t>
            </a:r>
            <a:endParaRPr lang="pl-PL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107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8E5D73-352E-FD40-9F65-C7AB1D26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99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Converting requirements to models</a:t>
            </a:r>
            <a:br>
              <a:rPr lang="en-CA" dirty="0"/>
            </a:br>
            <a:r>
              <a:rPr lang="en-CA" dirty="0"/>
              <a:t>(if time and/or interest)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108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881672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CAAE7C-EB79-4241-9885-9285F2C769D2}" type="slidenum">
              <a:rPr lang="en-US" altLang="x-none" sz="1400"/>
              <a:pPr/>
              <a:t>109</a:t>
            </a:fld>
            <a:endParaRPr lang="en-US" altLang="x-none" sz="140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Tips for building a model from requirements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charset="0"/>
              </a:rPr>
              <a:t>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0768"/>
            <a:ext cx="8153400" cy="4602832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GB" altLang="x-none" dirty="0"/>
              <a:t>Identify a first set of candidate </a:t>
            </a:r>
            <a:r>
              <a:rPr lang="en-GB" altLang="x-none" b="1" dirty="0"/>
              <a:t>classes</a:t>
            </a:r>
            <a:r>
              <a:rPr lang="en-US" altLang="x-none" dirty="0"/>
              <a:t> </a:t>
            </a:r>
          </a:p>
          <a:p>
            <a:pPr lvl="1" algn="just">
              <a:lnSpc>
                <a:spcPct val="90000"/>
              </a:lnSpc>
            </a:pPr>
            <a:endParaRPr lang="en-US" altLang="x-none" dirty="0"/>
          </a:p>
          <a:p>
            <a:pPr lvl="1" algn="just">
              <a:lnSpc>
                <a:spcPct val="90000"/>
              </a:lnSpc>
            </a:pPr>
            <a:r>
              <a:rPr lang="en-US" altLang="x-none" dirty="0"/>
              <a:t>Focus on the core 1-2 classes</a:t>
            </a:r>
          </a:p>
          <a:p>
            <a:pPr lvl="2" algn="just">
              <a:lnSpc>
                <a:spcPct val="90000"/>
              </a:lnSpc>
            </a:pPr>
            <a:r>
              <a:rPr lang="en-GB" altLang="x-none" dirty="0"/>
              <a:t>Add </a:t>
            </a:r>
            <a:r>
              <a:rPr lang="en-GB" altLang="x-none" b="1" dirty="0"/>
              <a:t>associations</a:t>
            </a:r>
            <a:r>
              <a:rPr lang="en-GB" altLang="x-none" dirty="0"/>
              <a:t> and </a:t>
            </a:r>
            <a:r>
              <a:rPr lang="en-GB" altLang="x-none" b="1" dirty="0"/>
              <a:t>attributes</a:t>
            </a:r>
            <a:r>
              <a:rPr lang="en-GB" altLang="x-none" dirty="0"/>
              <a:t> </a:t>
            </a:r>
          </a:p>
          <a:p>
            <a:pPr lvl="2" algn="just">
              <a:lnSpc>
                <a:spcPct val="90000"/>
              </a:lnSpc>
            </a:pPr>
            <a:r>
              <a:rPr lang="en-GB" altLang="x-none" dirty="0"/>
              <a:t>Find </a:t>
            </a:r>
            <a:r>
              <a:rPr lang="en-GB" altLang="x-none" b="1" dirty="0"/>
              <a:t>generalizations</a:t>
            </a:r>
            <a:r>
              <a:rPr lang="en-US" altLang="x-none" dirty="0"/>
              <a:t> and apply patterns as needed</a:t>
            </a:r>
          </a:p>
          <a:p>
            <a:pPr lvl="2" algn="just">
              <a:lnSpc>
                <a:spcPct val="90000"/>
              </a:lnSpc>
            </a:pPr>
            <a:r>
              <a:rPr lang="en-US" altLang="x-none" dirty="0"/>
              <a:t>Iterate for the other classes</a:t>
            </a:r>
          </a:p>
          <a:p>
            <a:pPr lvl="1" algn="just">
              <a:lnSpc>
                <a:spcPct val="90000"/>
              </a:lnSpc>
            </a:pPr>
            <a:endParaRPr lang="en-GB" altLang="x-none" dirty="0"/>
          </a:p>
          <a:p>
            <a:pPr lvl="1" algn="just">
              <a:lnSpc>
                <a:spcPct val="90000"/>
              </a:lnSpc>
            </a:pPr>
            <a:r>
              <a:rPr lang="en-GB" altLang="x-none" dirty="0"/>
              <a:t>Then work on methods</a:t>
            </a:r>
          </a:p>
          <a:p>
            <a:pPr lvl="1" algn="just">
              <a:lnSpc>
                <a:spcPct val="90000"/>
              </a:lnSpc>
            </a:pPr>
            <a:endParaRPr lang="en-GB" altLang="x-none" b="1" dirty="0"/>
          </a:p>
          <a:p>
            <a:pPr lvl="1" algn="just">
              <a:lnSpc>
                <a:spcPct val="90000"/>
              </a:lnSpc>
            </a:pPr>
            <a:r>
              <a:rPr lang="en-GB" altLang="x-none" b="1" dirty="0"/>
              <a:t>Iterate</a:t>
            </a:r>
            <a:r>
              <a:rPr lang="en-GB" altLang="x-none" dirty="0"/>
              <a:t> </a:t>
            </a:r>
            <a:r>
              <a:rPr lang="en-US" altLang="x-none" dirty="0"/>
              <a:t>until the model is satisfactory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5B414-8464-3345-AA26-0F18E92C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3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4496-C8CA-414C-973B-9DB4A5EB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agile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2573-4999-1440-B2C0-E0BE2650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Involvement of and </a:t>
            </a:r>
            <a:r>
              <a:rPr lang="en-US" u="sng" dirty="0">
                <a:solidFill>
                  <a:srgbClr val="00B050"/>
                </a:solidFill>
              </a:rPr>
              <a:t>responsiveness to end-users</a:t>
            </a:r>
          </a:p>
          <a:p>
            <a:pPr lvl="1"/>
            <a:r>
              <a:rPr lang="en-US" dirty="0"/>
              <a:t>Understand and respond to their needs</a:t>
            </a:r>
          </a:p>
          <a:p>
            <a:pPr lvl="1"/>
            <a:r>
              <a:rPr lang="en-US" dirty="0"/>
              <a:t>Have them ‘in house’ to</a:t>
            </a:r>
          </a:p>
          <a:p>
            <a:pPr lvl="2"/>
            <a:r>
              <a:rPr lang="en-US" dirty="0"/>
              <a:t>Discuss plans, </a:t>
            </a:r>
            <a:r>
              <a:rPr lang="en-US" dirty="0">
                <a:solidFill>
                  <a:srgbClr val="FF0000"/>
                </a:solidFill>
              </a:rPr>
              <a:t>designs</a:t>
            </a:r>
          </a:p>
          <a:p>
            <a:pPr lvl="2"/>
            <a:r>
              <a:rPr lang="en-US" dirty="0"/>
              <a:t>Try out prototypes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Get working software into their hands fast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BFBB-73D0-234D-ACF6-57C448ED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62F21-5C38-C840-B804-EF8AB95A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FE7B9-D046-B045-8AF3-6B0CE8A3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182144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71D99D6-B609-6D45-958D-291F064F5F73}" type="slidenum">
              <a:rPr lang="en-US" altLang="x-none" sz="1400"/>
              <a:pPr/>
              <a:t>110</a:t>
            </a:fld>
            <a:endParaRPr lang="en-US" altLang="x-none" sz="140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Discovering classes in requirements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Times New Roman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defRPr/>
            </a:pPr>
            <a:r>
              <a:rPr lang="en-GB" dirty="0"/>
              <a:t>Look at a source material such as a description of requirements</a:t>
            </a:r>
            <a:r>
              <a:rPr lang="en-US" dirty="0">
                <a:cs typeface="Times New Roman" charset="0"/>
              </a:rPr>
              <a:t> </a:t>
            </a:r>
          </a:p>
          <a:p>
            <a:pPr lvl="1" algn="just">
              <a:defRPr/>
            </a:pPr>
            <a:r>
              <a:rPr lang="en-GB" dirty="0"/>
              <a:t>Extract the </a:t>
            </a:r>
            <a:r>
              <a:rPr lang="en-GB" i="1" dirty="0"/>
              <a:t>nouns</a:t>
            </a:r>
            <a:r>
              <a:rPr lang="en-GB" dirty="0"/>
              <a:t> and </a:t>
            </a:r>
            <a:r>
              <a:rPr lang="en-GB" i="1" dirty="0"/>
              <a:t>noun phrases</a:t>
            </a:r>
            <a:r>
              <a:rPr lang="en-US" dirty="0">
                <a:cs typeface="Times New Roman" charset="0"/>
              </a:rPr>
              <a:t> </a:t>
            </a:r>
          </a:p>
          <a:p>
            <a:pPr lvl="1" algn="just">
              <a:defRPr/>
            </a:pPr>
            <a:r>
              <a:rPr lang="en-US" dirty="0">
                <a:cs typeface="Times New Roman" charset="0"/>
              </a:rPr>
              <a:t>Eliminate nouns that:</a:t>
            </a:r>
          </a:p>
          <a:p>
            <a:pPr lvl="2" algn="just">
              <a:defRPr/>
            </a:pPr>
            <a:r>
              <a:rPr lang="en-GB" dirty="0">
                <a:cs typeface="Times New Roman" charset="0"/>
              </a:rPr>
              <a:t>are redundant (same meaning)</a:t>
            </a:r>
          </a:p>
          <a:p>
            <a:pPr lvl="2" algn="just">
              <a:defRPr/>
            </a:pPr>
            <a:r>
              <a:rPr lang="en-GB" dirty="0">
                <a:cs typeface="Times New Roman" charset="0"/>
              </a:rPr>
              <a:t>represent instances (e.g. specific people)</a:t>
            </a:r>
          </a:p>
          <a:p>
            <a:pPr lvl="2" algn="just">
              <a:defRPr/>
            </a:pPr>
            <a:r>
              <a:rPr lang="en-GB" dirty="0">
                <a:cs typeface="Times New Roman" charset="0"/>
              </a:rPr>
              <a:t>are vague or highly general (e.g. ‘Object’)</a:t>
            </a:r>
          </a:p>
          <a:p>
            <a:pPr lvl="2" algn="just">
              <a:defRPr/>
            </a:pPr>
            <a:r>
              <a:rPr lang="en-GB" dirty="0">
                <a:cs typeface="Times New Roman" charset="0"/>
              </a:rPr>
              <a:t>not needed in the application</a:t>
            </a:r>
          </a:p>
          <a:p>
            <a:pPr lvl="1" algn="just">
              <a:defRPr/>
            </a:pPr>
            <a:r>
              <a:rPr lang="en-GB" dirty="0">
                <a:cs typeface="Times New Roman" charset="0"/>
              </a:rPr>
              <a:t>Pay attention to </a:t>
            </a:r>
            <a:r>
              <a:rPr lang="en-GB" dirty="0"/>
              <a:t>classes in a domain model that represent </a:t>
            </a:r>
            <a:r>
              <a:rPr lang="en-GB" i="1" dirty="0"/>
              <a:t>types of users</a:t>
            </a:r>
            <a:r>
              <a:rPr lang="en-GB" dirty="0"/>
              <a:t> or other actors</a:t>
            </a:r>
            <a:r>
              <a:rPr lang="en-US" dirty="0">
                <a:cs typeface="Times New Roman" charset="0"/>
              </a:rPr>
              <a:t> </a:t>
            </a:r>
          </a:p>
          <a:p>
            <a:pPr lvl="2" algn="just">
              <a:defRPr/>
            </a:pPr>
            <a:r>
              <a:rPr lang="en-US" dirty="0">
                <a:cs typeface="Times New Roman" charset="0"/>
              </a:rPr>
              <a:t> They may or may not be needed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37CCF-DC0F-C144-8CBF-E7399858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6B7AEFB-145A-B44A-B9EB-FB0B107341FC}" type="slidenum">
              <a:rPr lang="en-US" altLang="x-none" sz="1400"/>
              <a:pPr/>
              <a:t>111</a:t>
            </a:fld>
            <a:endParaRPr lang="en-US" altLang="x-none" sz="140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Identifying associations and attributes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charset="0"/>
              </a:rPr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defRPr/>
            </a:pPr>
            <a:r>
              <a:rPr lang="en-GB" dirty="0"/>
              <a:t>Start with classes you think are most </a:t>
            </a:r>
            <a:r>
              <a:rPr lang="en-GB" b="1" dirty="0"/>
              <a:t>central</a:t>
            </a:r>
            <a:r>
              <a:rPr lang="en-GB" dirty="0"/>
              <a:t> and important</a:t>
            </a:r>
            <a:r>
              <a:rPr lang="en-US" dirty="0">
                <a:cs typeface="Times New Roman" charset="0"/>
              </a:rPr>
              <a:t> </a:t>
            </a:r>
          </a:p>
          <a:p>
            <a:pPr lvl="1" algn="just">
              <a:defRPr/>
            </a:pPr>
            <a:r>
              <a:rPr lang="en-GB" dirty="0">
                <a:cs typeface="Times New Roman" charset="0"/>
              </a:rPr>
              <a:t>Decide on the clear and obvious data it must contain and its relationships to other classes. </a:t>
            </a:r>
          </a:p>
          <a:p>
            <a:pPr lvl="1" algn="just">
              <a:defRPr/>
            </a:pPr>
            <a:r>
              <a:rPr lang="en-GB" i="1" u="sng" dirty="0">
                <a:cs typeface="Times New Roman" charset="0"/>
              </a:rPr>
              <a:t>Work outwards </a:t>
            </a:r>
            <a:r>
              <a:rPr lang="en-GB" dirty="0">
                <a:cs typeface="Times New Roman" charset="0"/>
              </a:rPr>
              <a:t>towards the classes that are less important.</a:t>
            </a:r>
          </a:p>
          <a:p>
            <a:pPr lvl="1" algn="just">
              <a:defRPr/>
            </a:pPr>
            <a:endParaRPr lang="en-GB" dirty="0"/>
          </a:p>
          <a:p>
            <a:pPr lvl="1" algn="just">
              <a:defRPr/>
            </a:pPr>
            <a:r>
              <a:rPr lang="en-GB" dirty="0"/>
              <a:t>Avoid adding too many associations and attributes to a class</a:t>
            </a:r>
          </a:p>
          <a:p>
            <a:pPr lvl="2" algn="just">
              <a:defRPr/>
            </a:pPr>
            <a:r>
              <a:rPr lang="en-GB" dirty="0"/>
              <a:t>A system is simpler if it manipulates less information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A14FA-1B2C-774D-98E8-6068138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723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6221941-7441-D14D-B98A-B63F655A0E09}" type="slidenum">
              <a:rPr lang="en-US" altLang="x-none" sz="1400"/>
              <a:pPr/>
              <a:t>112</a:t>
            </a:fld>
            <a:endParaRPr lang="en-US" altLang="x-none" sz="140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Tips about identifying and specifying valid associations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defRPr/>
            </a:pPr>
            <a:r>
              <a:rPr lang="en-GB" dirty="0">
                <a:cs typeface="Times New Roman" charset="0"/>
              </a:rPr>
              <a:t>Specify the multiplicity at both ends</a:t>
            </a:r>
          </a:p>
          <a:p>
            <a:pPr lvl="1" algn="just">
              <a:defRPr/>
            </a:pPr>
            <a:endParaRPr lang="en-GB" dirty="0">
              <a:cs typeface="Times New Roman" charset="0"/>
            </a:endParaRPr>
          </a:p>
          <a:p>
            <a:pPr lvl="1" algn="just">
              <a:defRPr/>
            </a:pPr>
            <a:r>
              <a:rPr lang="en-GB" dirty="0">
                <a:cs typeface="Times New Roman" charset="0"/>
              </a:rPr>
              <a:t>Use role names if necessary</a:t>
            </a:r>
          </a:p>
          <a:p>
            <a:pPr lvl="1" algn="just">
              <a:buFontTx/>
              <a:buNone/>
              <a:defRPr/>
            </a:pPr>
            <a:endParaRPr lang="en-GB" dirty="0">
              <a:cs typeface="Times New Roman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D0957-F265-B846-8B7B-3C38E86D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311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825-6B2D-3742-86E6-61E2F51C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46409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6E8-1911-6746-BAB9-6A9E43A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439472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b="1" u="sng" dirty="0"/>
              <a:t>Agile Modeling with State Machines</a:t>
            </a:r>
          </a:p>
          <a:p>
            <a:pPr marL="919163" lvl="2" indent="-457200"/>
            <a:r>
              <a:rPr lang="en-US" sz="2000" b="1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A22E-84AE-514E-AEF4-3FF1F4D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4029-0610-B545-8C06-08447E81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D8AD-825D-B944-AFD4-D5D1919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137812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Basic state machines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50776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8594E72-C2E3-5043-B354-F5608A114DC3}" type="slidenum">
              <a:rPr lang="en-US" altLang="x-none" sz="1400"/>
              <a:pPr/>
              <a:t>115</a:t>
            </a:fld>
            <a:endParaRPr lang="en-US" altLang="x-none" sz="140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016" y="260648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Basics of state machines</a:t>
            </a:r>
            <a:endParaRPr lang="en-GB" dirty="0">
              <a:cs typeface="Times" charset="0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defRPr/>
            </a:pPr>
            <a:r>
              <a:rPr lang="en-GB" dirty="0">
                <a:cs typeface="Times" charset="0"/>
              </a:rPr>
              <a:t>At any given point in time, the system is in one </a:t>
            </a:r>
            <a:r>
              <a:rPr lang="en-GB" u="sng" dirty="0">
                <a:cs typeface="Times" charset="0"/>
              </a:rPr>
              <a:t>state</a:t>
            </a:r>
            <a:r>
              <a:rPr lang="en-GB" dirty="0">
                <a:cs typeface="Times" charset="0"/>
              </a:rPr>
              <a:t>.</a:t>
            </a:r>
          </a:p>
          <a:p>
            <a:pPr lvl="1" algn="just">
              <a:defRPr/>
            </a:pPr>
            <a:endParaRPr lang="en-GB" dirty="0">
              <a:cs typeface="Times" charset="0"/>
            </a:endParaRPr>
          </a:p>
          <a:p>
            <a:pPr lvl="1" algn="just">
              <a:defRPr/>
            </a:pPr>
            <a:r>
              <a:rPr lang="en-GB" dirty="0">
                <a:cs typeface="Times" charset="0"/>
              </a:rPr>
              <a:t>It will remain in this state until an </a:t>
            </a:r>
            <a:r>
              <a:rPr lang="en-GB" u="sng" dirty="0">
                <a:cs typeface="Times" charset="0"/>
              </a:rPr>
              <a:t>event</a:t>
            </a:r>
            <a:r>
              <a:rPr lang="en-GB" dirty="0">
                <a:cs typeface="Times" charset="0"/>
              </a:rPr>
              <a:t> occurs that causes it to change state. </a:t>
            </a:r>
          </a:p>
          <a:p>
            <a:pPr lvl="1" algn="just">
              <a:defRPr/>
            </a:pPr>
            <a:endParaRPr lang="en-GB" dirty="0">
              <a:cs typeface="Times" charset="0"/>
            </a:endParaRPr>
          </a:p>
          <a:p>
            <a:pPr lvl="1" algn="just">
              <a:defRPr/>
            </a:pPr>
            <a:r>
              <a:rPr lang="en-GB" dirty="0">
                <a:cs typeface="Times" charset="0"/>
              </a:rPr>
              <a:t>A state is represented by a rounded rectangle containing the name of the state.</a:t>
            </a:r>
          </a:p>
          <a:p>
            <a:pPr lvl="1" algn="just">
              <a:defRPr/>
            </a:pPr>
            <a:endParaRPr lang="en-GB" dirty="0">
              <a:cs typeface="Times" charset="0"/>
            </a:endParaRPr>
          </a:p>
          <a:p>
            <a:pPr lvl="1" algn="just">
              <a:defRPr/>
            </a:pPr>
            <a:r>
              <a:rPr lang="en-GB" dirty="0">
                <a:cs typeface="Times" charset="0"/>
              </a:rPr>
              <a:t>Special states:</a:t>
            </a:r>
          </a:p>
          <a:p>
            <a:pPr lvl="2" algn="just">
              <a:defRPr/>
            </a:pPr>
            <a:r>
              <a:rPr lang="en-GB" dirty="0">
                <a:cs typeface="Times" charset="0"/>
              </a:rPr>
              <a:t>A black circle represents the </a:t>
            </a:r>
            <a:r>
              <a:rPr lang="en-GB" i="1" dirty="0">
                <a:cs typeface="Times" charset="0"/>
              </a:rPr>
              <a:t>start state</a:t>
            </a:r>
            <a:r>
              <a:rPr lang="en-US" dirty="0">
                <a:cs typeface="Times" charset="0"/>
              </a:rPr>
              <a:t> </a:t>
            </a:r>
          </a:p>
          <a:p>
            <a:pPr lvl="2" algn="just">
              <a:defRPr/>
            </a:pPr>
            <a:r>
              <a:rPr lang="en-GB" dirty="0">
                <a:cs typeface="Times" charset="0"/>
              </a:rPr>
              <a:t>A circle with a ring around it represents an </a:t>
            </a:r>
            <a:r>
              <a:rPr lang="en-GB" i="1" dirty="0">
                <a:cs typeface="Times" charset="0"/>
              </a:rPr>
              <a:t>end state</a:t>
            </a:r>
            <a:r>
              <a:rPr lang="en-US" dirty="0">
                <a:cs typeface="Times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96178-2BE2-FA4F-95B1-8914F3CE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734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23528"/>
          </a:xfrm>
        </p:spPr>
        <p:txBody>
          <a:bodyPr/>
          <a:lstStyle/>
          <a:p>
            <a:r>
              <a:rPr lang="en-US" dirty="0"/>
              <a:t>Garage door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2128"/>
            <a:ext cx="8229600" cy="5420072"/>
          </a:xfrm>
        </p:spPr>
        <p:txBody>
          <a:bodyPr/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GarageDoor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status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Open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buttonOrObstacle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Closing;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Closing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buttonOrObstacle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Opening;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reachBottom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Closed;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Closed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buttonOrObstacle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Opening;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Opening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buttonOrObstacle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HalfOpen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reachTop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Open;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HalfOpen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buttonOrObstacle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-&gt; Opening;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116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329828-A843-AF42-8598-1EA71CB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843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occurrence that </a:t>
            </a:r>
            <a:r>
              <a:rPr lang="en-US" i="1" dirty="0"/>
              <a:t>may trigger a change of state</a:t>
            </a:r>
          </a:p>
          <a:p>
            <a:pPr lvl="1"/>
            <a:r>
              <a:rPr lang="en-US" dirty="0"/>
              <a:t>Modeled in Umple as generated methods that can be called</a:t>
            </a:r>
          </a:p>
          <a:p>
            <a:pPr lvl="1"/>
            <a:endParaRPr lang="en-US" dirty="0"/>
          </a:p>
          <a:p>
            <a:r>
              <a:rPr lang="en-US" dirty="0"/>
              <a:t>Several states may be able to respond to the same event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117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EEC935-52BE-BA4E-B29B-7587DEEF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915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E9C0E59-009D-C144-B994-F9E68C3AFFB1}" type="slidenum">
              <a:rPr lang="en-US" altLang="x-none" sz="1400"/>
              <a:pPr/>
              <a:t>118</a:t>
            </a:fld>
            <a:endParaRPr lang="en-US" altLang="x-none" sz="140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>
                <a:cs typeface="+mj-cs"/>
              </a:rPr>
              <a:t>Transitions</a:t>
            </a:r>
            <a:endParaRPr lang="en-GB">
              <a:cs typeface="Times" charset="0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defRPr/>
            </a:pPr>
            <a:r>
              <a:rPr lang="en-GB" dirty="0">
                <a:cs typeface="Times" charset="0"/>
              </a:rPr>
              <a:t>A change of state in response to an event.</a:t>
            </a:r>
          </a:p>
          <a:p>
            <a:pPr lvl="2" algn="just">
              <a:defRPr/>
            </a:pPr>
            <a:r>
              <a:rPr lang="en-GB" dirty="0">
                <a:cs typeface="Times" charset="0"/>
              </a:rPr>
              <a:t>It is considered to occur </a:t>
            </a:r>
            <a:r>
              <a:rPr lang="en-GB" dirty="0">
                <a:solidFill>
                  <a:srgbClr val="FF0000"/>
                </a:solidFill>
                <a:cs typeface="Times" charset="0"/>
              </a:rPr>
              <a:t>instantaneously</a:t>
            </a:r>
            <a:r>
              <a:rPr lang="en-GB" dirty="0">
                <a:cs typeface="Times" charset="0"/>
              </a:rPr>
              <a:t>.</a:t>
            </a:r>
          </a:p>
          <a:p>
            <a:pPr lvl="1" algn="just">
              <a:defRPr/>
            </a:pPr>
            <a:endParaRPr lang="en-GB" dirty="0">
              <a:cs typeface="Times" charset="0"/>
            </a:endParaRPr>
          </a:p>
          <a:p>
            <a:pPr lvl="1" algn="just">
              <a:defRPr/>
            </a:pPr>
            <a:r>
              <a:rPr lang="en-GB" dirty="0">
                <a:cs typeface="Times" charset="0"/>
              </a:rPr>
              <a:t>The label on each transition is the event that causes the change of state.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ED9EE-F4E1-C144-B087-690275F1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976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052EF25-1895-8145-B6C1-DFC1E1119BC8}" type="slidenum">
              <a:rPr lang="en-US" altLang="x-none" sz="1400"/>
              <a:pPr/>
              <a:t>119</a:t>
            </a:fld>
            <a:endParaRPr lang="en-US" altLang="x-none" sz="140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State diagrams – an example with conditional transitions 		</a:t>
            </a:r>
          </a:p>
        </p:txBody>
      </p:sp>
      <p:pic>
        <p:nvPicPr>
          <p:cNvPr id="382041" name="Picture 8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25" y="1412776"/>
            <a:ext cx="8633709" cy="3980312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26BA1-0A28-0848-BFFF-DDE99218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5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F8E2-1819-EB4B-BE6C-7B61667E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drawbacks to being agile (1)?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C623-7CDE-3745-8217-86D4AF4A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55496" cy="5029200"/>
          </a:xfrm>
        </p:spPr>
        <p:txBody>
          <a:bodyPr/>
          <a:lstStyle/>
          <a:p>
            <a:r>
              <a:rPr lang="en-US" dirty="0"/>
              <a:t>Tricky if you are given a binder of pre-written requirements</a:t>
            </a:r>
          </a:p>
          <a:p>
            <a:pPr lvl="1"/>
            <a:r>
              <a:rPr lang="en-US" dirty="0"/>
              <a:t>Solutions: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Negotiate to be agile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Decline to accept a contract for unchangeable requirements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7443-D86B-C347-A214-03D0E8A8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CAA4-5270-3944-8242-8275F895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FD39-6E07-9A4B-AED2-56B684F5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96588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5255ABF-0358-9842-B6B6-430B4325C41E}" type="slidenum">
              <a:rPr lang="en-US" altLang="x-none" sz="1400"/>
              <a:pPr/>
              <a:t>120</a:t>
            </a:fld>
            <a:endParaRPr lang="en-US" altLang="x-none" sz="140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Times" charset="0"/>
              </a:rPr>
              <a:t>Actions in state diagrams</a:t>
            </a:r>
            <a:endParaRPr lang="en-US" dirty="0">
              <a:cs typeface="+mj-cs"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dirty="0">
                <a:cs typeface="Times" charset="0"/>
              </a:rPr>
              <a:t>An </a:t>
            </a:r>
            <a:r>
              <a:rPr lang="en-GB" i="1" dirty="0">
                <a:cs typeface="Times" charset="0"/>
              </a:rPr>
              <a:t>action</a:t>
            </a:r>
            <a:r>
              <a:rPr lang="en-GB" dirty="0">
                <a:cs typeface="Times" charset="0"/>
              </a:rPr>
              <a:t> is a block of code that must be executed effectively </a:t>
            </a:r>
            <a:r>
              <a:rPr lang="en-GB" i="1" dirty="0">
                <a:cs typeface="Times" charset="0"/>
              </a:rPr>
              <a:t>instantaneously</a:t>
            </a:r>
            <a:r>
              <a:rPr lang="en-GB" dirty="0">
                <a:cs typeface="Times" charset="0"/>
              </a:rPr>
              <a:t> </a:t>
            </a:r>
          </a:p>
          <a:p>
            <a:pPr lvl="2">
              <a:defRPr/>
            </a:pPr>
            <a:r>
              <a:rPr lang="en-GB" dirty="0">
                <a:cs typeface="Times" charset="0"/>
              </a:rPr>
              <a:t>When a particular transition is taken,</a:t>
            </a:r>
            <a:r>
              <a:rPr lang="en-US" dirty="0">
                <a:cs typeface="Times" charset="0"/>
              </a:rPr>
              <a:t> </a:t>
            </a:r>
          </a:p>
          <a:p>
            <a:pPr lvl="2">
              <a:defRPr/>
            </a:pPr>
            <a:r>
              <a:rPr lang="en-GB" dirty="0">
                <a:cs typeface="Times" charset="0"/>
              </a:rPr>
              <a:t>Upon entry into a particular state, or</a:t>
            </a:r>
            <a:r>
              <a:rPr lang="en-US" dirty="0">
                <a:cs typeface="Times" charset="0"/>
              </a:rPr>
              <a:t> </a:t>
            </a:r>
          </a:p>
          <a:p>
            <a:pPr lvl="2">
              <a:defRPr/>
            </a:pPr>
            <a:r>
              <a:rPr lang="en-GB" dirty="0">
                <a:cs typeface="Times" charset="0"/>
              </a:rPr>
              <a:t>Upon exit from a particular state</a:t>
            </a:r>
          </a:p>
          <a:p>
            <a:pPr lvl="1">
              <a:defRPr/>
            </a:pPr>
            <a:endParaRPr lang="en-GB" dirty="0">
              <a:cs typeface="Times" charset="0"/>
            </a:endParaRPr>
          </a:p>
          <a:p>
            <a:pPr lvl="1">
              <a:defRPr/>
            </a:pPr>
            <a:r>
              <a:rPr lang="en-GB" dirty="0">
                <a:cs typeface="Times" charset="0"/>
              </a:rPr>
              <a:t>An action should consume no noticeable amount of time</a:t>
            </a:r>
            <a:r>
              <a:rPr lang="en-US" dirty="0">
                <a:cs typeface="Times" charset="0"/>
              </a:rPr>
              <a:t>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D555-3ED4-7F4C-90CA-B6ACB614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12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3775453-0708-FF44-822A-45690D8DCB68}" type="slidenum">
              <a:rPr lang="en-US" altLang="x-none" sz="1400"/>
              <a:pPr/>
              <a:t>121</a:t>
            </a:fld>
            <a:endParaRPr lang="en-US" altLang="x-none" sz="140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Times New Roman" charset="0"/>
              </a:rPr>
              <a:t>Nested </a:t>
            </a:r>
            <a:r>
              <a:rPr lang="en-GB" dirty="0" err="1">
                <a:cs typeface="Times New Roman" charset="0"/>
              </a:rPr>
              <a:t>substates</a:t>
            </a:r>
            <a:r>
              <a:rPr lang="en-GB" dirty="0">
                <a:cs typeface="Times New Roman" charset="0"/>
              </a:rPr>
              <a:t> and guard conditions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391400" cy="4800600"/>
          </a:xfrm>
        </p:spPr>
        <p:txBody>
          <a:bodyPr/>
          <a:lstStyle/>
          <a:p>
            <a:pPr marL="0" indent="0">
              <a:defRPr/>
            </a:pPr>
            <a:r>
              <a:rPr lang="en-GB" sz="2000">
                <a:cs typeface="Times" charset="0"/>
              </a:rPr>
              <a:t>A state diagram can be nested inside a state. </a:t>
            </a:r>
          </a:p>
          <a:p>
            <a:pPr lvl="1">
              <a:defRPr/>
            </a:pPr>
            <a:r>
              <a:rPr lang="en-GB" sz="2000">
                <a:cs typeface="Times" charset="0"/>
              </a:rPr>
              <a:t>The states of the inner diagram are called </a:t>
            </a:r>
            <a:r>
              <a:rPr lang="en-GB" sz="2000" i="1">
                <a:cs typeface="Times" charset="0"/>
              </a:rPr>
              <a:t>substates</a:t>
            </a:r>
            <a:r>
              <a:rPr lang="en-GB" sz="2000">
                <a:cs typeface="Times" charset="0"/>
              </a:rPr>
              <a:t>.</a:t>
            </a:r>
            <a:r>
              <a:rPr lang="en-US" sz="2000"/>
              <a:t> </a:t>
            </a:r>
          </a:p>
        </p:txBody>
      </p:sp>
      <p:pic>
        <p:nvPicPr>
          <p:cNvPr id="410724" name="Picture 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78075"/>
            <a:ext cx="8229600" cy="310832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E8119-BFB8-4A40-AF3E-0E84C7AD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376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CA0F4D7-F6ED-8246-82A5-0EE72E7E44DD}" type="slidenum">
              <a:rPr lang="en-US" altLang="x-none" sz="1400"/>
              <a:pPr/>
              <a:t>122</a:t>
            </a:fld>
            <a:endParaRPr lang="en-US" altLang="x-none" sz="140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Nested state diagram – Another example</a:t>
            </a:r>
          </a:p>
        </p:txBody>
      </p:sp>
      <p:pic>
        <p:nvPicPr>
          <p:cNvPr id="412742" name="Picture 7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7543800" cy="3475038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505C4-E13E-354C-8E3B-14C5959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998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transition taken immediately upon entry into a state</a:t>
            </a:r>
          </a:p>
          <a:p>
            <a:pPr lvl="1"/>
            <a:r>
              <a:rPr lang="en-US" dirty="0"/>
              <a:t>Unless guarded</a:t>
            </a:r>
          </a:p>
          <a:p>
            <a:pPr lvl="1"/>
            <a:endParaRPr lang="en-US" dirty="0"/>
          </a:p>
          <a:p>
            <a:r>
              <a:rPr lang="en-US" dirty="0"/>
              <a:t>We will look at an example in the user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4CBAF6-B0D6-A649-B3D7-1F2454E1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132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can be referenced in guards and actions.</a:t>
            </a:r>
          </a:p>
          <a:p>
            <a:endParaRPr lang="en-US" dirty="0"/>
          </a:p>
          <a:p>
            <a:r>
              <a:rPr lang="en-US" dirty="0"/>
              <a:t>We will look at an example in the user manual.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C00E3C-3751-184D-B5C6-CF50AD74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242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Analysing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63839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D2E2-D01A-4D41-87EC-144D893D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Models can be analysed in several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2B4B-AA70-1F45-85D0-70EC34A6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Visually</a:t>
            </a:r>
          </a:p>
          <a:p>
            <a:endParaRPr lang="en-CA" dirty="0"/>
          </a:p>
          <a:p>
            <a:r>
              <a:rPr lang="en-CA" dirty="0"/>
              <a:t>Automatically generated errors and warnings</a:t>
            </a:r>
          </a:p>
          <a:p>
            <a:endParaRPr lang="en-CA" dirty="0"/>
          </a:p>
          <a:p>
            <a:r>
              <a:rPr lang="en-CA" dirty="0"/>
              <a:t>State tables (next slide)\</a:t>
            </a:r>
          </a:p>
          <a:p>
            <a:endParaRPr lang="en-CA" dirty="0"/>
          </a:p>
          <a:p>
            <a:r>
              <a:rPr lang="en-CA" dirty="0"/>
              <a:t>Metrics</a:t>
            </a:r>
          </a:p>
          <a:p>
            <a:endParaRPr lang="en-CA" dirty="0"/>
          </a:p>
          <a:p>
            <a:r>
              <a:rPr lang="en-CA" dirty="0"/>
              <a:t>Formal methods (</a:t>
            </a:r>
            <a:r>
              <a:rPr lang="en-CA" dirty="0" err="1"/>
              <a:t>nuXMV</a:t>
            </a:r>
            <a:r>
              <a:rPr lang="en-CA"/>
              <a:t>)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102F-04EE-2546-A04A-119F58D9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57D4D-955A-5143-81F7-4FBE18C8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EBE0-36AD-7A4D-8BE2-65778A6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90641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tables and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analysis of state machines statically without having to write code</a:t>
            </a:r>
          </a:p>
          <a:p>
            <a:endParaRPr lang="en-US" dirty="0"/>
          </a:p>
          <a:p>
            <a:r>
              <a:rPr lang="en-US" dirty="0"/>
              <a:t>We will explore these in UmpleOnline by looking at state machine examples and generating tables and simulations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127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3BC685-D8C6-7C49-BB9F-4EA8AAB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95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Concurrency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16319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activities and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 activity executes</a:t>
            </a:r>
          </a:p>
          <a:p>
            <a:pPr lvl="1"/>
            <a:r>
              <a:rPr lang="en-US" dirty="0"/>
              <a:t>In a separate thread</a:t>
            </a:r>
          </a:p>
          <a:p>
            <a:pPr lvl="1"/>
            <a:r>
              <a:rPr lang="en-US" dirty="0"/>
              <a:t>Until</a:t>
            </a:r>
          </a:p>
          <a:p>
            <a:pPr lvl="2"/>
            <a:r>
              <a:rPr lang="en-US" dirty="0"/>
              <a:t>Its method terminates, or</a:t>
            </a:r>
          </a:p>
          <a:p>
            <a:pPr lvl="2"/>
            <a:r>
              <a:rPr lang="en-US" dirty="0"/>
              <a:t>The state needs to exit (killing the tread)</a:t>
            </a:r>
          </a:p>
          <a:p>
            <a:endParaRPr lang="en-US" dirty="0"/>
          </a:p>
          <a:p>
            <a:r>
              <a:rPr lang="en-US" dirty="0"/>
              <a:t>Example uses:</a:t>
            </a:r>
          </a:p>
          <a:p>
            <a:pPr lvl="1"/>
            <a:r>
              <a:rPr lang="en-US" dirty="0"/>
              <a:t>Outputting a stream (e.g. playing music)</a:t>
            </a:r>
          </a:p>
          <a:p>
            <a:pPr lvl="1"/>
            <a:r>
              <a:rPr lang="en-US" dirty="0"/>
              <a:t>Monitoring something</a:t>
            </a:r>
          </a:p>
          <a:p>
            <a:pPr lvl="1"/>
            <a:r>
              <a:rPr lang="en-US" dirty="0"/>
              <a:t>Running a motor while in the state</a:t>
            </a:r>
          </a:p>
          <a:p>
            <a:pPr lvl="1"/>
            <a:r>
              <a:rPr lang="en-US" dirty="0"/>
              <a:t>Achieving concurrency, using multiple do activities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129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A3024D-D255-6742-BCE2-A24B6544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F8E2-1819-EB4B-BE6C-7B61667E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drawbacks to being agile (2)?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C623-7CDE-3745-8217-86D4AF4A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0728"/>
            <a:ext cx="8655496" cy="5191472"/>
          </a:xfrm>
        </p:spPr>
        <p:txBody>
          <a:bodyPr/>
          <a:lstStyle/>
          <a:p>
            <a:r>
              <a:rPr lang="en-US" dirty="0"/>
              <a:t>For much embedded software:</a:t>
            </a:r>
          </a:p>
          <a:p>
            <a:pPr lvl="1"/>
            <a:r>
              <a:rPr lang="en-US" dirty="0"/>
              <a:t>Safety and security are not-negotiable requirements</a:t>
            </a:r>
          </a:p>
          <a:p>
            <a:pPr lvl="1"/>
            <a:r>
              <a:rPr lang="en-US" dirty="0"/>
              <a:t>Hard to repeatedly change in the field</a:t>
            </a:r>
          </a:p>
          <a:p>
            <a:pPr lvl="3"/>
            <a:endParaRPr lang="en-US" dirty="0"/>
          </a:p>
          <a:p>
            <a:r>
              <a:rPr lang="en-US" dirty="0"/>
              <a:t>For software with many or complex interfaces to other software or hardware</a:t>
            </a:r>
          </a:p>
          <a:p>
            <a:pPr lvl="1"/>
            <a:r>
              <a:rPr lang="en-US" dirty="0"/>
              <a:t>Specification of interfaces up-front allows co-engineering and avoids chaos</a:t>
            </a:r>
          </a:p>
          <a:p>
            <a:pPr lvl="3"/>
            <a:endParaRPr lang="en-US" dirty="0"/>
          </a:p>
          <a:p>
            <a:r>
              <a:rPr lang="en-US" dirty="0"/>
              <a:t>But for both of the above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Exploratory and prototype development can still be agile </a:t>
            </a:r>
          </a:p>
          <a:p>
            <a:pPr lvl="1"/>
            <a:r>
              <a:rPr lang="en-US" dirty="0"/>
              <a:t>Use simulators/stubs/wrappers/abstraction layers for other hardware and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7443-D86B-C347-A214-03D0E8A8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CAA4-5270-3944-8242-8275F895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FD39-6E07-9A4B-AED2-56B684F5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930925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start in a separate thread as they are instantiated.</a:t>
            </a:r>
          </a:p>
          <a:p>
            <a:endParaRPr lang="en-US" dirty="0"/>
          </a:p>
          <a:p>
            <a:r>
              <a:rPr lang="en-US" dirty="0"/>
              <a:t>Declared with the keyword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130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2803B1-E3A1-154C-85AA-95C854EF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6843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threading in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discussed so far, code generated for state machines has the following </a:t>
            </a:r>
            <a:r>
              <a:rPr lang="en-US" dirty="0" err="1"/>
              <a:t>behaviour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single thread:</a:t>
            </a:r>
          </a:p>
          <a:p>
            <a:pPr lvl="2"/>
            <a:r>
              <a:rPr lang="en-US" dirty="0"/>
              <a:t>Calls an event</a:t>
            </a:r>
          </a:p>
          <a:p>
            <a:pPr lvl="2"/>
            <a:r>
              <a:rPr lang="en-US" dirty="0"/>
              <a:t>Executes the event (running any actions)</a:t>
            </a:r>
          </a:p>
          <a:p>
            <a:pPr lvl="2"/>
            <a:r>
              <a:rPr lang="en-US" dirty="0"/>
              <a:t>Returns to the caller and continues</a:t>
            </a:r>
          </a:p>
          <a:p>
            <a:endParaRPr lang="en-US" dirty="0"/>
          </a:p>
          <a:p>
            <a:r>
              <a:rPr lang="en-US" dirty="0"/>
              <a:t>This has two problems:</a:t>
            </a:r>
          </a:p>
          <a:p>
            <a:pPr marL="457200" indent="-457200">
              <a:buAutoNum type="arabicPeriod"/>
            </a:pPr>
            <a:r>
              <a:rPr lang="en-US" dirty="0"/>
              <a:t>If another thread calls the event at the same time they will ‘</a:t>
            </a:r>
            <a:r>
              <a:rPr lang="en-US" i="1" dirty="0"/>
              <a:t>interfere</a:t>
            </a:r>
            <a:r>
              <a:rPr lang="en-US" dirty="0"/>
              <a:t>’</a:t>
            </a:r>
          </a:p>
          <a:p>
            <a:pPr marL="457200" indent="-457200">
              <a:buAutoNum type="arabicPeriod"/>
            </a:pPr>
            <a:r>
              <a:rPr lang="en-US" dirty="0"/>
              <a:t>There can be </a:t>
            </a:r>
            <a:r>
              <a:rPr lang="en-US" i="1" dirty="0"/>
              <a:t>deadlocks</a:t>
            </a:r>
            <a:r>
              <a:rPr lang="en-US" dirty="0"/>
              <a:t> if an action itself triggers an event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131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F63DB-C9E3-504E-9D1D-D631AF2C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704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Queued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threading problem:</a:t>
            </a:r>
          </a:p>
          <a:p>
            <a:pPr lvl="1"/>
            <a:r>
              <a:rPr lang="en-US" dirty="0"/>
              <a:t>Callers can add events to a queue without blocking</a:t>
            </a:r>
          </a:p>
          <a:p>
            <a:pPr lvl="1"/>
            <a:r>
              <a:rPr lang="en-US" dirty="0"/>
              <a:t>A separate thread takes items off the queue ‘as fast as it can’ and processes them</a:t>
            </a:r>
          </a:p>
          <a:p>
            <a:endParaRPr lang="en-US" dirty="0"/>
          </a:p>
          <a:p>
            <a:r>
              <a:rPr lang="en-US" dirty="0"/>
              <a:t>Umple syntax: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queued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before the state machine declaration</a:t>
            </a:r>
          </a:p>
          <a:p>
            <a:endParaRPr lang="en-US" dirty="0"/>
          </a:p>
          <a:p>
            <a:r>
              <a:rPr lang="en-US" dirty="0"/>
              <a:t>We will look at examples in the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132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B1C9E7-85C1-4745-989E-F2084B72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225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Pooled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39472" cy="4800600"/>
          </a:xfrm>
        </p:spPr>
        <p:txBody>
          <a:bodyPr/>
          <a:lstStyle/>
          <a:p>
            <a:r>
              <a:rPr lang="en-US" dirty="0"/>
              <a:t>Default Umple Behavior (including with queued):</a:t>
            </a:r>
          </a:p>
          <a:p>
            <a:pPr lvl="1"/>
            <a:r>
              <a:rPr lang="en-US" dirty="0"/>
              <a:t>If an event is received but the system is not in a state that can handle it, then the event is ignored.</a:t>
            </a:r>
          </a:p>
          <a:p>
            <a:endParaRPr lang="en-US" dirty="0"/>
          </a:p>
          <a:p>
            <a:r>
              <a:rPr lang="en-US" dirty="0"/>
              <a:t>Alternative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pooled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stereotype:</a:t>
            </a:r>
          </a:p>
          <a:p>
            <a:pPr lvl="1"/>
            <a:r>
              <a:rPr lang="en-US" dirty="0"/>
              <a:t>Uses a queue (see previous slide)</a:t>
            </a:r>
          </a:p>
          <a:p>
            <a:pPr lvl="1"/>
            <a:r>
              <a:rPr lang="en-US" dirty="0"/>
              <a:t>Events that cannot be processed in the current state are </a:t>
            </a:r>
            <a:r>
              <a:rPr lang="en-US" i="1" dirty="0"/>
              <a:t>left at the head of the queue </a:t>
            </a:r>
            <a:r>
              <a:rPr lang="en-US" dirty="0"/>
              <a:t>until a relevant state reached</a:t>
            </a:r>
          </a:p>
          <a:p>
            <a:pPr lvl="1"/>
            <a:r>
              <a:rPr lang="en-US" dirty="0"/>
              <a:t>The first relevant event nearest the head of the queue is processed</a:t>
            </a:r>
          </a:p>
          <a:p>
            <a:pPr lvl="1"/>
            <a:r>
              <a:rPr lang="en-US" dirty="0"/>
              <a:t>Events may hence be processed out of order, but not ignored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CC861D-31DA-EF4E-B67E-50A1E723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270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Unspecified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pseudo-event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Matches any event that is not listed</a:t>
            </a:r>
          </a:p>
          <a:p>
            <a:endParaRPr lang="en-US" dirty="0"/>
          </a:p>
          <a:p>
            <a:r>
              <a:rPr lang="en-US" dirty="0"/>
              <a:t>Can be in any state, e.g.</a:t>
            </a:r>
          </a:p>
          <a:p>
            <a:pPr marL="1905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unspecified -&gt;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error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8EAE0C-798A-544E-9E94-4C1AC838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295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2352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 using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unspecified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52128"/>
            <a:ext cx="8359080" cy="5845224"/>
          </a:xfrm>
        </p:spPr>
        <p:txBody>
          <a:bodyPr/>
          <a:lstStyle/>
          <a:p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AutomatedTellerMachine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queued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sm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idle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cardInserted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active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maintain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maintenance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unspecified</a:t>
            </a:r>
            <a:r>
              <a:rPr lang="mr-IN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-&gt; error1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}        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maintenance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isMaintained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idle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active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entry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/{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addLog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Card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is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read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");}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exit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/{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addLog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Card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is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ejected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");}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validating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validated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selecting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unspecified</a:t>
            </a:r>
            <a:r>
              <a:rPr lang="mr-IN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-&gt; error2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selecting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processing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processing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{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selectAnotherTransiction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selecting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finish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printing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printing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receiptPrinted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idle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cancel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-&gt; 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idle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error1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entry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/ {printError1();}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idle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error2</a:t>
            </a:r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entry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/ {printError2();} -&gt;</a:t>
            </a:r>
            <a:r>
              <a:rPr lang="mr-IN" sz="1200" dirty="0" err="1">
                <a:latin typeface="Courier New" charset="0"/>
                <a:ea typeface="Courier New" charset="0"/>
                <a:cs typeface="Courier New" charset="0"/>
              </a:rPr>
              <a:t>validating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;}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2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CA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2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8BF9BD-429F-9048-A074-8A052CD1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3032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9785-17AB-6645-AC41-C9FB601D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 in the user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5138-0A1B-F045-83D1-64AC5C3F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3"/>
              </a:rPr>
              <a:t>http://statemachines.umple.org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086B-5B2B-524C-AE1C-6282AE6F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B677-86F0-A343-ADC8-83E74889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F9AF-D019-B24C-87BD-38350952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11565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State machine case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9596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State machine for a phone line</a:t>
            </a:r>
          </a:p>
        </p:txBody>
      </p:sp>
      <p:pic>
        <p:nvPicPr>
          <p:cNvPr id="7" name="Content Placeholder 6" descr="phon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b="-178"/>
          <a:stretch/>
        </p:blipFill>
        <p:spPr>
          <a:xfrm>
            <a:off x="963613" y="1196975"/>
            <a:ext cx="6848475" cy="53324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DD6B04D-D0B3-6F47-B847-CEDCF9DAC7F9}" type="slidenum">
              <a:rPr lang="en-US" altLang="x-none" sz="1400"/>
              <a:pPr/>
              <a:t>138</a:t>
            </a:fld>
            <a:endParaRPr lang="en-US" altLang="x-none" sz="1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A3CF8-FFDC-9C42-B5C8-82B62AE4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0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Umple for the phone line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66800" y="1052513"/>
            <a:ext cx="3695700" cy="5119687"/>
          </a:xfrm>
        </p:spPr>
        <p:txBody>
          <a:bodyPr/>
          <a:lstStyle/>
          <a:p>
            <a:pPr marL="0" indent="0"/>
            <a:r>
              <a:rPr lang="en-US" altLang="x-none" sz="1400" dirty="0"/>
              <a:t>class phone {</a:t>
            </a:r>
          </a:p>
          <a:p>
            <a:pPr marL="0" indent="0"/>
            <a:r>
              <a:rPr lang="en-US" altLang="x-none" sz="1400" dirty="0"/>
              <a:t>  state {</a:t>
            </a:r>
          </a:p>
          <a:p>
            <a:pPr marL="0" indent="0"/>
            <a:r>
              <a:rPr lang="en-US" altLang="x-none" sz="1400" dirty="0"/>
              <a:t>    </a:t>
            </a:r>
            <a:r>
              <a:rPr lang="en-US" altLang="x-none" sz="1400" dirty="0" err="1"/>
              <a:t>onHook</a:t>
            </a:r>
            <a:r>
              <a:rPr lang="en-US" altLang="x-none" sz="1400" dirty="0"/>
              <a:t> {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startDialing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dialling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incomingCall</a:t>
            </a:r>
            <a:r>
              <a:rPr lang="en-US" altLang="x-none" sz="1400" dirty="0"/>
              <a:t> -&gt; ringing;</a:t>
            </a:r>
          </a:p>
          <a:p>
            <a:pPr marL="0" indent="0"/>
            <a:r>
              <a:rPr lang="en-US" altLang="x-none" sz="1400" dirty="0"/>
              <a:t>    }</a:t>
            </a:r>
          </a:p>
          <a:p>
            <a:pPr marL="0" indent="0"/>
            <a:r>
              <a:rPr lang="en-US" altLang="x-none" sz="1400" dirty="0"/>
              <a:t>    ringing {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pickUp</a:t>
            </a:r>
            <a:r>
              <a:rPr lang="en-US" altLang="x-none" sz="1400" dirty="0"/>
              <a:t> -&gt; communicating;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otherPartyHangUp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onHook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}</a:t>
            </a:r>
          </a:p>
          <a:p>
            <a:pPr marL="0" indent="0"/>
            <a:r>
              <a:rPr lang="en-US" altLang="x-none" sz="1400" dirty="0"/>
              <a:t>    communicating {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hangUp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onHook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otherPartyHangUp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waitForHook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putOnHold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onHold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}</a:t>
            </a:r>
          </a:p>
          <a:p>
            <a:pPr marL="0" indent="0"/>
            <a:r>
              <a:rPr lang="en-US" altLang="x-none" sz="1400" dirty="0"/>
              <a:t>    </a:t>
            </a:r>
            <a:r>
              <a:rPr lang="en-US" altLang="x-none" sz="1400" dirty="0" err="1"/>
              <a:t>onHold</a:t>
            </a:r>
            <a:r>
              <a:rPr lang="en-US" altLang="x-none" sz="1400" dirty="0"/>
              <a:t> {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hangUp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onHook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otherPartyHangUp</a:t>
            </a:r>
            <a:r>
              <a:rPr lang="en-US" altLang="x-none" sz="1400" dirty="0"/>
              <a:t> -&gt; </a:t>
            </a:r>
            <a:r>
              <a:rPr lang="en-US" altLang="x-none" sz="1400" dirty="0" err="1"/>
              <a:t>waitForHook</a:t>
            </a:r>
            <a:r>
              <a:rPr lang="en-US" altLang="x-none" sz="1400" dirty="0"/>
              <a:t>;</a:t>
            </a:r>
          </a:p>
          <a:p>
            <a:pPr marL="0" indent="0"/>
            <a:r>
              <a:rPr lang="en-US" altLang="x-none" sz="1400" dirty="0"/>
              <a:t>      </a:t>
            </a:r>
            <a:r>
              <a:rPr lang="en-US" altLang="x-none" sz="1400" dirty="0" err="1"/>
              <a:t>takeOffHold</a:t>
            </a:r>
            <a:r>
              <a:rPr lang="en-US" altLang="x-none" sz="1400" dirty="0"/>
              <a:t> -&gt; communicating;</a:t>
            </a:r>
          </a:p>
          <a:p>
            <a:pPr marL="0" indent="0"/>
            <a:r>
              <a:rPr lang="en-US" altLang="x-none" sz="1400" dirty="0"/>
              <a:t>    }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US" altLang="x-none" sz="1400"/>
              <a:t> dialing {</a:t>
            </a:r>
          </a:p>
          <a:p>
            <a:pPr marL="0" indent="0"/>
            <a:r>
              <a:rPr lang="en-US" altLang="x-none" sz="1400"/>
              <a:t>      completeNumber -&gt; waitingForConnection;</a:t>
            </a:r>
          </a:p>
          <a:p>
            <a:pPr marL="0" indent="0"/>
            <a:r>
              <a:rPr lang="en-US" altLang="x-none" sz="1400"/>
              <a:t>      hangUp -&gt; onHook;</a:t>
            </a:r>
          </a:p>
          <a:p>
            <a:pPr marL="0" indent="0"/>
            <a:r>
              <a:rPr lang="en-US" altLang="x-none" sz="1400"/>
              <a:t>    }</a:t>
            </a:r>
          </a:p>
          <a:p>
            <a:pPr marL="0" indent="0"/>
            <a:r>
              <a:rPr lang="en-US" altLang="x-none" sz="1400"/>
              <a:t>    waitingForConnection {</a:t>
            </a:r>
          </a:p>
          <a:p>
            <a:pPr marL="0" indent="0"/>
            <a:r>
              <a:rPr lang="en-US" altLang="x-none" sz="1400"/>
              <a:t>      otherPartyPickUp -&gt; communicating;</a:t>
            </a:r>
          </a:p>
          <a:p>
            <a:pPr marL="0" indent="0"/>
            <a:r>
              <a:rPr lang="en-US" altLang="x-none" sz="1400"/>
              <a:t>      hangUp -&gt; onHook;</a:t>
            </a:r>
          </a:p>
          <a:p>
            <a:pPr marL="0" indent="0"/>
            <a:r>
              <a:rPr lang="en-US" altLang="x-none" sz="1400"/>
              <a:t>      timeOut -&gt; onHook;</a:t>
            </a:r>
          </a:p>
          <a:p>
            <a:pPr marL="0" indent="0"/>
            <a:r>
              <a:rPr lang="en-US" altLang="x-none" sz="1400"/>
              <a:t>    }</a:t>
            </a:r>
          </a:p>
          <a:p>
            <a:pPr marL="0" indent="0"/>
            <a:r>
              <a:rPr lang="en-US" altLang="x-none" sz="1400"/>
              <a:t>    waitForHook {</a:t>
            </a:r>
          </a:p>
          <a:p>
            <a:pPr marL="0" indent="0"/>
            <a:r>
              <a:rPr lang="en-US" altLang="x-none" sz="1400"/>
              <a:t>      hangUp -&gt; onHook;</a:t>
            </a:r>
          </a:p>
          <a:p>
            <a:pPr marL="0" indent="0"/>
            <a:r>
              <a:rPr lang="en-US" altLang="x-none" sz="1400"/>
              <a:t>    }</a:t>
            </a:r>
          </a:p>
          <a:p>
            <a:pPr marL="0" indent="0"/>
            <a:r>
              <a:rPr lang="en-US" altLang="x-none" sz="1400"/>
              <a:t>  }</a:t>
            </a:r>
          </a:p>
          <a:p>
            <a:pPr marL="0" indent="0"/>
            <a:r>
              <a:rPr lang="en-US" altLang="x-none" sz="1400"/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1EB341F-E152-994A-832D-BB41282BDFC8}" type="slidenum">
              <a:rPr lang="en-US" altLang="x-none" sz="1400"/>
              <a:pPr/>
              <a:t>139</a:t>
            </a:fld>
            <a:endParaRPr lang="en-US" altLang="x-none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80891-2211-BE4B-9D28-4499E323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4208512"/>
          </a:xfrm>
        </p:spPr>
        <p:txBody>
          <a:bodyPr/>
          <a:lstStyle/>
          <a:p>
            <a:r>
              <a:rPr lang="en-CA" dirty="0"/>
              <a:t>More details about some agile techniques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59770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modeling exercise for</a:t>
            </a:r>
            <a:br>
              <a:rPr lang="en-US" dirty="0"/>
            </a:br>
            <a:r>
              <a:rPr lang="en-US" dirty="0"/>
              <a:t>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784"/>
            <a:ext cx="8229600" cy="4687416"/>
          </a:xfrm>
        </p:spPr>
        <p:txBody>
          <a:bodyPr/>
          <a:lstStyle/>
          <a:p>
            <a:r>
              <a:rPr lang="en-CA" dirty="0"/>
              <a:t>Microwave oven system state machine</a:t>
            </a:r>
          </a:p>
          <a:p>
            <a:pPr lvl="1"/>
            <a:r>
              <a:rPr lang="en-CA" dirty="0"/>
              <a:t>Events include</a:t>
            </a:r>
          </a:p>
          <a:p>
            <a:pPr lvl="2"/>
            <a:r>
              <a:rPr lang="en-CA" dirty="0"/>
              <a:t>pressing of buttons</a:t>
            </a:r>
          </a:p>
          <a:p>
            <a:pPr lvl="2"/>
            <a:r>
              <a:rPr lang="en-CA" dirty="0"/>
              <a:t>door opening</a:t>
            </a:r>
          </a:p>
          <a:p>
            <a:pPr lvl="2"/>
            <a:r>
              <a:rPr lang="en-CA" dirty="0"/>
              <a:t>door closing</a:t>
            </a:r>
          </a:p>
          <a:p>
            <a:pPr lvl="2"/>
            <a:r>
              <a:rPr lang="en-CA" dirty="0"/>
              <a:t>timer ending</a:t>
            </a:r>
          </a:p>
          <a:p>
            <a:pPr lvl="2"/>
            <a:r>
              <a:rPr lang="en-CA" dirty="0"/>
              <a:t>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140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40E2E-7E79-5D4D-BFC7-87F6A8B3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23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825-6B2D-3742-86E6-61E2F51C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46409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6E8-1911-6746-BAB9-6A9E43A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439472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b="1" u="sng" dirty="0"/>
              <a:t>Separation of Concerns in Models</a:t>
            </a:r>
          </a:p>
          <a:p>
            <a:pPr marL="919163" lvl="2" indent="-457200"/>
            <a:r>
              <a:rPr lang="en-US" sz="2000" b="1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A22E-84AE-514E-AEF4-3FF1F4D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4029-0610-B545-8C06-08447E81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D8AD-825D-B944-AFD4-D5D1919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370372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Mixins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274525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Separation of concerns by mixins in Umple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Mixins allow including attributes, associations, state machines, groups of states, stereotypes, </a:t>
            </a:r>
            <a:r>
              <a:rPr lang="en-US" altLang="x-none" dirty="0" err="1"/>
              <a:t>etc</a:t>
            </a:r>
            <a:endParaRPr lang="en-US" altLang="x-none" dirty="0"/>
          </a:p>
          <a:p>
            <a:r>
              <a:rPr lang="en-US" altLang="x-none" dirty="0"/>
              <a:t>Example:</a:t>
            </a:r>
          </a:p>
          <a:p>
            <a:r>
              <a:rPr lang="en-US" altLang="x-none" dirty="0"/>
              <a:t>        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class X { a; }</a:t>
            </a:r>
          </a:p>
          <a:p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   class X { b; }</a:t>
            </a:r>
          </a:p>
          <a:p>
            <a:pPr lvl="1"/>
            <a:r>
              <a:rPr lang="en-US" altLang="x-none" dirty="0"/>
              <a:t>The result would be a class with both a and b.</a:t>
            </a:r>
          </a:p>
          <a:p>
            <a:endParaRPr lang="en-US" altLang="x-none" dirty="0"/>
          </a:p>
          <a:p>
            <a:r>
              <a:rPr lang="en-US" altLang="x-none" dirty="0"/>
              <a:t>It doesn</a:t>
            </a:r>
            <a:r>
              <a:rPr lang="en-US" altLang="en-US" dirty="0"/>
              <a:t>’</a:t>
            </a:r>
            <a:r>
              <a:rPr lang="en-US" altLang="x-none" dirty="0"/>
              <a:t>t matter whether the mixins are</a:t>
            </a:r>
          </a:p>
          <a:p>
            <a:pPr lvl="1"/>
            <a:r>
              <a:rPr lang="en-US" altLang="x-none" dirty="0"/>
              <a:t>Both in the same file</a:t>
            </a:r>
          </a:p>
          <a:p>
            <a:pPr lvl="1"/>
            <a:r>
              <a:rPr lang="en-US" altLang="x-none" dirty="0"/>
              <a:t>One in one file, that includes the other in an other file</a:t>
            </a:r>
          </a:p>
          <a:p>
            <a:pPr lvl="1"/>
            <a:r>
              <a:rPr lang="en-US" altLang="x-none" dirty="0"/>
              <a:t>In two separate files, with a third file invoking them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9AD6B-73F0-AE43-BDF1-152040820108}" type="slidenum">
              <a:rPr lang="en-US" altLang="x-none" sz="1050"/>
              <a:pPr/>
              <a:t>143</a:t>
            </a:fld>
            <a:endParaRPr lang="en-US" altLang="x-none" sz="10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910D-0280-1B44-9DB4-45601431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097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ways of using mixins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model files (classes, attributes associations)</a:t>
            </a:r>
          </a:p>
          <a:p>
            <a:r>
              <a:rPr lang="mr-IN" dirty="0"/>
              <a:t>…</a:t>
            </a:r>
            <a:r>
              <a:rPr lang="en-CA" dirty="0"/>
              <a:t> from files for the same class containing methods</a:t>
            </a:r>
          </a:p>
          <a:p>
            <a:pPr lvl="1"/>
            <a:r>
              <a:rPr lang="en-CA" dirty="0"/>
              <a:t>Allows a clearer view of the core model</a:t>
            </a:r>
          </a:p>
          <a:p>
            <a:endParaRPr lang="en-US" dirty="0"/>
          </a:p>
          <a:p>
            <a:r>
              <a:rPr lang="en-US" dirty="0"/>
              <a:t>Separate system features, each into a separate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78AC35-52BD-C24E-B13C-2617056A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298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mixins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Smaller files that are easier to understand</a:t>
            </a:r>
          </a:p>
          <a:p>
            <a:pPr lvl="1"/>
            <a:r>
              <a:rPr lang="en-US" dirty="0"/>
              <a:t>Different versions of a class for different software versions (e.g. a professional version) can be built by using different mixins</a:t>
            </a:r>
          </a:p>
          <a:p>
            <a:endParaRPr lang="en-US" dirty="0"/>
          </a:p>
          <a:p>
            <a:r>
              <a:rPr lang="en-US" dirty="0"/>
              <a:t>Disadvantage</a:t>
            </a:r>
          </a:p>
          <a:p>
            <a:pPr lvl="1"/>
            <a:r>
              <a:rPr lang="en-US" i="1" dirty="0"/>
              <a:t>Delocalization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Bits of functionality of a class in different files</a:t>
            </a:r>
          </a:p>
          <a:p>
            <a:pPr lvl="2"/>
            <a:r>
              <a:rPr lang="en-US" dirty="0"/>
              <a:t>The developer may not know that a </a:t>
            </a:r>
            <a:r>
              <a:rPr lang="en-US" dirty="0" err="1"/>
              <a:t>mixin</a:t>
            </a:r>
            <a:r>
              <a:rPr lang="en-US" dirty="0"/>
              <a:t> exists unless a tool helps show this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A111F-4F36-7048-88D7-4B4982DA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998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Aspect orientation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51377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Aspect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Create a </a:t>
            </a:r>
            <a:r>
              <a:rPr lang="en-US" altLang="x-none" i="1" dirty="0" err="1"/>
              <a:t>pointcut</a:t>
            </a:r>
            <a:r>
              <a:rPr lang="en-US" altLang="x-none" dirty="0"/>
              <a:t> that specifies (advises) where to inject code at multiple points elsewhere in a system</a:t>
            </a:r>
          </a:p>
          <a:p>
            <a:pPr lvl="1"/>
            <a:r>
              <a:rPr lang="en-US" altLang="x-none" dirty="0"/>
              <a:t>The </a:t>
            </a:r>
            <a:r>
              <a:rPr lang="en-US" altLang="x-none" dirty="0" err="1"/>
              <a:t>pointcut</a:t>
            </a:r>
            <a:r>
              <a:rPr lang="en-US" altLang="x-none" dirty="0"/>
              <a:t> uses a </a:t>
            </a:r>
            <a:r>
              <a:rPr lang="en-US" altLang="x-none" i="1" dirty="0"/>
              <a:t>pattern</a:t>
            </a:r>
          </a:p>
          <a:p>
            <a:pPr lvl="1"/>
            <a:r>
              <a:rPr lang="en-US" altLang="x-none" dirty="0"/>
              <a:t>Pieces of code that would otherwise be scattered are thus gathered into the aspect</a:t>
            </a:r>
          </a:p>
          <a:p>
            <a:endParaRPr lang="en-US" altLang="x-none" dirty="0"/>
          </a:p>
          <a:p>
            <a:r>
              <a:rPr lang="en-US" altLang="x-none" dirty="0"/>
              <a:t>But: There is potentially acute sensitivity to change</a:t>
            </a:r>
          </a:p>
          <a:p>
            <a:pPr lvl="1"/>
            <a:r>
              <a:rPr lang="en-US" altLang="x-none" dirty="0"/>
              <a:t>If the code changes the aspect may need to change</a:t>
            </a:r>
          </a:p>
          <a:p>
            <a:pPr lvl="1"/>
            <a:r>
              <a:rPr lang="en-US" altLang="x-none" dirty="0"/>
              <a:t>Yet without tool support, developers wouldn</a:t>
            </a:r>
            <a:r>
              <a:rPr lang="en-US" altLang="en-US" dirty="0"/>
              <a:t>’</a:t>
            </a:r>
            <a:r>
              <a:rPr lang="en-US" altLang="x-none" dirty="0"/>
              <a:t>t know this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rgbClr val="FF0000"/>
                </a:solidFill>
              </a:rPr>
              <a:t>Delocalization even stronger than for mixins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B8FD28D-3E08-F64F-AD04-1F4157357FBD}" type="slidenum">
              <a:rPr lang="en-US" altLang="x-none" sz="1050"/>
              <a:pPr/>
              <a:t>147</a:t>
            </a:fld>
            <a:endParaRPr lang="en-US" altLang="x-none" sz="10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AE25-649D-404A-826D-CEC7A7B8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208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Aspect orientation in Umple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583488" cy="5191472"/>
          </a:xfrm>
        </p:spPr>
        <p:txBody>
          <a:bodyPr/>
          <a:lstStyle/>
          <a:p>
            <a:r>
              <a:rPr lang="en-US" altLang="x-none" dirty="0" err="1"/>
              <a:t>Pointcuts</a:t>
            </a:r>
            <a:r>
              <a:rPr lang="en-US" altLang="x-none" dirty="0"/>
              <a:t> are currently limited to a single class</a:t>
            </a:r>
          </a:p>
          <a:p>
            <a:pPr lvl="1"/>
            <a:r>
              <a:rPr lang="en-US" altLang="x-none" dirty="0"/>
              <a:t>Just inject code before and after execution of methods and constructors</a:t>
            </a:r>
          </a:p>
          <a:p>
            <a:endParaRPr lang="en-US" altLang="x-none" dirty="0"/>
          </a:p>
          <a:p>
            <a:r>
              <a:rPr lang="sk-SK" sz="18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 Person {  </a:t>
            </a:r>
          </a:p>
          <a:p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  <a:r>
              <a:rPr lang="sk-SK" sz="1800" dirty="0" err="1">
                <a:latin typeface="Courier New" charset="0"/>
                <a:ea typeface="Courier New" charset="0"/>
                <a:cs typeface="Courier New" charset="0"/>
              </a:rPr>
              <a:t>name</a:t>
            </a:r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;  </a:t>
            </a:r>
          </a:p>
          <a:p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before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setName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{  </a:t>
            </a:r>
          </a:p>
          <a:p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  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(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aName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!=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&amp;&amp;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aName.length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 &gt; 20) {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sk-SK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; }  </a:t>
            </a:r>
          </a:p>
          <a:p>
            <a:r>
              <a:rPr lang="sk-SK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 } </a:t>
            </a:r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sk-SK" sz="18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endParaRPr lang="en-US" altLang="x-none" dirty="0"/>
          </a:p>
          <a:p>
            <a:r>
              <a:rPr lang="en-US" altLang="x-none" dirty="0"/>
              <a:t>We have found these limited abilities nonetheless solve key problems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44C690B-F7FD-D34D-9CF0-294CA64FE264}" type="slidenum">
              <a:rPr lang="en-US" altLang="x-none" sz="1050"/>
              <a:pPr/>
              <a:t>148</a:t>
            </a:fld>
            <a:endParaRPr lang="en-US" altLang="x-none" sz="10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B95B5-0DD2-A344-8563-DEBC50E0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9201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Traits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683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5265-4D1E-8540-8107-614CAB16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Agility details:</a:t>
            </a:r>
            <a:br>
              <a:rPr lang="en-US" dirty="0"/>
            </a:br>
            <a:r>
              <a:rPr lang="en-US" i="1" dirty="0"/>
              <a:t>Test driven development (TDD)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430F-5014-1F4E-8A57-BBB586D7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are the specification of what code should do.</a:t>
            </a:r>
          </a:p>
          <a:p>
            <a:endParaRPr lang="en-US" dirty="0"/>
          </a:p>
          <a:p>
            <a:r>
              <a:rPr lang="en-US" dirty="0"/>
              <a:t>Process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Write the test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Verify it fails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Design and modify the code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Verify the test passes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Do other refactoring or changes as needed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Always verify the test keeps passing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91C19-8858-9B48-A324-85071586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8576-50A7-9C48-B6E9-BCB332B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E9495-F168-1841-841B-BE01C223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13733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Separation of concerns by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511480" cy="5184575"/>
          </a:xfrm>
        </p:spPr>
        <p:txBody>
          <a:bodyPr>
            <a:normAutofit lnSpcReduction="10000"/>
          </a:bodyPr>
          <a:lstStyle/>
          <a:p>
            <a:r>
              <a:rPr lang="en-US" altLang="x-none" dirty="0"/>
              <a:t>Allow modeling elements to be made available in multiple classes</a:t>
            </a:r>
          </a:p>
          <a:p>
            <a:endParaRPr lang="en-US" altLang="x-none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trait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Identifiable {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address;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phoneNumber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fullName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= {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+ " " +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Boolean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isLongName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() {return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lastName.length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() &gt; 1;}  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altLang="x-none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class Person {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 Identifiable;</a:t>
            </a:r>
          </a:p>
          <a:p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altLang="x-none" sz="1350" dirty="0"/>
          </a:p>
          <a:p>
            <a:r>
              <a:rPr lang="en-CA" altLang="x-none" sz="1800" dirty="0"/>
              <a:t>See more complete version of this in the user manual</a:t>
            </a:r>
            <a:endParaRPr lang="en-US" altLang="x-non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150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6E2132-5CB1-4B43-93F0-A9BC9117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2244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8112"/>
          </a:xfrm>
        </p:spPr>
        <p:txBody>
          <a:bodyPr/>
          <a:lstStyle/>
          <a:p>
            <a:r>
              <a:rPr lang="en-US" dirty="0"/>
              <a:t>Another trait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6712"/>
            <a:ext cx="8229600" cy="5564088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trait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abstract void method1(); /* required method */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abstract void method2();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void method4(){/*implementation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provided method*/ }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trait T2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T1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void method3();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void method1(){/*implementation*/ }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void method2(){/*implementation*/ }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method3(){/*implementation*/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C2{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C1;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T2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;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method2(){/*implementation*/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151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48FC45-07AF-5245-91AF-ED674CE7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159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trait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T1&lt; TP 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I1 &gt;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{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abstract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TP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method2(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TP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data);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String method3(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TP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data){ /*implementation*/ }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interface I1{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void method1();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class C1{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I1;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T1&lt;TP = C1&gt;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void method1(){/*implementation*/}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C1 method2(C1 data){ /*implementation*/ }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class C2{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I1;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T1&lt; TP = C2 &gt;;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void method1(){/*implementation*/}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C2 method2(C2 data){ /*implementation*/ } 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152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E63E9C-EF0D-7B40-9EDD-DF09E494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3488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 parameters in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trait T1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&lt;TP&gt;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{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String method1();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String method2(){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#TP#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instance = new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#TP#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return method1() +":"+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instance.process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String process(){/*implementation*/}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C2{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T1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 TP = C1 &gt;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String method1(){/*implementation*/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B7FCE8-089A-144C-B38E-47D1E247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667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subsets of items in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229600" cy="5119464"/>
          </a:xfrm>
        </p:spPr>
        <p:txBody>
          <a:bodyPr/>
          <a:lstStyle/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trait T1{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abstract method1();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method2(){/*implementation*/}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method3(){/*implementation*/}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method4(){/*implementation*/}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method5(){/*implementation*/}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T1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&lt;-method2() , -method3()&gt;;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method1() {/*implementation related to C1*/}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C2{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T1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&lt;+method5()&gt;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void method1()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/*implementation related to C2*/}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03CCC9-7406-4E45-A0BD-E2AC9435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7195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Renaming elements when using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trait T1{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abstract method1();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method2(){/*implementation*/}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method3(){/*implementation*/}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method4(){/*implementation*/}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method5(Integer data){/* implementation*/}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class C1{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T1&lt; 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method2() as function2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&gt;;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method1() {/*implementation related to C1*/}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class C2{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T1&lt; 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method3() as private function3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&gt;;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method1() {/*implementation related to C2*/}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class C3{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T1&lt; +method5(Integer) as function5 &gt;;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void method1() {/*implementation related to C3*/}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FD6442-5D1D-BF45-8D67-BAC5F400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921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 in traits: 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Dashboard{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void update (Sensor sensor){ /*implementation*/ }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Sensor{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Subject&lt; Observer = Dashboard &gt;;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trait Subject &lt;Observer&gt;{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0..1 -&gt; * Observer;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void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notifyObservers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 { /*implementation*/ }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156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69973-7F68-EC4A-B0B1-C5DA90E4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3228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0120"/>
          </a:xfrm>
        </p:spPr>
        <p:txBody>
          <a:bodyPr/>
          <a:lstStyle/>
          <a:p>
            <a:r>
              <a:rPr lang="en-US" dirty="0"/>
              <a:t>Using traits to reuse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229600" cy="5263480"/>
          </a:xfrm>
        </p:spPr>
        <p:txBody>
          <a:bodyPr/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trait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T1 {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sm1{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s0 {e1-&gt; s1;}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s1 {e0-&gt; s0;}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trait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T2 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T1;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sm2{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s0 {e1-&gt; s1;}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s1 {e0-&gt; s0;}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C1 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T2;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157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9588E3-C6C1-8643-8F39-CB29C38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816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of required methods through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229600" cy="4903440"/>
          </a:xfrm>
        </p:spPr>
        <p:txBody>
          <a:bodyPr/>
          <a:lstStyle/>
          <a:p>
            <a:r>
              <a:rPr lang="mr-IN" sz="1600" dirty="0" err="1">
                <a:latin typeface="Courier New" charset="0"/>
                <a:ea typeface="Courier New" charset="0"/>
                <a:cs typeface="Courier New" charset="0"/>
              </a:rPr>
              <a:t>trait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T1{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m1(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input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CA" sz="1600" b="1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CA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m2();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sm1{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s1{</a:t>
            </a:r>
            <a:endParaRPr lang="en-CA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e1(</a:t>
            </a:r>
            <a:r>
              <a:rPr lang="mr-IN" sz="1600" dirty="0" err="1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) -&gt; /{ 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m1(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);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 s2; }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s2{</a:t>
            </a:r>
            <a:endParaRPr lang="en-CA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e2 -&gt; /{ 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m2();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 s1; }</a:t>
            </a:r>
            <a:endParaRPr lang="en-CA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6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C1{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6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T1;</a:t>
            </a:r>
            <a:endParaRPr lang="en-CA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sm2{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s1{ 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m1(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 -&gt; s2;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s2{ </a:t>
            </a:r>
            <a:r>
              <a:rPr lang="mr-IN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m2 -&gt; s1;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r>
              <a:rPr lang="mr-IN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158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299A2-50BB-6349-91BB-24648B4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704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Changing name of a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trait T1{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sm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s1{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r1{ e1-&gt; r11;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r11{}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||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r2{ e2-&gt; r21;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r21{}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C1{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T1&lt;sm.s1.r1 as region1,sm.s1.r2 as region2&gt;;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159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7BAA23-4CF5-7E46-A1EF-6E47CB81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1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C4DF-D4F6-3C44-B5A1-B6A1F599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dirty="0"/>
              <a:t>Agility details:</a:t>
            </a:r>
            <a:br>
              <a:rPr lang="en-US" dirty="0"/>
            </a:br>
            <a:r>
              <a:rPr lang="en-US" i="1" dirty="0"/>
              <a:t>Continuous integration (CI)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A5A5-3639-2B42-BDAD-41CA934B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agile increments into customer-facing code as soon as they are ready (maybe many times a day!)</a:t>
            </a:r>
          </a:p>
          <a:p>
            <a:pPr lvl="1"/>
            <a:r>
              <a:rPr lang="en-US" dirty="0"/>
              <a:t>‘Ready’ means checks have passed such as:</a:t>
            </a:r>
          </a:p>
          <a:p>
            <a:pPr lvl="2"/>
            <a:r>
              <a:rPr lang="en-US" dirty="0"/>
              <a:t>100% test pass</a:t>
            </a:r>
          </a:p>
          <a:p>
            <a:pPr lvl="2"/>
            <a:r>
              <a:rPr lang="en-US" dirty="0"/>
              <a:t>Code review</a:t>
            </a:r>
          </a:p>
          <a:p>
            <a:pPr lvl="2"/>
            <a:r>
              <a:rPr lang="en-US" dirty="0"/>
              <a:t>On-site user review</a:t>
            </a:r>
          </a:p>
          <a:p>
            <a:pPr lvl="2"/>
            <a:r>
              <a:rPr lang="en-US" dirty="0"/>
              <a:t>Code analysis for vulnerabilities etc.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Slow releases as well as continuous releases</a:t>
            </a:r>
          </a:p>
          <a:p>
            <a:pPr lvl="1"/>
            <a:r>
              <a:rPr lang="en-US" dirty="0"/>
              <a:t>A/B testing – some users given experimental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CC6A-569F-824C-A3B5-6A825E82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5320-EA4C-2044-B0AC-DE197F0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3910-336C-BC4D-9E9C-3FEC46C2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993250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Changing the name of an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rait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T1 {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sm1{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s0 {</a:t>
            </a:r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e1(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)-&gt; s1;}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s1 {e0-&gt; s0;}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sm2{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t0 {e1(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)-&gt; t1;}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t1 {e0-&gt; t0;}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CA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C1 {</a:t>
            </a: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T1&lt;sm1.e1(</a:t>
            </a:r>
            <a:r>
              <a:rPr lang="mr-IN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mr-IN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mr-IN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as</a:t>
            </a:r>
            <a:r>
              <a:rPr lang="mr-IN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event1, *.e0() </a:t>
            </a:r>
            <a:r>
              <a:rPr lang="mr-IN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as</a:t>
            </a:r>
            <a:r>
              <a:rPr lang="mr-IN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event0&gt;;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160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1F1743-DC19-4148-84B7-0DF2A323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392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825-6B2D-3742-86E6-61E2F51C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46409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6E8-1911-6746-BAB9-6A9E43A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439472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b="1" u="sng" dirty="0"/>
              <a:t>More Case Studies and Hands-on Exercises</a:t>
            </a:r>
          </a:p>
          <a:p>
            <a:pPr marL="919163" lvl="2" indent="-457200"/>
            <a:r>
              <a:rPr lang="en-US" sz="2000" b="1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A22E-84AE-514E-AEF4-3FF1F4D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4029-0610-B545-8C06-08447E81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D8AD-825D-B944-AFD4-D5D1919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212826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79E0-6B26-EB4F-9538-45B7BDD8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Unit Testing with Umple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0177-16CC-C344-B5F4-6D11544D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800600"/>
          </a:xfrm>
        </p:spPr>
        <p:txBody>
          <a:bodyPr/>
          <a:lstStyle/>
          <a:p>
            <a:r>
              <a:rPr lang="en-US" dirty="0"/>
              <a:t>To see how to integrate Unit Testing with Umple, see the sample project at</a:t>
            </a:r>
          </a:p>
          <a:p>
            <a:pPr lvl="1"/>
            <a:r>
              <a:rPr lang="en-US" sz="2000" dirty="0">
                <a:hlinkClick r:id="rId3"/>
              </a:rPr>
              <a:t>https://github.com/umple/umple/tree/master/sandbox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/>
              <a:t>And the build script at</a:t>
            </a:r>
          </a:p>
          <a:p>
            <a:pPr lvl="1"/>
            <a:r>
              <a:rPr lang="en-US" sz="2000" dirty="0">
                <a:hlinkClick r:id="rId4"/>
              </a:rPr>
              <a:t>https://github.com/umple/umple/blob/master/build/build.sandbox.xml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/>
              <a:t>Command line from build directory</a:t>
            </a:r>
          </a:p>
          <a:p>
            <a:r>
              <a:rPr lang="en-CA" dirty="0"/>
              <a:t>     ant -f </a:t>
            </a:r>
            <a:r>
              <a:rPr lang="en-CA" dirty="0" err="1"/>
              <a:t>build.xml</a:t>
            </a:r>
            <a:r>
              <a:rPr lang="en-CA" dirty="0"/>
              <a:t> sandbox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7417-BFE0-3C4E-86E6-E8682D67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1399-0077-1F4D-B9EB-07FCBF7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7E09-2337-8843-9523-DD5D0E7D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28417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CA88-E9D9-C44D-A52C-C4CBF929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Digital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25CA-0FF8-444D-B903-6C20CEE37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Digital Watch example in UmpleOnline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20CE-AC5D-8448-9A3E-6AF19299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1904-D8CB-294B-8BC3-A6CB4272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B301-3266-8841-BCA7-2111FA1D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634388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5F55-7AC1-9B4B-AF6A-A23F03DE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Canal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90BF-5C06-B246-90B9-18FE1AAD3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Canal Locks and Canal Locks state machine in UmpleOnline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http://manual.umple.org/?CanalSystem.html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8D91E-4F29-5442-9E6C-6314307E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EE608-56AC-DE40-A203-B6B7E47F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CD23-836C-AC4B-914A-3C1819AC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951519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Exam seating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655496" cy="5263480"/>
          </a:xfrm>
        </p:spPr>
        <p:txBody>
          <a:bodyPr/>
          <a:lstStyle/>
          <a:p>
            <a:r>
              <a:rPr lang="en-US" dirty="0" err="1"/>
              <a:t>eseat</a:t>
            </a:r>
            <a:r>
              <a:rPr lang="en-US" dirty="0"/>
              <a:t>: A tool to randomize exam plans</a:t>
            </a:r>
          </a:p>
          <a:p>
            <a:pPr lvl="1"/>
            <a:r>
              <a:rPr lang="en-US" dirty="0"/>
              <a:t>Real-world application of Umple</a:t>
            </a:r>
          </a:p>
          <a:p>
            <a:endParaRPr lang="en-US" dirty="0"/>
          </a:p>
          <a:p>
            <a:r>
              <a:rPr lang="en-US" dirty="0"/>
              <a:t>Some problems:</a:t>
            </a:r>
          </a:p>
          <a:p>
            <a:pPr lvl="1"/>
            <a:r>
              <a:rPr lang="en-US" dirty="0"/>
              <a:t>In lecture halls, students writing exams must be allocated a space between them</a:t>
            </a:r>
          </a:p>
          <a:p>
            <a:pPr lvl="1"/>
            <a:r>
              <a:rPr lang="en-US" dirty="0"/>
              <a:t>Multiple exams may be assigned to a room</a:t>
            </a:r>
          </a:p>
          <a:p>
            <a:pPr lvl="1"/>
            <a:r>
              <a:rPr lang="en-US" dirty="0"/>
              <a:t>An exam may be split between multiple rooms</a:t>
            </a:r>
          </a:p>
          <a:p>
            <a:r>
              <a:rPr lang="en-US" dirty="0"/>
              <a:t>Output needed:</a:t>
            </a:r>
          </a:p>
          <a:p>
            <a:pPr lvl="1"/>
            <a:r>
              <a:rPr lang="en-US" dirty="0"/>
              <a:t>Overview: For each exam, which students go in which room</a:t>
            </a:r>
          </a:p>
          <a:p>
            <a:pPr lvl="1"/>
            <a:r>
              <a:rPr lang="en-US" dirty="0"/>
              <a:t>Lists of students to find their seat in each room</a:t>
            </a:r>
          </a:p>
          <a:p>
            <a:pPr lvl="1"/>
            <a:r>
              <a:rPr lang="en-US" dirty="0"/>
              <a:t>Seat-order lists for verification by proctors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FA053D-D736-BC4B-88A5-F26337BE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686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Umple Technologies Used in </a:t>
            </a:r>
            <a:r>
              <a:rPr lang="en-US" dirty="0" err="1"/>
              <a:t>eseat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  <a:p>
            <a:pPr lvl="1"/>
            <a:r>
              <a:rPr lang="en-US" dirty="0"/>
              <a:t>umple2svgcd </a:t>
            </a:r>
            <a:r>
              <a:rPr lang="en-US" dirty="0" err="1"/>
              <a:t>eseat.ump</a:t>
            </a:r>
            <a:endParaRPr lang="en-US" dirty="0"/>
          </a:p>
          <a:p>
            <a:endParaRPr lang="en-US" dirty="0"/>
          </a:p>
          <a:p>
            <a:r>
              <a:rPr lang="en-US" dirty="0"/>
              <a:t>Mixins</a:t>
            </a:r>
          </a:p>
          <a:p>
            <a:endParaRPr lang="en-US" dirty="0"/>
          </a:p>
          <a:p>
            <a:r>
              <a:rPr lang="en-US" dirty="0"/>
              <a:t>Template generation (html generation library)</a:t>
            </a:r>
          </a:p>
          <a:p>
            <a:endParaRPr lang="en-US" dirty="0"/>
          </a:p>
          <a:p>
            <a:r>
              <a:rPr lang="en-US" dirty="0"/>
              <a:t>Reuse of non-Umple libraries (for reading .</a:t>
            </a:r>
            <a:r>
              <a:rPr lang="en-US" dirty="0" err="1"/>
              <a:t>xlsx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166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B5E3F7-A02B-8A4D-9286-3BC505D6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395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610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ＭＳ Ｐゴシック" charset="0"/>
              </a:rPr>
              <a:t>A Look at How Umple is Written in Itself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1520" y="765920"/>
            <a:ext cx="8719120" cy="5634880"/>
          </a:xfrm>
        </p:spPr>
        <p:txBody>
          <a:bodyPr/>
          <a:lstStyle/>
          <a:p>
            <a:r>
              <a:rPr lang="en-US" altLang="x-none" dirty="0">
                <a:ea typeface="MS PGothic" charset="-128"/>
              </a:rPr>
              <a:t>Source:</a:t>
            </a:r>
          </a:p>
          <a:p>
            <a:r>
              <a:rPr lang="en-US" dirty="0">
                <a:hlinkClick r:id="rId2"/>
              </a:rPr>
              <a:t>https://github.com/umple/umple/tree/master/cruise.umple/src</a:t>
            </a:r>
            <a:r>
              <a:rPr lang="en-US" dirty="0"/>
              <a:t> </a:t>
            </a:r>
          </a:p>
          <a:p>
            <a:endParaRPr lang="en-US" altLang="x-none" dirty="0">
              <a:ea typeface="MS PGothic" charset="-128"/>
            </a:endParaRPr>
          </a:p>
          <a:p>
            <a:r>
              <a:rPr lang="en-US" altLang="x-none" dirty="0">
                <a:ea typeface="MS PGothic" charset="-128"/>
              </a:rPr>
              <a:t>Umple</a:t>
            </a:r>
            <a:r>
              <a:rPr lang="en-US" altLang="en-US" dirty="0">
                <a:ea typeface="MS PGothic" charset="-128"/>
              </a:rPr>
              <a:t>’</a:t>
            </a:r>
            <a:r>
              <a:rPr lang="en-US" altLang="x-none" dirty="0">
                <a:ea typeface="MS PGothic" charset="-128"/>
              </a:rPr>
              <a:t>s own class diagram generated by itself from itself:</a:t>
            </a:r>
          </a:p>
          <a:p>
            <a:pPr lvl="1"/>
            <a:r>
              <a:rPr lang="en-US" altLang="x-none" dirty="0">
                <a:ea typeface="MS PGothic" charset="-128"/>
                <a:hlinkClick r:id="rId3"/>
              </a:rPr>
              <a:t>http://metamodel.umple.org</a:t>
            </a:r>
            <a:endParaRPr lang="en-US" altLang="x-none" dirty="0">
              <a:ea typeface="MS PGothic" charset="-128"/>
            </a:endParaRPr>
          </a:p>
          <a:p>
            <a:pPr lvl="1"/>
            <a:r>
              <a:rPr lang="en-US" altLang="x-none" dirty="0" err="1">
                <a:ea typeface="MS PGothic" charset="-128"/>
              </a:rPr>
              <a:t>Colours</a:t>
            </a:r>
            <a:r>
              <a:rPr lang="en-US" altLang="x-none" dirty="0">
                <a:ea typeface="MS PGothic" charset="-128"/>
              </a:rPr>
              <a:t> represent key subsystems</a:t>
            </a:r>
          </a:p>
          <a:p>
            <a:pPr lvl="1"/>
            <a:r>
              <a:rPr lang="en-US" altLang="x-none" dirty="0">
                <a:ea typeface="MS PGothic" charset="-128"/>
              </a:rPr>
              <a:t>Click on classes to see Javadoc, and then Umple Code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050"/>
              <a:t>Model-Based Programming: Agile meets Modeling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1BCB60B-D0CF-5F45-807B-6EA09F670529}" type="slidenum">
              <a:rPr lang="en-US" altLang="x-none" sz="1050"/>
              <a:pPr/>
              <a:t>167</a:t>
            </a:fld>
            <a:endParaRPr lang="en-US" altLang="x-none" sz="1050"/>
          </a:p>
        </p:txBody>
      </p:sp>
      <p:pic>
        <p:nvPicPr>
          <p:cNvPr id="31750" name="Picture 6" descr="Screen Shot 2015-03-12 at 16.50.30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13" y="3798736"/>
            <a:ext cx="4725591" cy="24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24B61-CC01-324C-AD80-B83BC621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9729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Testing:</a:t>
            </a:r>
            <a:br>
              <a:rPr lang="en-US" dirty="0"/>
            </a:br>
            <a:r>
              <a:rPr lang="en-US" dirty="0"/>
              <a:t>TDD with100% pass always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968552"/>
          </a:xfrm>
        </p:spPr>
        <p:txBody>
          <a:bodyPr/>
          <a:lstStyle/>
          <a:p>
            <a:r>
              <a:rPr lang="en-US" altLang="x-none" dirty="0"/>
              <a:t>Multiple levels: </a:t>
            </a:r>
          </a:p>
          <a:p>
            <a:pPr lvl="1"/>
            <a:r>
              <a:rPr lang="en-US" altLang="x-none" dirty="0">
                <a:solidFill>
                  <a:srgbClr val="008000"/>
                </a:solidFill>
              </a:rPr>
              <a:t>Parsing tests</a:t>
            </a:r>
            <a:r>
              <a:rPr lang="en-US" altLang="x-none" dirty="0"/>
              <a:t>: basic constructs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err="1">
                <a:solidFill>
                  <a:srgbClr val="008000"/>
                </a:solidFill>
              </a:rPr>
              <a:t>Metamodel</a:t>
            </a:r>
            <a:r>
              <a:rPr lang="en-US" altLang="x-none" dirty="0">
                <a:solidFill>
                  <a:srgbClr val="008000"/>
                </a:solidFill>
              </a:rPr>
              <a:t> tests</a:t>
            </a:r>
            <a:r>
              <a:rPr lang="en-US" altLang="x-none" dirty="0"/>
              <a:t>: ensure it is populated properly</a:t>
            </a:r>
          </a:p>
          <a:p>
            <a:pPr lvl="2"/>
            <a:r>
              <a:rPr lang="en-US" altLang="x-none" dirty="0"/>
              <a:t>E.g.</a:t>
            </a:r>
          </a:p>
          <a:p>
            <a:pPr lvl="2"/>
            <a:r>
              <a:rPr lang="en-US" altLang="x-none" sz="1600" dirty="0">
                <a:hlinkClick r:id="rId2"/>
              </a:rPr>
              <a:t>https://github.com/umple/umple/blob/master/cruise.umple/test/cruise/umple/compiler/AssociationTest.java</a:t>
            </a:r>
            <a:r>
              <a:rPr lang="en-US" altLang="x-none" sz="1600" dirty="0"/>
              <a:t> </a:t>
            </a:r>
          </a:p>
          <a:p>
            <a:pPr lvl="1"/>
            <a:endParaRPr lang="en-US" altLang="x-none" dirty="0">
              <a:solidFill>
                <a:srgbClr val="008000"/>
              </a:solidFill>
            </a:endParaRPr>
          </a:p>
          <a:p>
            <a:pPr lvl="1"/>
            <a:r>
              <a:rPr lang="en-US" altLang="x-none" dirty="0">
                <a:solidFill>
                  <a:srgbClr val="008000"/>
                </a:solidFill>
              </a:rPr>
              <a:t>Implementation template tests</a:t>
            </a:r>
            <a:r>
              <a:rPr lang="en-US" altLang="x-none" dirty="0"/>
              <a:t>: to ensure constructs generate code that looks as expected</a:t>
            </a:r>
          </a:p>
          <a:p>
            <a:pPr lvl="1"/>
            <a:endParaRPr lang="en-US" altLang="x-none" dirty="0">
              <a:solidFill>
                <a:srgbClr val="008000"/>
              </a:solidFill>
            </a:endParaRPr>
          </a:p>
          <a:p>
            <a:pPr lvl="1"/>
            <a:r>
              <a:rPr lang="en-US" altLang="x-none" dirty="0">
                <a:solidFill>
                  <a:srgbClr val="008000"/>
                </a:solidFill>
              </a:rPr>
              <a:t>Testbed semantic tests</a:t>
            </a:r>
            <a:r>
              <a:rPr lang="en-US" altLang="x-none" dirty="0"/>
              <a:t>: Generate code and make sure it behaves the way it should </a:t>
            </a:r>
          </a:p>
          <a:p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5914ADD-FE8B-A74A-80E5-4B7C6C9CD3BF}" type="slidenum">
              <a:rPr lang="en-US" altLang="x-none" sz="1050"/>
              <a:pPr/>
              <a:t>168</a:t>
            </a:fld>
            <a:endParaRPr lang="en-US" altLang="x-none" sz="10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BFDB-4D2E-DE4F-9B05-C29E62CF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430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5EA3-B2B3-3F49-97CE-22DA0DBE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Umple issues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3F57-DA80-2B4C-9FC0-971F8D53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Zapf Dingbats" charset="0"/>
              <a:buNone/>
              <a:defRPr/>
            </a:pPr>
            <a:r>
              <a:rPr lang="en-US" dirty="0"/>
              <a:t>Tagged by</a:t>
            </a:r>
          </a:p>
          <a:p>
            <a:pPr>
              <a:buFont typeface="Zapf Dingbats" charset="0"/>
              <a:buNone/>
              <a:defRPr/>
            </a:pPr>
            <a:r>
              <a:rPr lang="en-US" dirty="0"/>
              <a:t>Priority</a:t>
            </a:r>
          </a:p>
          <a:p>
            <a:pPr>
              <a:buFont typeface="Zapf Dingbats" charset="0"/>
              <a:buNone/>
              <a:defRPr/>
            </a:pPr>
            <a:r>
              <a:rPr lang="en-US" dirty="0"/>
              <a:t>Perceived difficulty</a:t>
            </a:r>
          </a:p>
          <a:p>
            <a:pPr>
              <a:buFont typeface="Zapf Dingbats" charset="0"/>
              <a:buNone/>
              <a:defRPr/>
            </a:pPr>
            <a:r>
              <a:rPr lang="en-US" dirty="0"/>
              <a:t>Scale (bug, project, research project)</a:t>
            </a:r>
          </a:p>
          <a:p>
            <a:pPr>
              <a:buFont typeface="Zapf Dingbats" charset="0"/>
              <a:buNone/>
              <a:defRPr/>
            </a:pPr>
            <a:r>
              <a:rPr lang="en-US" dirty="0"/>
              <a:t>Milestone (slow release)</a:t>
            </a:r>
          </a:p>
          <a:p>
            <a:pPr>
              <a:buFont typeface="Zapf Dingbats" charset="0"/>
              <a:buNone/>
              <a:defRPr/>
            </a:pPr>
            <a:endParaRPr lang="en-US" dirty="0"/>
          </a:p>
          <a:p>
            <a:pPr>
              <a:buFont typeface="Zapf Dingbats" charset="0"/>
              <a:buNone/>
              <a:defRPr/>
            </a:pPr>
            <a:r>
              <a:rPr lang="en-US" dirty="0">
                <a:hlinkClick r:id="rId2"/>
              </a:rPr>
              <a:t>http://bugs.umple.org</a:t>
            </a:r>
            <a:endParaRPr lang="en-US" dirty="0"/>
          </a:p>
          <a:p>
            <a:pPr>
              <a:buFont typeface="Zapf Dingbats" charset="0"/>
              <a:buNone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99D5E-81EF-414E-8D75-524683FA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49D9-C964-A742-931E-60EBCDE1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2540-0D99-A04A-8800-A8D3F436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0169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64D1-3D09-A14A-96CE-6ECD0ED4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Agility details:</a:t>
            </a:r>
            <a:br>
              <a:rPr lang="en-US" dirty="0"/>
            </a:br>
            <a:r>
              <a:rPr lang="en-US" i="1" dirty="0"/>
              <a:t>Curation of issues / backlog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6D87-E37C-684E-A288-5069B17EC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Bugs, features, enhancements are all </a:t>
            </a:r>
            <a:r>
              <a:rPr lang="en-US" i="1" dirty="0"/>
              <a:t>issues</a:t>
            </a:r>
          </a:p>
          <a:p>
            <a:endParaRPr lang="en-US" dirty="0"/>
          </a:p>
          <a:p>
            <a:r>
              <a:rPr lang="en-US" dirty="0"/>
              <a:t>Can come from end-users, customers, marketing staff, developers</a:t>
            </a:r>
          </a:p>
          <a:p>
            <a:pPr lvl="1"/>
            <a:r>
              <a:rPr lang="en-US" dirty="0"/>
              <a:t>Developer issues might include refactoring and dealing with technical debt</a:t>
            </a:r>
          </a:p>
          <a:p>
            <a:endParaRPr lang="en-US" dirty="0"/>
          </a:p>
          <a:p>
            <a:r>
              <a:rPr lang="en-US" dirty="0"/>
              <a:t>There is a need to work on the highest-value issues first</a:t>
            </a:r>
          </a:p>
          <a:p>
            <a:pPr lvl="1"/>
            <a:r>
              <a:rPr lang="en-US" dirty="0"/>
              <a:t>Both bugs and enhancements</a:t>
            </a:r>
          </a:p>
          <a:p>
            <a:pPr lvl="1"/>
            <a:r>
              <a:rPr lang="en-US" dirty="0"/>
              <a:t>Not do ‘too much’</a:t>
            </a:r>
          </a:p>
          <a:p>
            <a:pPr lvl="1"/>
            <a:r>
              <a:rPr lang="en-US" dirty="0"/>
              <a:t>Regular sorting ‘planning game’ needed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7CB6-94AC-4248-9F02-A888ADD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9722-C7C8-6148-80A2-4842DA10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32AA-875B-8145-A690-58C1FF0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3234869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5CE5-820D-6343-84A0-F448AB7E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Umple with Builds and Continuous</a:t>
            </a:r>
            <a:r>
              <a:rPr lang="en-US" baseline="0" dirty="0"/>
              <a:t> 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25A9-3ADB-6843-BDA0-63A608F5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build scripts</a:t>
            </a:r>
          </a:p>
          <a:p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travis.yml</a:t>
            </a:r>
            <a:endParaRPr lang="en-US" dirty="0"/>
          </a:p>
          <a:p>
            <a:endParaRPr lang="en-US" dirty="0"/>
          </a:p>
          <a:p>
            <a:r>
              <a:rPr lang="en-US" dirty="0"/>
              <a:t>Umple’s own Travis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6AB6A-76C1-C345-8F63-CB3BB3F7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FA28-D779-4847-8BAB-368E59C7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E78D-EF01-3246-9A36-1424754E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102507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6413-7788-5244-80A7-D774ED47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8E83-4352-0A47-B7CC-2F2A6FBD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867E-C7D4-4F43-B38F-6BA215F1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C3C2-71FD-6242-8B9C-010F1F11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817F-A4B0-154D-80AA-68CD6EEE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94705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825-6B2D-3742-86E6-61E2F51C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39208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6E8-1911-6746-BAB9-6A9E43A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439472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b="1" u="sng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A22E-84AE-514E-AEF4-3FF1F4D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4029-0610-B545-8C06-08447E81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D8AD-825D-B944-AFD4-D5D1919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261021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69C2-915F-F64C-9BC4-A6B93307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47328"/>
          </a:xfrm>
        </p:spPr>
        <p:txBody>
          <a:bodyPr/>
          <a:lstStyle/>
          <a:p>
            <a:r>
              <a:rPr lang="en-CA" dirty="0"/>
              <a:t>Making the case to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151D-8E62-3144-A467-E7BAB68A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75928"/>
            <a:ext cx="8655496" cy="5496272"/>
          </a:xfrm>
        </p:spPr>
        <p:txBody>
          <a:bodyPr/>
          <a:lstStyle/>
          <a:p>
            <a:r>
              <a:rPr lang="en-CA" dirty="0"/>
              <a:t>Agility and modeling both help you improve</a:t>
            </a:r>
          </a:p>
          <a:p>
            <a:r>
              <a:rPr lang="en-CA" dirty="0"/>
              <a:t>     Speed,     Quality,      Functionality,     Financial viability</a:t>
            </a:r>
          </a:p>
          <a:p>
            <a:endParaRPr lang="en-CA" sz="800" dirty="0"/>
          </a:p>
          <a:p>
            <a:r>
              <a:rPr lang="en-CA" dirty="0"/>
              <a:t>Umple helps you model better while being agile</a:t>
            </a:r>
          </a:p>
          <a:p>
            <a:pPr lvl="1"/>
            <a:r>
              <a:rPr lang="en-CA" dirty="0"/>
              <a:t>Textual nature enables version control, usability</a:t>
            </a:r>
          </a:p>
          <a:p>
            <a:pPr lvl="1"/>
            <a:r>
              <a:rPr lang="en-CA" dirty="0"/>
              <a:t>Quality code generation</a:t>
            </a:r>
          </a:p>
          <a:p>
            <a:pPr lvl="1"/>
            <a:endParaRPr lang="en-CA" sz="800" dirty="0"/>
          </a:p>
          <a:p>
            <a:r>
              <a:rPr lang="en-CA" dirty="0"/>
              <a:t>Umple adoption is low-risk</a:t>
            </a:r>
          </a:p>
          <a:p>
            <a:pPr lvl="1"/>
            <a:r>
              <a:rPr lang="en-CA" dirty="0"/>
              <a:t>Can be adopted incrementally</a:t>
            </a:r>
          </a:p>
          <a:p>
            <a:pPr lvl="1"/>
            <a:r>
              <a:rPr lang="en-CA" dirty="0"/>
              <a:t>Multi-platform compatibility / multi-language / low dependency</a:t>
            </a:r>
          </a:p>
          <a:p>
            <a:pPr lvl="1"/>
            <a:r>
              <a:rPr lang="en-CA" dirty="0"/>
              <a:t>Although generated code should not be edited, it is of high quality so can be inspected and serves as fall-back</a:t>
            </a:r>
          </a:p>
          <a:p>
            <a:pPr lvl="1"/>
            <a:r>
              <a:rPr lang="en-CA" dirty="0"/>
              <a:t>One of the most actively developed modeling tools available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0005-5086-074B-9F5A-C0FD2B73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60EC-BDA3-DB41-8842-C91FE5A6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5FF0-9B30-BE48-923C-6012AF5B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145030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Evidence of benefit in </a:t>
            </a:r>
            <a:r>
              <a:rPr lang="en-US" dirty="0" err="1"/>
              <a:t>umple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Umple in use an a couple of small companies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Uptake by more and more professors in teaching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Our empirical studies show</a:t>
            </a:r>
          </a:p>
          <a:p>
            <a:pPr lvl="1">
              <a:defRPr/>
            </a:pPr>
            <a:r>
              <a:rPr lang="en-US" dirty="0"/>
              <a:t>Umple code is easier to understand than Java</a:t>
            </a:r>
          </a:p>
          <a:p>
            <a:pPr lvl="1">
              <a:defRPr/>
            </a:pPr>
            <a:r>
              <a:rPr lang="en-US" dirty="0"/>
              <a:t>Helps students learn to model</a:t>
            </a:r>
          </a:p>
          <a:p>
            <a:pPr marL="1905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would not have been able to develop and maintain the Umple compiler as effectively without merging modeling and programming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81487-7EF6-DB41-9E61-5E57A71B6C24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986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5837-6395-304C-8BB8-A5B7C7E4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A43F8-6735-934A-B6D9-ECE1C1F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Umple</a:t>
            </a:r>
          </a:p>
          <a:p>
            <a:pPr lvl="1"/>
            <a:r>
              <a:rPr lang="en-CA" dirty="0"/>
              <a:t>Is simple but powerful modeling tool</a:t>
            </a:r>
          </a:p>
          <a:p>
            <a:pPr lvl="1"/>
            <a:r>
              <a:rPr lang="en-CA" dirty="0"/>
              <a:t>Generates state-of-the-art code</a:t>
            </a:r>
          </a:p>
          <a:p>
            <a:pPr lvl="1"/>
            <a:r>
              <a:rPr lang="en-CA" dirty="0"/>
              <a:t>Enables agility + model-driven development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We call the overall approach </a:t>
            </a:r>
            <a:r>
              <a:rPr lang="en-CA" b="1" dirty="0"/>
              <a:t>model-based programming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7B3A-1F7F-2943-B7AA-01BF5D38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3BBC-24B4-6846-88AB-59BE60A2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1662F-F0F0-AD42-9A2E-CD7CDE26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3188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8C43-7377-DE49-A880-E9FE82A6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6964-6D7E-8F4A-8E9B-471010BB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Thank-you!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195C-1CEC-F648-B7BA-1EB459B1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CBC2-1556-4842-BF1D-EBB04C60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490A-EE70-784D-9929-6F34B6FA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503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5ECB-B065-F641-A404-16D6731E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Agility details: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Planned reduction of technical debt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(discuss if time)</a:t>
            </a:r>
            <a:endParaRPr lang="en-CA"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2A29-9E4A-A049-A3A9-120233A1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937720"/>
          </a:xfrm>
        </p:spPr>
        <p:txBody>
          <a:bodyPr/>
          <a:lstStyle/>
          <a:p>
            <a:r>
              <a:rPr lang="en-CA" dirty="0"/>
              <a:t>Technical Debt (TD)</a:t>
            </a:r>
          </a:p>
          <a:p>
            <a:pPr marL="190500" lvl="1" indent="0">
              <a:buNone/>
            </a:pPr>
            <a:r>
              <a:rPr lang="en-CA" dirty="0"/>
              <a:t>= required future development needed to avoid excess costs (interest) from software evolution and support </a:t>
            </a:r>
          </a:p>
          <a:p>
            <a:endParaRPr lang="en-CA" sz="1200" dirty="0"/>
          </a:p>
          <a:p>
            <a:r>
              <a:rPr lang="en-CA" dirty="0"/>
              <a:t>Examples</a:t>
            </a:r>
          </a:p>
          <a:p>
            <a:pPr lvl="1"/>
            <a:r>
              <a:rPr lang="en-CA" dirty="0"/>
              <a:t>Inflexible/non-scalable design choices</a:t>
            </a:r>
          </a:p>
          <a:p>
            <a:pPr lvl="1"/>
            <a:r>
              <a:rPr lang="en-CA" dirty="0"/>
              <a:t>“quick and dirty” implementation</a:t>
            </a:r>
          </a:p>
          <a:p>
            <a:pPr lvl="1"/>
            <a:r>
              <a:rPr lang="en-CA" dirty="0"/>
              <a:t>Poor code: Spaghetti, “God” classes</a:t>
            </a:r>
          </a:p>
          <a:p>
            <a:pPr lvl="1"/>
            <a:r>
              <a:rPr lang="en-CA" dirty="0"/>
              <a:t>The need to upgrade obsolescent dependencies</a:t>
            </a:r>
          </a:p>
          <a:p>
            <a:endParaRPr lang="en-CA" sz="1200" dirty="0"/>
          </a:p>
          <a:p>
            <a:r>
              <a:rPr lang="en-CA" dirty="0"/>
              <a:t>Agility helps manages TD</a:t>
            </a:r>
          </a:p>
          <a:p>
            <a:pPr lvl="1"/>
            <a:r>
              <a:rPr lang="en-CA" dirty="0"/>
              <a:t>By allowing scheduling of regular refactoring activities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E323-6232-ED42-A687-20142645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E53A-6B1E-234E-AF48-21EF7F48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07E2-191F-AD40-AFD1-0AF0FC8F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867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4A93-E01B-F04B-BDFB-75E4DC29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agile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5E16-DE7D-FB43-831D-D46B04A9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 programming</a:t>
            </a:r>
          </a:p>
          <a:p>
            <a:pPr lvl="1"/>
            <a:r>
              <a:rPr lang="en-US" dirty="0"/>
              <a:t>Can be useful but not essential</a:t>
            </a:r>
          </a:p>
          <a:p>
            <a:pPr lvl="1"/>
            <a:r>
              <a:rPr lang="en-US" dirty="0"/>
              <a:t>Can improve quality especially when new team members are dealing with complex problems</a:t>
            </a:r>
          </a:p>
          <a:p>
            <a:pPr lvl="1"/>
            <a:r>
              <a:rPr lang="en-US" dirty="0"/>
              <a:t>But there is a tipping point where productivity is negatively impacted </a:t>
            </a:r>
          </a:p>
          <a:p>
            <a:endParaRPr lang="en-US" dirty="0"/>
          </a:p>
          <a:p>
            <a:r>
              <a:rPr lang="en-US" dirty="0"/>
              <a:t>Stand-up meetings</a:t>
            </a:r>
          </a:p>
          <a:p>
            <a:pPr lvl="1"/>
            <a:r>
              <a:rPr lang="en-US" dirty="0"/>
              <a:t>Help avoid overhead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FE2A-1E06-1547-8A78-AEA46B02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3F4D5-1DBA-A24F-92BA-FC052749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03F43-7B8D-4F4A-BDF7-4522F63F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94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825-6B2D-3742-86E6-61E2F51C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55496" cy="609600"/>
          </a:xfrm>
        </p:spPr>
        <p:txBody>
          <a:bodyPr/>
          <a:lstStyle/>
          <a:p>
            <a:r>
              <a:rPr lang="en-US" dirty="0"/>
              <a:t>Outline (</a:t>
            </a:r>
            <a:r>
              <a:rPr lang="en-US" sz="2400" dirty="0"/>
              <a:t>timing flexible – depends on your background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6E8-1911-6746-BAB9-6A9E43A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439472" cy="5334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u="sng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>
              <a:buFontTx/>
              <a:buChar char="—"/>
            </a:pPr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A22E-84AE-514E-AEF4-3FF1F4D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4029-0610-B545-8C06-08447E81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Model-Based Programming: Agile meets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D8AD-825D-B944-AFD4-D5D1919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015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2510-7831-C64A-B500-38C2152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tools to facilitate agility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7B10-20D6-344B-B76A-C48A19A7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Git</a:t>
            </a:r>
            <a:r>
              <a:rPr lang="en-US" dirty="0"/>
              <a:t> and environments like </a:t>
            </a:r>
            <a:r>
              <a:rPr lang="en-US" dirty="0" err="1"/>
              <a:t>Github</a:t>
            </a:r>
            <a:r>
              <a:rPr lang="en-US" dirty="0"/>
              <a:t>/</a:t>
            </a:r>
            <a:r>
              <a:rPr lang="en-US" dirty="0" err="1"/>
              <a:t>Gitlab</a:t>
            </a:r>
            <a:r>
              <a:rPr lang="en-US" dirty="0"/>
              <a:t>/</a:t>
            </a:r>
            <a:r>
              <a:rPr lang="en-US" dirty="0" err="1"/>
              <a:t>Bitbucket</a:t>
            </a:r>
            <a:endParaRPr lang="en-US" dirty="0"/>
          </a:p>
          <a:p>
            <a:pPr lvl="1"/>
            <a:r>
              <a:rPr lang="en-US" dirty="0"/>
              <a:t>Versioning, branching, merging of textual code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Issue trackers</a:t>
            </a:r>
            <a:r>
              <a:rPr lang="en-US" dirty="0"/>
              <a:t>, including those integrated with the above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Wiki</a:t>
            </a:r>
            <a:r>
              <a:rPr lang="en-US" dirty="0"/>
              <a:t> document editing tools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Continuous Integration </a:t>
            </a:r>
            <a:r>
              <a:rPr lang="en-US" dirty="0"/>
              <a:t>Tools</a:t>
            </a:r>
          </a:p>
          <a:p>
            <a:pPr lvl="1"/>
            <a:r>
              <a:rPr lang="en-US" dirty="0"/>
              <a:t>E.g. Travis / </a:t>
            </a:r>
            <a:r>
              <a:rPr lang="en-US" dirty="0" err="1"/>
              <a:t>Appeyor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Using </a:t>
            </a:r>
            <a:r>
              <a:rPr lang="en-US" i="1" dirty="0">
                <a:solidFill>
                  <a:srgbClr val="FF0000"/>
                </a:solidFill>
              </a:rPr>
              <a:t>heavyweight</a:t>
            </a:r>
            <a:r>
              <a:rPr lang="en-US" dirty="0">
                <a:solidFill>
                  <a:srgbClr val="FF0000"/>
                </a:solidFill>
              </a:rPr>
              <a:t> tools – can break agility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83291-953D-3041-9F6B-9CCC4164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91DE-0E98-8D44-AAFD-6FD99EA6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19E1-1A14-6645-B55A-050DE65D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436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038A-AD1E-F044-AAF0-4509A47D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576064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6F2E-A723-464D-B3B8-B66EFC53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229600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b="1" u="sng" dirty="0"/>
              <a:t>Overview of Model-Driven Development</a:t>
            </a:r>
          </a:p>
          <a:p>
            <a:pPr marL="919163" lvl="2" indent="-457200"/>
            <a:r>
              <a:rPr lang="en-US" sz="2000" b="1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4480-00C1-6B43-85CF-DF5B12BE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2E9B-315C-0A46-810C-A7C61C2C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8B35B-CD08-9147-871D-106FABDD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297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C682-C1AA-B34A-997B-497717A4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model-driven development (MDD)?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FF1E-0B77-9648-95A4-ECE2312F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7143328" cy="4800600"/>
          </a:xfrm>
        </p:spPr>
        <p:txBody>
          <a:bodyPr/>
          <a:lstStyle/>
          <a:p>
            <a:r>
              <a:rPr lang="en-US" sz="3200" dirty="0"/>
              <a:t>Developing software </a:t>
            </a:r>
            <a:r>
              <a:rPr lang="en-US" sz="3200" u="sng" dirty="0"/>
              <a:t>starting with </a:t>
            </a:r>
            <a:r>
              <a:rPr lang="en-US" sz="3200" u="sng" dirty="0">
                <a:solidFill>
                  <a:srgbClr val="00B050"/>
                </a:solidFill>
              </a:rPr>
              <a:t>high-level abstractions </a:t>
            </a:r>
            <a:r>
              <a:rPr lang="en-US" sz="3200" dirty="0"/>
              <a:t>that </a:t>
            </a:r>
            <a:r>
              <a:rPr lang="en-US" sz="3200" u="sng" dirty="0"/>
              <a:t>can be visualized in diagram form</a:t>
            </a:r>
          </a:p>
          <a:p>
            <a:endParaRPr lang="en-US" u="sng" dirty="0"/>
          </a:p>
          <a:p>
            <a:r>
              <a:rPr lang="en-US" dirty="0"/>
              <a:t>But </a:t>
            </a:r>
            <a:r>
              <a:rPr lang="en-US" dirty="0">
                <a:solidFill>
                  <a:srgbClr val="00B050"/>
                </a:solidFill>
              </a:rPr>
              <a:t>diagrams are not essential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The model can be written textually, and the diagrams </a:t>
            </a:r>
            <a:r>
              <a:rPr lang="en-US" i="1" dirty="0"/>
              <a:t>generated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0B05-DB6C-0343-A71C-3CD8001A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6AAD-72BA-324C-98FD-9A6890F1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047B-40B1-9D45-8FC7-69CAE450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198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071320" cy="4208512"/>
          </a:xfrm>
        </p:spPr>
        <p:txBody>
          <a:bodyPr/>
          <a:lstStyle/>
          <a:p>
            <a:r>
              <a:rPr lang="en-CA" dirty="0"/>
              <a:t>MDD languages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416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E2C6-1F6E-7F41-A9D1-73DFFB56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high-level abstractions used in MDD:</a:t>
            </a:r>
            <a:br>
              <a:rPr lang="en-US" dirty="0"/>
            </a:br>
            <a:r>
              <a:rPr lang="en-US" dirty="0"/>
              <a:t>UML </a:t>
            </a:r>
            <a:r>
              <a:rPr lang="en-US" i="1" dirty="0"/>
              <a:t>class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F15C-CE3C-D04F-A820-4575201F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83488" cy="5029200"/>
          </a:xfrm>
        </p:spPr>
        <p:txBody>
          <a:bodyPr/>
          <a:lstStyle/>
          <a:p>
            <a:pPr lvl="1"/>
            <a:r>
              <a:rPr lang="en-US" dirty="0"/>
              <a:t>Show </a:t>
            </a:r>
            <a:r>
              <a:rPr lang="en-US" dirty="0">
                <a:solidFill>
                  <a:srgbClr val="00B050"/>
                </a:solidFill>
              </a:rPr>
              <a:t>classes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attributes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generalizations</a:t>
            </a:r>
            <a:r>
              <a:rPr lang="en-US" dirty="0"/>
              <a:t> and interrelationships among data (</a:t>
            </a:r>
            <a:r>
              <a:rPr lang="en-US" dirty="0">
                <a:solidFill>
                  <a:srgbClr val="00B050"/>
                </a:solidFill>
              </a:rPr>
              <a:t>associations</a:t>
            </a:r>
            <a:r>
              <a:rPr lang="en-US" dirty="0"/>
              <a:t>) in ways hard to see by just looking at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Code at: </a:t>
            </a:r>
            <a:r>
              <a:rPr lang="en-US" sz="1800" dirty="0">
                <a:hlinkClick r:id="rId2"/>
              </a:rPr>
              <a:t>http://try.umple.org/?example=Airline&amp;diagramtype=GvClass</a:t>
            </a:r>
            <a:r>
              <a:rPr lang="en-US" sz="18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1C0-C8D6-5B4E-97B4-9E313402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AD4A-EDBE-BA4D-ACC8-DD15A28A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12A2-7E61-6945-99F2-E172935F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1909E-C518-BE42-BB83-9B30F4C9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3" y="2613248"/>
            <a:ext cx="9832501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1D2F-BB4C-1242-9D8A-D07728C5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high-level abstractions used in MDD:</a:t>
            </a:r>
            <a:br>
              <a:rPr lang="en-US" dirty="0"/>
            </a:br>
            <a:r>
              <a:rPr lang="en-US" i="1" dirty="0"/>
              <a:t>Entity-Relationship Diagrams (ERD)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1EE2-F4A4-C042-B37C-A5ED213F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many purposes, interchangeable with class diagrams</a:t>
            </a:r>
          </a:p>
          <a:p>
            <a:pPr lvl="1"/>
            <a:r>
              <a:rPr lang="en-CA" dirty="0"/>
              <a:t>Used heavily in database community (Not UML)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5415-72C0-264B-98BB-30313DB4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B2AA-D9D0-764B-AEB6-33A8A481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3C6B4-4BFF-224B-94CE-B33EEC88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25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2F889-8ADE-024D-BECC-0721950C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2" y="2348880"/>
            <a:ext cx="10249298" cy="33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D68-1B09-D94D-87F6-61820BCB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high-level abstractions used in MDD: </a:t>
            </a:r>
            <a:r>
              <a:rPr lang="en-US" i="1" dirty="0"/>
              <a:t>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07A4-2208-0649-8EC9-C8C12DFF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3686944" cy="4800600"/>
          </a:xfrm>
        </p:spPr>
        <p:txBody>
          <a:bodyPr/>
          <a:lstStyle/>
          <a:p>
            <a:pPr lvl="1"/>
            <a:r>
              <a:rPr lang="en-US" dirty="0"/>
              <a:t>Show </a:t>
            </a:r>
            <a:r>
              <a:rPr lang="en-US" dirty="0" err="1">
                <a:solidFill>
                  <a:srgbClr val="00B050"/>
                </a:solidFill>
              </a:rPr>
              <a:t>behaviour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err="1"/>
              <a:t>Behaviour</a:t>
            </a:r>
            <a:r>
              <a:rPr lang="en-US" dirty="0"/>
              <a:t> changes in response to </a:t>
            </a:r>
            <a:r>
              <a:rPr lang="en-US" dirty="0">
                <a:solidFill>
                  <a:srgbClr val="00B050"/>
                </a:solidFill>
              </a:rPr>
              <a:t>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00C46-EFE7-FB48-82A6-9459EE6D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8586-81E2-234E-A83D-E36037D3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7DC1-2407-7D41-BE45-53A4E799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26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EF121-52ED-5749-BEBE-C322157F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859237"/>
            <a:ext cx="4464496" cy="62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2271-B84A-114E-A460-44B5BC9E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visual modeling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9ECE-2445-F249-94A7-4A7B9424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52736"/>
            <a:ext cx="8583488" cy="5119464"/>
          </a:xfrm>
        </p:spPr>
        <p:txBody>
          <a:bodyPr/>
          <a:lstStyle/>
          <a:p>
            <a:r>
              <a:rPr lang="en-US" dirty="0"/>
              <a:t>2-D, with lines and symbols, allows for</a:t>
            </a:r>
          </a:p>
          <a:p>
            <a:pPr lvl="1"/>
            <a:r>
              <a:rPr lang="en-US" dirty="0"/>
              <a:t>Greater information density</a:t>
            </a:r>
          </a:p>
          <a:p>
            <a:pPr lvl="1"/>
            <a:r>
              <a:rPr lang="en-US" dirty="0"/>
              <a:t>Greater and different abstractions</a:t>
            </a:r>
          </a:p>
          <a:p>
            <a:endParaRPr lang="en-US" dirty="0"/>
          </a:p>
          <a:p>
            <a:r>
              <a:rPr lang="en-US" dirty="0"/>
              <a:t>Facilitates communication</a:t>
            </a:r>
          </a:p>
          <a:p>
            <a:pPr lvl="1"/>
            <a:r>
              <a:rPr lang="en-US" dirty="0"/>
              <a:t>With stakeholders</a:t>
            </a:r>
          </a:p>
          <a:p>
            <a:pPr lvl="1"/>
            <a:r>
              <a:rPr lang="en-US" dirty="0"/>
              <a:t>About issues not obvious in code</a:t>
            </a:r>
          </a:p>
          <a:p>
            <a:endParaRPr lang="en-US" dirty="0"/>
          </a:p>
          <a:p>
            <a:r>
              <a:rPr lang="en-US" dirty="0"/>
              <a:t>Developers notice different information from what they would see in code</a:t>
            </a:r>
          </a:p>
          <a:p>
            <a:pPr lvl="1"/>
            <a:r>
              <a:rPr lang="en-US" dirty="0"/>
              <a:t>Helps detect bugs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C53F6-D3F9-E848-9996-966150F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0EDC-3C35-B449-92AC-D168E01D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BBF8-C1CB-8D49-99B7-C21A5CC7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85299-F013-6D40-88B5-E6233C89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799" y="5085184"/>
            <a:ext cx="609602" cy="602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FA09B-D441-4947-B315-737DBE8D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130" y="3429000"/>
            <a:ext cx="609602" cy="602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6949E6-A02E-4A41-A18D-449816287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3429000"/>
            <a:ext cx="579134" cy="59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50058-91DA-E045-A769-062823A6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5085184"/>
            <a:ext cx="579134" cy="593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143E82-BE93-964E-A567-AF97916AA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00" y="3424188"/>
            <a:ext cx="589536" cy="6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B26C-769E-AD45-BBF8-EC47451F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MDD languages: </a:t>
            </a:r>
            <a:r>
              <a:rPr lang="en-US" i="1" dirty="0"/>
              <a:t>UML, </a:t>
            </a:r>
            <a:r>
              <a:rPr lang="en-US" i="1" dirty="0" err="1"/>
              <a:t>SysML</a:t>
            </a:r>
            <a:r>
              <a:rPr lang="en-US" dirty="0"/>
              <a:t>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A5C0-8AF1-1740-9946-B363ED22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/>
              <a:t>Both promoted by the Object Management Group</a:t>
            </a:r>
          </a:p>
          <a:p>
            <a:endParaRPr lang="en-US" dirty="0"/>
          </a:p>
          <a:p>
            <a:r>
              <a:rPr lang="en-US" dirty="0"/>
              <a:t>UML</a:t>
            </a:r>
          </a:p>
          <a:p>
            <a:pPr lvl="1"/>
            <a:r>
              <a:rPr lang="en-US" dirty="0"/>
              <a:t>Original focus: object-oriented software</a:t>
            </a:r>
          </a:p>
          <a:p>
            <a:pPr lvl="1"/>
            <a:r>
              <a:rPr lang="en-US" dirty="0"/>
              <a:t>Studies show it is widely taught but mostly used informally</a:t>
            </a:r>
          </a:p>
          <a:p>
            <a:pPr lvl="1"/>
            <a:r>
              <a:rPr lang="en-US" dirty="0"/>
              <a:t>Most developers has some familiarity, but don’t use it much</a:t>
            </a:r>
          </a:p>
          <a:p>
            <a:pPr lvl="1"/>
            <a:r>
              <a:rPr lang="en-US" dirty="0"/>
              <a:t>Considerable uptake in telecom, automotive domains</a:t>
            </a:r>
          </a:p>
          <a:p>
            <a:endParaRPr lang="en-US" dirty="0"/>
          </a:p>
          <a:p>
            <a:r>
              <a:rPr lang="en-US" dirty="0" err="1"/>
              <a:t>SysML</a:t>
            </a:r>
            <a:endParaRPr lang="en-US" dirty="0"/>
          </a:p>
          <a:p>
            <a:pPr lvl="1"/>
            <a:r>
              <a:rPr lang="en-US" dirty="0"/>
              <a:t>Focus on systems including hardware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9211B-AFBC-8547-BE1A-3F1B5EFA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A9A08-1910-8D4E-BE92-E23856F2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2C6E-4BB7-3948-BF67-16B4D68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28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70E5-1B0D-B046-88DF-CEB47B37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080" y="1490092"/>
            <a:ext cx="2185439" cy="1589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E985E-F15F-4741-9C9A-BC2B4E31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523" y="5016004"/>
            <a:ext cx="1936551" cy="13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2E8F-2A63-B34B-8F74-7B1A47E7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Other MDD technologies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language+tool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):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Simulink and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Stateflow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C200-F438-F545-AEFF-90794480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8496"/>
            <a:ext cx="8229600" cy="4793704"/>
          </a:xfrm>
        </p:spPr>
        <p:txBody>
          <a:bodyPr/>
          <a:lstStyle/>
          <a:p>
            <a:r>
              <a:rPr lang="en-US" dirty="0"/>
              <a:t>Part of </a:t>
            </a:r>
            <a:r>
              <a:rPr lang="en-US" dirty="0" err="1"/>
              <a:t>MathWorks</a:t>
            </a:r>
            <a:r>
              <a:rPr lang="en-US" dirty="0"/>
              <a:t>’ MATLAB suite</a:t>
            </a:r>
          </a:p>
          <a:p>
            <a:pPr lvl="1"/>
            <a:r>
              <a:rPr lang="en-US" dirty="0"/>
              <a:t>Widely used in automotive and other safety-critical domains</a:t>
            </a:r>
          </a:p>
          <a:p>
            <a:pPr lvl="1"/>
            <a:r>
              <a:rPr lang="en-US" dirty="0"/>
              <a:t>But expensive and not taught much to general software engineers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DE30-FDDC-BD46-8D29-D13AF794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D587B-8477-B24D-8408-7848FD95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1164F-2751-FA46-AACC-69A733FC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29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F6C76-5D08-7E43-899F-914978C2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3810000" cy="284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B8970-4576-364E-85EC-9B6E7474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50" y="3284984"/>
            <a:ext cx="3834102" cy="2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8044-4759-9442-BD7D-57646622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briefly about you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70A76-2F44-EF4D-BE7C-1EDE628C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/>
              <a:t>What software engineering processes do you use?</a:t>
            </a:r>
          </a:p>
          <a:p>
            <a:pPr lvl="1"/>
            <a:r>
              <a:rPr lang="en-US" dirty="0"/>
              <a:t>Any agile experience?</a:t>
            </a:r>
          </a:p>
          <a:p>
            <a:pPr lvl="1"/>
            <a:r>
              <a:rPr lang="en-US" dirty="0"/>
              <a:t>Automated testing??</a:t>
            </a:r>
          </a:p>
          <a:p>
            <a:pPr lvl="1"/>
            <a:r>
              <a:rPr lang="en-US" dirty="0"/>
              <a:t>Continuous integration?</a:t>
            </a:r>
          </a:p>
          <a:p>
            <a:endParaRPr lang="en-US" dirty="0"/>
          </a:p>
          <a:p>
            <a:r>
              <a:rPr lang="en-US" dirty="0"/>
              <a:t>Modeling experience</a:t>
            </a:r>
          </a:p>
          <a:p>
            <a:pPr lvl="1"/>
            <a:r>
              <a:rPr lang="en-US" dirty="0"/>
              <a:t>UML?  Other language?</a:t>
            </a:r>
          </a:p>
          <a:p>
            <a:pPr lvl="1"/>
            <a:r>
              <a:rPr lang="en-US" dirty="0"/>
              <a:t>Modeling tool?</a:t>
            </a:r>
          </a:p>
          <a:p>
            <a:endParaRPr lang="en-US" dirty="0"/>
          </a:p>
          <a:p>
            <a:r>
              <a:rPr lang="en-US" dirty="0"/>
              <a:t>What programming languages do you use?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B09A-DD82-8B4D-8610-6EE74851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B3E9-1DA8-EC4E-AF45-583FBC05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D37A-344C-854D-B611-D1E38C12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9688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56F3-4436-9C49-BB88-C67F6023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Variants of MDD: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Processes and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84AB-E85D-694B-B90A-0398F0C2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txBody>
          <a:bodyPr/>
          <a:lstStyle/>
          <a:p>
            <a:r>
              <a:rPr lang="en-US" dirty="0"/>
              <a:t>Model-Driven Architecture™</a:t>
            </a:r>
          </a:p>
          <a:p>
            <a:pPr lvl="1"/>
            <a:r>
              <a:rPr lang="en-US" dirty="0"/>
              <a:t>An OMG standard focusing on separation of modeling concerns, layers of models</a:t>
            </a:r>
          </a:p>
          <a:p>
            <a:pPr lvl="1"/>
            <a:r>
              <a:rPr lang="en-US" dirty="0"/>
              <a:t>Platform independent vs platform-specific modeling </a:t>
            </a:r>
          </a:p>
          <a:p>
            <a:pPr lvl="1"/>
            <a:r>
              <a:rPr lang="en-US" dirty="0">
                <a:hlinkClick r:id="rId2"/>
              </a:rPr>
              <a:t>http://www.omg.org/mda/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Near synonyms of MDD</a:t>
            </a:r>
          </a:p>
          <a:p>
            <a:pPr lvl="1"/>
            <a:r>
              <a:rPr lang="en-US" dirty="0"/>
              <a:t>Model-Driven Design</a:t>
            </a:r>
          </a:p>
          <a:p>
            <a:pPr lvl="1"/>
            <a:r>
              <a:rPr lang="en-US" dirty="0"/>
              <a:t>Model-Driven Engineering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9EB1-9425-4446-B68D-A37050EA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5BDD-1B50-F545-8D0C-5A4855C3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C1EC-D174-2B4B-9F1D-F0EDA0D3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F1208-1379-EC4E-8190-7404EB2C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89" y="610158"/>
            <a:ext cx="1238011" cy="12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0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071320" cy="4208512"/>
          </a:xfrm>
        </p:spPr>
        <p:txBody>
          <a:bodyPr/>
          <a:lstStyle/>
          <a:p>
            <a:r>
              <a:rPr lang="en-CA" dirty="0"/>
              <a:t>MDD tools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652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3F11-6B62-7047-B71F-A25D80B6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UML modeling tools in wide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D9B6-2FA1-7948-AF59-BC5F818E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pPr lvl="1"/>
            <a:r>
              <a:rPr lang="en-US" dirty="0"/>
              <a:t>Papyrus, and other Eclipse-based tools</a:t>
            </a:r>
          </a:p>
          <a:p>
            <a:pPr lvl="2"/>
            <a:r>
              <a:rPr lang="en-US" dirty="0"/>
              <a:t>Open source leaders</a:t>
            </a:r>
          </a:p>
          <a:p>
            <a:pPr lvl="1"/>
            <a:r>
              <a:rPr lang="en-US" dirty="0"/>
              <a:t>IBM Rhapsody, current most widely used IBM tool</a:t>
            </a:r>
          </a:p>
          <a:p>
            <a:pPr lvl="1"/>
            <a:r>
              <a:rPr lang="en-US" dirty="0" err="1"/>
              <a:t>ArgoUML</a:t>
            </a:r>
            <a:endParaRPr lang="en-US" dirty="0"/>
          </a:p>
          <a:p>
            <a:pPr lvl="2"/>
            <a:r>
              <a:rPr lang="en-US" dirty="0"/>
              <a:t>Developed 1999-2011, but not maintained</a:t>
            </a:r>
          </a:p>
          <a:p>
            <a:pPr lvl="1"/>
            <a:r>
              <a:rPr lang="en-US" dirty="0" err="1"/>
              <a:t>Astah</a:t>
            </a:r>
            <a:endParaRPr lang="en-US" dirty="0"/>
          </a:p>
          <a:p>
            <a:pPr lvl="1"/>
            <a:r>
              <a:rPr lang="en-US" dirty="0"/>
              <a:t>Magic Draw</a:t>
            </a:r>
          </a:p>
          <a:p>
            <a:pPr lvl="1"/>
            <a:r>
              <a:rPr lang="en-US" dirty="0" err="1"/>
              <a:t>StarUML</a:t>
            </a:r>
            <a:endParaRPr lang="en-US" dirty="0"/>
          </a:p>
          <a:p>
            <a:pPr lvl="1"/>
            <a:r>
              <a:rPr lang="en-US" dirty="0" err="1"/>
              <a:t>PlantUML</a:t>
            </a:r>
            <a:endParaRPr lang="en-US" dirty="0"/>
          </a:p>
          <a:p>
            <a:pPr lvl="1"/>
            <a:r>
              <a:rPr lang="en-US" dirty="0"/>
              <a:t>Visual Paradigm</a:t>
            </a:r>
          </a:p>
          <a:p>
            <a:r>
              <a:rPr lang="en-US" dirty="0"/>
              <a:t>For more details and links see</a:t>
            </a:r>
          </a:p>
          <a:p>
            <a:r>
              <a:rPr lang="en-US" sz="2000" dirty="0">
                <a:hlinkClick r:id="rId2"/>
              </a:rPr>
              <a:t>https://en.wikipedia.org/wiki/List_of_Unified_Modeling_Language_tools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DB1D-7186-2D4D-A007-901C033F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4ABB-8E8D-5943-B158-1BDF2E75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C211-A7A0-4442-9BC9-B0D3B99A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94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8376"/>
            <a:ext cx="8229600" cy="914400"/>
          </a:xfrm>
        </p:spPr>
        <p:txBody>
          <a:bodyPr/>
          <a:lstStyle/>
          <a:p>
            <a:r>
              <a:rPr lang="en-US" dirty="0"/>
              <a:t>Difficulty level of top 15 modeling tools in a survey of professors my team conducted (early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53" y="3151584"/>
            <a:ext cx="13551701" cy="10951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2A8F3-E5F5-8D41-9D02-48F705A1A6A3}" type="slidenum">
              <a:rPr lang="uk-UA" smtClean="0"/>
              <a:pPr>
                <a:defRPr/>
              </a:pPr>
              <a:t>33</a:t>
            </a:fld>
            <a:endParaRPr lang="uk-UA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53" y="1627584"/>
            <a:ext cx="159431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" y="1872208"/>
            <a:ext cx="901909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BCC23-A829-CA4B-B69F-007B3F7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FD02B4-C799-9E47-8F5D-9E0AB861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2A8F3-E5F5-8D41-9D02-48F705A1A6A3}" type="slidenum">
              <a:rPr lang="uk-UA" smtClean="0"/>
              <a:pPr>
                <a:defRPr/>
              </a:pPr>
              <a:t>34</a:t>
            </a:fld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5710" y="10527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" y="-387424"/>
            <a:ext cx="8545921" cy="72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3" y="74170"/>
            <a:ext cx="3806701" cy="1842662"/>
          </a:xfrm>
        </p:spPr>
        <p:txBody>
          <a:bodyPr/>
          <a:lstStyle/>
          <a:p>
            <a:r>
              <a:rPr lang="en-US" dirty="0"/>
              <a:t>Biggest perceived drawbacks of </a:t>
            </a:r>
            <a:r>
              <a:rPr lang="en-US" u="sng" dirty="0"/>
              <a:t>all</a:t>
            </a:r>
            <a:r>
              <a:rPr lang="en-US" dirty="0"/>
              <a:t>  modeling tools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14CDD-2ABE-5841-8979-B377C78C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F5078-0E9F-3842-8798-C138C914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75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1520"/>
            <a:ext cx="1584176" cy="1897360"/>
          </a:xfrm>
        </p:spPr>
        <p:txBody>
          <a:bodyPr/>
          <a:lstStyle/>
          <a:p>
            <a:r>
              <a:rPr lang="en-US" sz="2000" dirty="0"/>
              <a:t>Perceived</a:t>
            </a:r>
            <a:br>
              <a:rPr lang="en-US" sz="2000" dirty="0"/>
            </a:br>
            <a:r>
              <a:rPr lang="en-US" sz="2000" dirty="0"/>
              <a:t>biggest drawbacks of top 7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2A8F3-E5F5-8D41-9D02-48F705A1A6A3}" type="slidenum">
              <a:rPr lang="uk-UA" smtClean="0"/>
              <a:pPr>
                <a:defRPr/>
              </a:pPr>
              <a:t>35</a:t>
            </a:fld>
            <a:endParaRPr lang="uk-UA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00200" y="996950"/>
          <a:ext cx="7220272" cy="590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Document" r:id="rId3" imgW="5943600" imgH="4864100" progId="Word.Document.12">
                  <p:embed/>
                </p:oleObj>
              </mc:Choice>
              <mc:Fallback>
                <p:oleObj name="Document" r:id="rId3" imgW="5943600" imgH="4864100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996950"/>
                        <a:ext cx="7220272" cy="590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3749"/>
            <a:ext cx="1016000" cy="30353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93DE2-B6D0-F741-95FC-965DFA96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8D979-A018-8749-A7B9-73B043A3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8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4208512"/>
          </a:xfrm>
        </p:spPr>
        <p:txBody>
          <a:bodyPr/>
          <a:lstStyle/>
          <a:p>
            <a:r>
              <a:rPr lang="en-CA" dirty="0"/>
              <a:t>Textual modeling, and motivation for Umple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024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5C2-E167-E74C-9D2D-52819932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modeling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A148-729A-B14E-93D3-879F6DF7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800600"/>
          </a:xfrm>
        </p:spPr>
        <p:txBody>
          <a:bodyPr/>
          <a:lstStyle/>
          <a:p>
            <a:r>
              <a:rPr lang="en-US" dirty="0"/>
              <a:t>Almost all tools support a way to exchange models textually: XMI (XML Metadata Interchange)</a:t>
            </a:r>
          </a:p>
          <a:p>
            <a:pPr lvl="1"/>
            <a:r>
              <a:rPr lang="en-US" dirty="0"/>
              <a:t>But not intended or easy for human editing</a:t>
            </a:r>
          </a:p>
          <a:p>
            <a:endParaRPr lang="en-US" dirty="0"/>
          </a:p>
          <a:p>
            <a:r>
              <a:rPr lang="en-US" dirty="0"/>
              <a:t>Some tools are specifically designed to allow modeling textually in the same way one would program</a:t>
            </a:r>
          </a:p>
          <a:p>
            <a:pPr lvl="1"/>
            <a:r>
              <a:rPr lang="en-US" dirty="0"/>
              <a:t>Many examples:</a:t>
            </a:r>
          </a:p>
          <a:p>
            <a:pPr lvl="2"/>
            <a:r>
              <a:rPr lang="en-US" dirty="0">
                <a:hlinkClick r:id="rId2"/>
              </a:rPr>
              <a:t>List at </a:t>
            </a:r>
            <a:r>
              <a:rPr lang="en-US" sz="2000" dirty="0">
                <a:hlinkClick r:id="rId2"/>
              </a:rPr>
              <a:t>https://modeling-languages.com/text-uml-tools-complete-list/</a:t>
            </a:r>
            <a:endParaRPr lang="en-US" sz="2000" dirty="0"/>
          </a:p>
          <a:p>
            <a:pPr lvl="2"/>
            <a:r>
              <a:rPr lang="en-US" dirty="0" err="1"/>
              <a:t>PlantUML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https://www.planttext.com</a:t>
            </a:r>
            <a:endParaRPr lang="en-US" dirty="0"/>
          </a:p>
          <a:p>
            <a:pPr lvl="3"/>
            <a:r>
              <a:rPr lang="en-US" dirty="0"/>
              <a:t>Nice, but lacks features such as complete code generation</a:t>
            </a:r>
          </a:p>
          <a:p>
            <a:pPr lvl="2"/>
            <a:r>
              <a:rPr lang="en-US" dirty="0"/>
              <a:t>Others: USE, </a:t>
            </a:r>
            <a:r>
              <a:rPr lang="en-US" dirty="0" err="1"/>
              <a:t>TextUML</a:t>
            </a:r>
            <a:r>
              <a:rPr lang="en-US" dirty="0"/>
              <a:t>, </a:t>
            </a:r>
            <a:r>
              <a:rPr lang="en-US" dirty="0" err="1"/>
              <a:t>yUML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51F5C-E2DF-7D4C-99AD-F4816032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8059-F8D8-AD4C-B4A1-B8718D10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C695-BF8B-F94B-BE88-FF4C9482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672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Umple: Si</a:t>
            </a:r>
            <a:r>
              <a:rPr lang="en-US" dirty="0">
                <a:solidFill>
                  <a:srgbClr val="FF0000"/>
                </a:solidFill>
              </a:rPr>
              <a:t>mple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mple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UM</a:t>
            </a:r>
            <a:r>
              <a:rPr lang="en-US" dirty="0"/>
              <a:t>L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rogramming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anguag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655496" cy="5047456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1. Open source textual modelling tool set for 3 platforms</a:t>
            </a:r>
          </a:p>
          <a:p>
            <a:pPr lvl="1">
              <a:defRPr/>
            </a:pPr>
            <a:r>
              <a:rPr lang="en-US" sz="2200" dirty="0"/>
              <a:t>Command line compiler</a:t>
            </a:r>
          </a:p>
          <a:p>
            <a:pPr lvl="1">
              <a:defRPr/>
            </a:pPr>
            <a:r>
              <a:rPr lang="en-US" sz="2200" dirty="0"/>
              <a:t>Web-based tool (UmpleOnline) for demos and education</a:t>
            </a:r>
          </a:p>
          <a:p>
            <a:pPr lvl="1">
              <a:defRPr/>
            </a:pPr>
            <a:r>
              <a:rPr lang="en-US" sz="2200" dirty="0"/>
              <a:t>Eclipse plugin</a:t>
            </a:r>
          </a:p>
          <a:p>
            <a:pPr lvl="1">
              <a:defRPr/>
            </a:pPr>
            <a:endParaRPr lang="en-US" sz="1000" dirty="0"/>
          </a:p>
          <a:p>
            <a:pPr>
              <a:defRPr/>
            </a:pPr>
            <a:r>
              <a:rPr lang="en-US" sz="2200" dirty="0"/>
              <a:t>2. Code generator for UML ++</a:t>
            </a:r>
          </a:p>
          <a:p>
            <a:pPr lvl="1">
              <a:defRPr/>
            </a:pPr>
            <a:r>
              <a:rPr lang="en-US" sz="2200" dirty="0"/>
              <a:t>Infinitely nested state machines, with concurrency</a:t>
            </a:r>
          </a:p>
          <a:p>
            <a:pPr lvl="1">
              <a:defRPr/>
            </a:pPr>
            <a:r>
              <a:rPr lang="en-US" sz="2200" dirty="0"/>
              <a:t>Proper referential integrity and multiplicity constraints on associations</a:t>
            </a:r>
          </a:p>
          <a:p>
            <a:pPr lvl="1">
              <a:defRPr/>
            </a:pPr>
            <a:r>
              <a:rPr lang="en-US" sz="2200" dirty="0"/>
              <a:t>Traits, mixins, aspects for modularity</a:t>
            </a:r>
          </a:p>
          <a:p>
            <a:pPr lvl="1">
              <a:defRPr/>
            </a:pPr>
            <a:r>
              <a:rPr lang="en-US" sz="2200" dirty="0"/>
              <a:t>Text generation templates, patterns, traits</a:t>
            </a:r>
          </a:p>
          <a:p>
            <a:pPr lvl="2">
              <a:defRPr/>
            </a:pPr>
            <a:endParaRPr lang="en-US" sz="1000" dirty="0"/>
          </a:p>
          <a:p>
            <a:pPr>
              <a:defRPr/>
            </a:pPr>
            <a:r>
              <a:rPr lang="en-US" sz="2200" dirty="0"/>
              <a:t>3.</a:t>
            </a:r>
            <a:r>
              <a:rPr lang="en-US" sz="1000" dirty="0"/>
              <a:t> </a:t>
            </a:r>
            <a:r>
              <a:rPr lang="en-US" sz="2200" dirty="0"/>
              <a:t>Pre-processor to add UML, patterns and other features on top of </a:t>
            </a:r>
            <a:r>
              <a:rPr lang="en-US" sz="2200" dirty="0">
                <a:solidFill>
                  <a:srgbClr val="008000"/>
                </a:solidFill>
              </a:rPr>
              <a:t>Java, </a:t>
            </a:r>
            <a:r>
              <a:rPr lang="en-US" sz="2200" dirty="0" err="1">
                <a:solidFill>
                  <a:srgbClr val="008000"/>
                </a:solidFill>
              </a:rPr>
              <a:t>PhP</a:t>
            </a:r>
            <a:r>
              <a:rPr lang="en-US" sz="2200" dirty="0">
                <a:solidFill>
                  <a:srgbClr val="008000"/>
                </a:solidFill>
              </a:rPr>
              <a:t>, C++ </a:t>
            </a:r>
            <a:r>
              <a:rPr lang="en-US" sz="2200" dirty="0"/>
              <a:t>and other languages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71808-092E-0A4F-9F9D-00044C9049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9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39472" cy="4800600"/>
          </a:xfrm>
        </p:spPr>
        <p:txBody>
          <a:bodyPr/>
          <a:lstStyle/>
          <a:p>
            <a:r>
              <a:rPr lang="en-US" dirty="0"/>
              <a:t>Entry-point: </a:t>
            </a:r>
            <a:r>
              <a:rPr lang="en-US" dirty="0">
                <a:hlinkClick r:id="rId2"/>
              </a:rPr>
              <a:t>http://umple.org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UmpleOnline: </a:t>
            </a:r>
            <a:r>
              <a:rPr lang="en-US" dirty="0">
                <a:hlinkClick r:id="rId3"/>
              </a:rPr>
              <a:t>http://manual.umple.org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https://github.com/umple/umple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slides are available</a:t>
            </a:r>
          </a:p>
          <a:p>
            <a:pPr lvl="1"/>
            <a:r>
              <a:rPr lang="en-US" dirty="0">
                <a:hlinkClick r:id="rId5"/>
              </a:rPr>
              <a:t>http://www.site.uottawa.ca/~tcl/tmp/ILTAMLethbridge.pptx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39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0C7073-4576-9047-BDC9-74DB288C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9C83-259E-F14D-B8DA-85EE0E05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D1548-7626-B840-89E0-AB850BD3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1075"/>
            <a:ext cx="8511480" cy="5191125"/>
          </a:xfrm>
        </p:spPr>
        <p:txBody>
          <a:bodyPr/>
          <a:lstStyle/>
          <a:p>
            <a:r>
              <a:rPr lang="en-US" altLang="en-US" dirty="0"/>
              <a:t>1986 First taught programing at a University</a:t>
            </a:r>
          </a:p>
          <a:p>
            <a:r>
              <a:rPr lang="en-US" altLang="en-US" dirty="0"/>
              <a:t>1987-89 Software developer Bell-Northern Research</a:t>
            </a:r>
          </a:p>
          <a:p>
            <a:r>
              <a:rPr lang="en-US" altLang="en-US" dirty="0"/>
              <a:t>1991-94 Taught software engineering part time</a:t>
            </a:r>
          </a:p>
          <a:p>
            <a:r>
              <a:rPr lang="en-US" altLang="en-US" dirty="0"/>
              <a:t>1994- Professor of software engineering at University of Ottawa</a:t>
            </a:r>
          </a:p>
          <a:p>
            <a:pPr lvl="1"/>
            <a:r>
              <a:rPr lang="en-US" altLang="en-US" dirty="0"/>
              <a:t>Research focuses:</a:t>
            </a:r>
          </a:p>
          <a:p>
            <a:pPr lvl="2"/>
            <a:r>
              <a:rPr lang="en-US" altLang="en-US" dirty="0"/>
              <a:t>Software engineering tools (Umple since 2007)</a:t>
            </a:r>
          </a:p>
          <a:p>
            <a:pPr lvl="2"/>
            <a:r>
              <a:rPr lang="en-US" altLang="en-US" dirty="0"/>
              <a:t>Empirical studies</a:t>
            </a:r>
          </a:p>
          <a:p>
            <a:pPr lvl="1"/>
            <a:r>
              <a:rPr lang="en-US" altLang="en-US" dirty="0"/>
              <a:t>Book: Object-Oriented Software Engineering</a:t>
            </a:r>
          </a:p>
          <a:p>
            <a:pPr lvl="2"/>
            <a:r>
              <a:rPr lang="en-US" altLang="en-US" dirty="0"/>
              <a:t>McGraw-Hill</a:t>
            </a:r>
          </a:p>
          <a:p>
            <a:pPr lvl="2"/>
            <a:endParaRPr lang="en-US" altLang="en-US" sz="1200" dirty="0"/>
          </a:p>
          <a:p>
            <a:r>
              <a:rPr lang="en-US" altLang="en-US" dirty="0"/>
              <a:t>Research collaboration: IBM, Ericsson, General Motors, Mitel, Canadian Defense Department</a:t>
            </a:r>
          </a:p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795A0-820E-3A42-B389-79EE69BCA9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23A94-4063-C741-8BEA-E14399E3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2C4A-08C1-EC4E-B08C-AFD37BE4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FCB53BC-8C0B-9545-B360-D5239A4A14E2}" type="slidenum">
              <a:rPr lang="en-US" altLang="en-US" sz="1400"/>
              <a:pPr/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3262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BAC0-ED2E-144A-80A8-105DC832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Motivation for developing Umple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995F-3F73-7540-B2B4-26709F50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1075"/>
            <a:ext cx="8655050" cy="5191125"/>
          </a:xfrm>
        </p:spPr>
        <p:txBody>
          <a:bodyPr/>
          <a:lstStyle/>
          <a:p>
            <a:pPr>
              <a:defRPr/>
            </a:pPr>
            <a:r>
              <a:rPr lang="en-US" dirty="0"/>
              <a:t>We want the </a:t>
            </a:r>
            <a:r>
              <a:rPr lang="en-US" b="1" i="1" dirty="0"/>
              <a:t>best combination of features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u="sng" dirty="0"/>
              <a:t>Textual editing </a:t>
            </a:r>
            <a:r>
              <a:rPr lang="en-US" dirty="0"/>
              <a:t>and blending with other languages</a:t>
            </a:r>
          </a:p>
          <a:p>
            <a:pPr lvl="1">
              <a:defRPr/>
            </a:pPr>
            <a:r>
              <a:rPr lang="en-US" dirty="0"/>
              <a:t>Ability to use in an </a:t>
            </a:r>
            <a:r>
              <a:rPr lang="en-US" u="sng" dirty="0"/>
              <a:t>agile</a:t>
            </a:r>
            <a:r>
              <a:rPr lang="en-US" dirty="0"/>
              <a:t> process</a:t>
            </a:r>
          </a:p>
          <a:p>
            <a:pPr lvl="2">
              <a:defRPr/>
            </a:pPr>
            <a:r>
              <a:rPr lang="en-US" dirty="0"/>
              <a:t>Write tests, continuous integration, versioning</a:t>
            </a:r>
          </a:p>
          <a:p>
            <a:pPr lvl="2">
              <a:defRPr/>
            </a:pPr>
            <a:r>
              <a:rPr lang="en-US" dirty="0"/>
              <a:t>Combine the best of agility and modeling</a:t>
            </a:r>
          </a:p>
          <a:p>
            <a:pPr lvl="1">
              <a:defRPr/>
            </a:pPr>
            <a:r>
              <a:rPr lang="en-US" dirty="0"/>
              <a:t>Excellent </a:t>
            </a:r>
            <a:r>
              <a:rPr lang="en-US" u="sng" dirty="0"/>
              <a:t>code generation</a:t>
            </a:r>
          </a:p>
          <a:p>
            <a:pPr lvl="2">
              <a:defRPr/>
            </a:pPr>
            <a:r>
              <a:rPr lang="en-US" dirty="0"/>
              <a:t>Complete generation of real systems (including itself)</a:t>
            </a:r>
          </a:p>
          <a:p>
            <a:pPr lvl="1">
              <a:defRPr/>
            </a:pPr>
            <a:r>
              <a:rPr lang="en-US" u="sng" dirty="0"/>
              <a:t>Multi-platform </a:t>
            </a:r>
            <a:r>
              <a:rPr lang="en-US" dirty="0"/>
              <a:t>(command line, Eclipse, Web)</a:t>
            </a:r>
          </a:p>
          <a:p>
            <a:pPr lvl="1">
              <a:defRPr/>
            </a:pPr>
            <a:r>
              <a:rPr lang="en-US" dirty="0"/>
              <a:t>Practical and </a:t>
            </a:r>
            <a:r>
              <a:rPr lang="en-US" u="sng" dirty="0"/>
              <a:t>easy to use </a:t>
            </a:r>
            <a:r>
              <a:rPr lang="en-US" dirty="0"/>
              <a:t>for developers</a:t>
            </a:r>
          </a:p>
          <a:p>
            <a:pPr lvl="2">
              <a:defRPr/>
            </a:pPr>
            <a:r>
              <a:rPr lang="en-US" dirty="0"/>
              <a:t>Including great documentation</a:t>
            </a:r>
          </a:p>
          <a:p>
            <a:pPr lvl="1">
              <a:defRPr/>
            </a:pPr>
            <a:r>
              <a:rPr lang="en-US" u="sng" dirty="0"/>
              <a:t>Open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27895-8D88-E743-8FD1-5754B9BBB6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E633-EA1B-5044-A4AF-D0C5F077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A5CC-F6F5-D746-BDD5-FF3CB0A1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DE2669B-7A53-054F-83A1-1E1009394E83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DE00D-3645-1E46-8166-C6EE4449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87" y="1988840"/>
            <a:ext cx="430219" cy="424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20CE4-AD30-774D-963A-95EA336E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71" y="1991827"/>
            <a:ext cx="408716" cy="418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93E2F-8F19-0A48-B3B0-1E25A0500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1984028"/>
            <a:ext cx="416058" cy="436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2407B-10AB-5040-89FB-66D69836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780" y="1484784"/>
            <a:ext cx="408716" cy="4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62CE2A-FB6A-C849-9072-17CE5DE0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16" y="3212976"/>
            <a:ext cx="430219" cy="424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6FB7A-0E05-9043-BE05-D1BD37BD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3215963"/>
            <a:ext cx="408716" cy="418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14B8C-C96C-B14B-B359-D03E22BC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780" y="4077072"/>
            <a:ext cx="408716" cy="418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9F7E65-1D6D-E84B-A11C-902CDC642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456" y="5445224"/>
            <a:ext cx="382914" cy="402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5BFBC8-995A-D648-BE28-5701FEB8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448" y="4581128"/>
            <a:ext cx="408716" cy="4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9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662B-865A-2646-A75A-804ADFD6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developing Umple (2)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2775-2377-B64F-B547-228BF664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existing tools:</a:t>
            </a:r>
          </a:p>
          <a:p>
            <a:pPr lvl="1"/>
            <a:r>
              <a:rPr lang="en-CA" dirty="0"/>
              <a:t>Lacked in usability</a:t>
            </a:r>
          </a:p>
          <a:p>
            <a:pPr lvl="2"/>
            <a:r>
              <a:rPr lang="en-CA" dirty="0"/>
              <a:t>Awkward to edit diagrams</a:t>
            </a:r>
          </a:p>
          <a:p>
            <a:pPr lvl="2"/>
            <a:r>
              <a:rPr lang="en-CA" dirty="0"/>
              <a:t>Many steps to do a task</a:t>
            </a:r>
          </a:p>
          <a:p>
            <a:pPr lvl="2"/>
            <a:r>
              <a:rPr lang="en-CA" dirty="0"/>
              <a:t>Lengthy learning process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Lack in ongoing support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Could be enhanced </a:t>
            </a:r>
            <a:r>
              <a:rPr lang="en-CA" dirty="0" err="1"/>
              <a:t>byus</a:t>
            </a:r>
            <a:r>
              <a:rPr lang="en-CA" dirty="0"/>
              <a:t>  perhaps, but we would be tied to key decisions (e.g. Eclipse-only)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3BEF-C14E-1F4E-B276-E8DC23F6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155F-A7DB-714D-93C3-8FABB70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E573-7192-894B-A568-E8296AFE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3586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A95E-45D7-BF40-B972-0FC695A4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key Umple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DC57-4E3E-7948-9305-835E5587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305800" cy="5046662"/>
          </a:xfrm>
        </p:spPr>
        <p:txBody>
          <a:bodyPr/>
          <a:lstStyle/>
          <a:p>
            <a:pPr>
              <a:defRPr/>
            </a:pPr>
            <a:r>
              <a:rPr lang="en-US" dirty="0"/>
              <a:t>Model is code</a:t>
            </a:r>
          </a:p>
          <a:p>
            <a:pPr lvl="1">
              <a:defRPr/>
            </a:pPr>
            <a:r>
              <a:rPr lang="en-US" dirty="0"/>
              <a:t>Traditional code is embedded in model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 need to edit generated code</a:t>
            </a:r>
          </a:p>
          <a:p>
            <a:pPr lvl="1">
              <a:defRPr/>
            </a:pPr>
            <a:r>
              <a:rPr lang="en-US" dirty="0"/>
              <a:t>No ‘round-trip engineering’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D453-4ABB-E845-A3E7-4C2A60E1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75FE-7F75-7D41-908C-45C36C93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E8F8-9CE9-DC43-8B8D-AAE5BFE5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5326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14400"/>
          </a:xfrm>
        </p:spPr>
        <p:txBody>
          <a:bodyPr/>
          <a:lstStyle/>
          <a:p>
            <a:r>
              <a:rPr lang="en-US" dirty="0"/>
              <a:t>What technology might you need for exercises (1)?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229600" cy="526348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For full capabilities to do hands-on exercises</a:t>
            </a:r>
          </a:p>
          <a:p>
            <a:pPr lvl="1"/>
            <a:r>
              <a:rPr lang="en-US" dirty="0"/>
              <a:t>A computer (laptop) with Java 8 or 9 JDK</a:t>
            </a:r>
          </a:p>
          <a:p>
            <a:pPr lvl="1"/>
            <a:r>
              <a:rPr lang="en-US" dirty="0"/>
              <a:t>Mac and Linux are the easiest platforms, but Windows works also can be used</a:t>
            </a:r>
          </a:p>
          <a:p>
            <a:endParaRPr lang="en-US" dirty="0"/>
          </a:p>
          <a:p>
            <a:r>
              <a:rPr lang="en-US" dirty="0"/>
              <a:t>Alternatively, a tablet (e.g. iPad) can be used for many tasks</a:t>
            </a:r>
          </a:p>
          <a:p>
            <a:pPr lvl="1"/>
            <a:r>
              <a:rPr lang="en-US" dirty="0"/>
              <a:t>The larger the screen, the easier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0FEB5D-EC68-0646-96A1-D6CDBFF7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55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technology might you need for exercises (2)?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029200"/>
          </a:xfrm>
        </p:spPr>
        <p:txBody>
          <a:bodyPr/>
          <a:lstStyle/>
          <a:p>
            <a:r>
              <a:rPr lang="en-US" dirty="0"/>
              <a:t>We will mostly be using</a:t>
            </a:r>
          </a:p>
          <a:p>
            <a:pPr lvl="1"/>
            <a:r>
              <a:rPr lang="en-US" dirty="0" err="1"/>
              <a:t>Umpleonline</a:t>
            </a:r>
            <a:endParaRPr lang="en-US" dirty="0"/>
          </a:p>
          <a:p>
            <a:pPr lvl="2"/>
            <a:r>
              <a:rPr lang="en-US" dirty="0"/>
              <a:t>In a web browser: </a:t>
            </a:r>
            <a:r>
              <a:rPr lang="en-US" dirty="0">
                <a:hlinkClick r:id="rId2"/>
              </a:rPr>
              <a:t>http://try.umple.org</a:t>
            </a:r>
            <a:endParaRPr lang="en-US" dirty="0"/>
          </a:p>
          <a:p>
            <a:pPr lvl="2"/>
            <a:r>
              <a:rPr lang="en-US" dirty="0"/>
              <a:t>Or in Docker: </a:t>
            </a:r>
            <a:r>
              <a:rPr lang="en-US" dirty="0">
                <a:hlinkClick r:id="rId3"/>
              </a:rPr>
              <a:t>http://docker.umple.org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Umple on the command line: </a:t>
            </a:r>
            <a:r>
              <a:rPr lang="en-US" dirty="0">
                <a:hlinkClick r:id="rId4"/>
              </a:rPr>
              <a:t>http://dl.umple.org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Needs Java 8 JDK on the command line: </a:t>
            </a:r>
            <a:r>
              <a:rPr lang="en-US" dirty="0">
                <a:hlinkClick r:id="rId5"/>
              </a:rPr>
              <a:t>http://bit.ly/1lO1FSV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Java 9 works well too</a:t>
            </a:r>
          </a:p>
          <a:p>
            <a:endParaRPr lang="en-US" sz="1200" dirty="0"/>
          </a:p>
          <a:p>
            <a:r>
              <a:rPr lang="en-US" dirty="0"/>
              <a:t>Optional:</a:t>
            </a:r>
          </a:p>
          <a:p>
            <a:pPr lvl="1"/>
            <a:r>
              <a:rPr lang="en-US" dirty="0"/>
              <a:t>Umple in Eclipse </a:t>
            </a:r>
            <a:r>
              <a:rPr lang="en-US" sz="2000" dirty="0">
                <a:hlinkClick r:id="rId6"/>
              </a:rPr>
              <a:t>https://github.com/umple/umple/wiki/InstallEclipsePlugin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cmake</a:t>
            </a:r>
            <a:r>
              <a:rPr lang="en-US" sz="2000" dirty="0"/>
              <a:t> and </a:t>
            </a:r>
            <a:r>
              <a:rPr lang="en-US" sz="2000" dirty="0" err="1"/>
              <a:t>gcc</a:t>
            </a:r>
            <a:r>
              <a:rPr lang="en-US" sz="2000" dirty="0"/>
              <a:t> for compiling C++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0039D-C95E-1945-9677-094DC60B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44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DC12-7685-A544-9EEF-0C990778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64096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69C8-2B20-7340-942A-71E27424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92696"/>
            <a:ext cx="8229600" cy="54795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b="1" u="sng" dirty="0"/>
              <a:t>Agile Class Modeling</a:t>
            </a:r>
          </a:p>
          <a:p>
            <a:pPr marL="919163" lvl="2" indent="-457200"/>
            <a:r>
              <a:rPr lang="en-US" sz="2000" b="1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5C54-133C-7147-A500-53A2A21A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F51A-FB28-DE4E-864C-F4427E68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14C36-9E66-3E42-8FA6-5F4D5207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4993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DF2D-13CA-7044-9FF4-728C7CAB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Umple class models – quick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7B99-C57C-7146-B20A-F841C63C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elements: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Attributes</a:t>
            </a:r>
          </a:p>
          <a:p>
            <a:pPr lvl="1"/>
            <a:r>
              <a:rPr lang="en-US" dirty="0"/>
              <a:t>Associations</a:t>
            </a:r>
          </a:p>
          <a:p>
            <a:pPr lvl="1"/>
            <a:r>
              <a:rPr lang="en-US" dirty="0"/>
              <a:t>Generalizations</a:t>
            </a:r>
          </a:p>
          <a:p>
            <a:pPr lvl="1"/>
            <a:r>
              <a:rPr lang="en-US" dirty="0"/>
              <a:t>Methods</a:t>
            </a:r>
          </a:p>
          <a:p>
            <a:endParaRPr lang="en-US" dirty="0"/>
          </a:p>
          <a:p>
            <a:r>
              <a:rPr lang="en-US" dirty="0"/>
              <a:t>We will look at all these using examples</a:t>
            </a:r>
          </a:p>
          <a:p>
            <a:endParaRPr lang="en-US" dirty="0"/>
          </a:p>
          <a:p>
            <a:r>
              <a:rPr lang="en-US" dirty="0"/>
              <a:t>Umple code/models are stored in files with suffix .ump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C7B2A-74BC-FE4A-A765-A3C19F13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3B7A-D5CD-A445-B648-1376C4A1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EA5A4-0381-7045-B31C-239A04DA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2934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ＭＳ Ｐゴシック" charset="0"/>
              </a:rPr>
              <a:t>Exercise: Compiling and changing a </a:t>
            </a:r>
            <a:r>
              <a:rPr lang="en-US" dirty="0"/>
              <a:t>m</a:t>
            </a:r>
            <a:r>
              <a:rPr lang="en-US" dirty="0">
                <a:ea typeface="+mj-ea"/>
                <a:cs typeface="ＭＳ Ｐゴシック" charset="0"/>
              </a:rPr>
              <a:t>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Look at the example at the bottom of </a:t>
            </a:r>
            <a:r>
              <a:rPr lang="en-US" dirty="0">
                <a:hlinkClick r:id="rId2"/>
              </a:rPr>
              <a:t>http://helloworld.umple.org</a:t>
            </a:r>
            <a:r>
              <a:rPr lang="en-US" dirty="0"/>
              <a:t> (also on next slide)</a:t>
            </a: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Observe: attribute, association, class hierarchy, </a:t>
            </a:r>
            <a:r>
              <a:rPr lang="en-US" dirty="0" err="1">
                <a:ea typeface="+mn-ea"/>
              </a:rPr>
              <a:t>mixin</a:t>
            </a: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Click on </a:t>
            </a:r>
            <a:r>
              <a:rPr lang="en-US" u="sng" dirty="0">
                <a:ea typeface="+mn-ea"/>
                <a:cs typeface="ＭＳ Ｐゴシック" charset="0"/>
              </a:rPr>
              <a:t>Load the above code into UmpleOnline</a:t>
            </a:r>
            <a:endParaRPr lang="en-US" dirty="0">
              <a:ea typeface="+mn-ea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Observe and modify the diagram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Add an attribute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Make a multiplicity error, then undo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Generate code and take a look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Download, compile and run if you want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/>
              <a:t>Model-Based Programming: Agile meets Modeling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473E16AA-0B39-634C-B5FC-F642B66C85E6}" type="slidenum">
              <a:rPr lang="en-US" altLang="x-none" sz="1400"/>
              <a:pPr/>
              <a:t>47</a:t>
            </a:fld>
            <a:endParaRPr lang="en-US" altLang="x-none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C112-D203-6C42-894D-84EBEC6C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3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ＭＳ Ｐゴシック" charset="0"/>
              </a:rPr>
              <a:t>Hello World Example 2 in the User Manual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/>
              <a:t>Model-Based Programming: Agile meets Modeling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EA339EC-25B5-6F4E-B3B0-BBADD25687B5}" type="slidenum">
              <a:rPr lang="en-US" altLang="x-none" sz="1400"/>
              <a:pPr/>
              <a:t>48</a:t>
            </a:fld>
            <a:endParaRPr lang="en-US" altLang="x-none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7032"/>
            <a:ext cx="7073900" cy="561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28800"/>
            <a:ext cx="4102100" cy="19177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4477E-E1FA-DF46-9D79-27A855A2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47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Key tools:</a:t>
            </a:r>
            <a:br>
              <a:rPr lang="en-CA" dirty="0"/>
            </a:br>
            <a:r>
              <a:rPr lang="en-CA" dirty="0"/>
              <a:t>UmpleOnline, command line, user manual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619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A469-79AA-8F48-A557-26249E29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outcomes: You will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40DA-BA6C-C84B-9DB1-D09159BE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52944"/>
            <a:ext cx="8655496" cy="5112359"/>
          </a:xfrm>
        </p:spPr>
        <p:txBody>
          <a:bodyPr/>
          <a:lstStyle/>
          <a:p>
            <a:pPr lvl="1"/>
            <a:r>
              <a:rPr lang="en-CA" dirty="0"/>
              <a:t>Understand </a:t>
            </a:r>
            <a:r>
              <a:rPr lang="en-CA" b="1" dirty="0"/>
              <a:t>model-driven </a:t>
            </a:r>
            <a:r>
              <a:rPr lang="en-CA" dirty="0"/>
              <a:t>and </a:t>
            </a:r>
            <a:r>
              <a:rPr lang="en-CA" b="1" dirty="0"/>
              <a:t>agile </a:t>
            </a:r>
            <a:r>
              <a:rPr lang="en-CA" dirty="0"/>
              <a:t>development.</a:t>
            </a:r>
          </a:p>
          <a:p>
            <a:pPr lvl="1"/>
            <a:endParaRPr lang="en-CA" sz="800" dirty="0"/>
          </a:p>
          <a:p>
            <a:pPr lvl="1"/>
            <a:r>
              <a:rPr lang="en-CA" dirty="0"/>
              <a:t>Using Umple, develop </a:t>
            </a:r>
            <a:r>
              <a:rPr lang="en-CA" b="1" dirty="0"/>
              <a:t>UML diagrams </a:t>
            </a:r>
            <a:r>
              <a:rPr lang="en-CA" dirty="0"/>
              <a:t>that can be integrated with code.</a:t>
            </a:r>
          </a:p>
          <a:p>
            <a:pPr lvl="1"/>
            <a:endParaRPr lang="en-CA" sz="800" dirty="0"/>
          </a:p>
          <a:p>
            <a:pPr lvl="1"/>
            <a:r>
              <a:rPr lang="en-CA" dirty="0"/>
              <a:t>Build systems that include </a:t>
            </a:r>
            <a:r>
              <a:rPr lang="en-CA" b="1" dirty="0"/>
              <a:t>models combined with code</a:t>
            </a:r>
            <a:r>
              <a:rPr lang="en-CA" dirty="0"/>
              <a:t>.</a:t>
            </a:r>
          </a:p>
          <a:p>
            <a:pPr lvl="1"/>
            <a:endParaRPr lang="en-CA" sz="800" dirty="0"/>
          </a:p>
          <a:p>
            <a:pPr lvl="1"/>
            <a:r>
              <a:rPr lang="en-CA" b="1" dirty="0"/>
              <a:t>Analyse models </a:t>
            </a:r>
            <a:r>
              <a:rPr lang="en-CA" dirty="0"/>
              <a:t>to find defects. </a:t>
            </a:r>
          </a:p>
          <a:p>
            <a:pPr lvl="1"/>
            <a:endParaRPr lang="en-CA" sz="800" dirty="0"/>
          </a:p>
          <a:p>
            <a:pPr lvl="1"/>
            <a:r>
              <a:rPr lang="en-CA" b="1" dirty="0"/>
              <a:t>Convert existing Java code to use Umple</a:t>
            </a:r>
            <a:r>
              <a:rPr lang="en-CA" dirty="0"/>
              <a:t>, reducing its code volume, and increasing its maintainability. </a:t>
            </a:r>
          </a:p>
          <a:p>
            <a:pPr lvl="1"/>
            <a:endParaRPr lang="en-CA" sz="800" dirty="0"/>
          </a:p>
          <a:p>
            <a:pPr lvl="1"/>
            <a:r>
              <a:rPr lang="en-CA" b="1" dirty="0"/>
              <a:t>Combine model-driven development with agile practices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B22E-2A95-6F4F-ABA0-76AB1C59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F0E3-00E4-7C4C-87FF-58BB7A35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6A49-517F-4D45-8675-3D6E9278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5115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ＭＳ Ｐゴシック" charset="0"/>
              </a:rPr>
              <a:t>Hello World example 2 in UmpleOnline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/>
              <a:t>Model-Based Programming: Agile meets Modeling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1DEFEE59-373F-104C-A5B2-F75E55A20078}" type="slidenum">
              <a:rPr lang="en-US" altLang="x-none" sz="1400"/>
              <a:pPr/>
              <a:t>50</a:t>
            </a:fld>
            <a:endParaRPr lang="en-US" altLang="x-none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A0181-B8E7-7548-90F1-DA6472A8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3000"/>
            <a:ext cx="8841287" cy="477189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41849-4F15-4C40-AC16-731B2BD5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5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of UmpleOnline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655496" cy="5191472"/>
          </a:xfrm>
        </p:spPr>
        <p:txBody>
          <a:bodyPr/>
          <a:lstStyle/>
          <a:p>
            <a:r>
              <a:rPr lang="en-US" dirty="0"/>
              <a:t>Explore class diagram examples</a:t>
            </a:r>
          </a:p>
          <a:p>
            <a:endParaRPr lang="en-US" sz="1000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T or Control-t (hide and show text)</a:t>
            </a:r>
          </a:p>
          <a:p>
            <a:pPr lvl="1"/>
            <a:r>
              <a:rPr lang="en-US" dirty="0"/>
              <a:t>D or Control-d (hide and show diagram)</a:t>
            </a:r>
          </a:p>
          <a:p>
            <a:pPr lvl="1"/>
            <a:r>
              <a:rPr lang="en-CA" dirty="0"/>
              <a:t>A, M to hide and show attributes, methods</a:t>
            </a:r>
            <a:endParaRPr lang="en-US" dirty="0"/>
          </a:p>
          <a:p>
            <a:pPr lvl="1"/>
            <a:r>
              <a:rPr lang="en-US" dirty="0"/>
              <a:t>Default diagram types</a:t>
            </a:r>
          </a:p>
          <a:p>
            <a:pPr lvl="2"/>
            <a:r>
              <a:rPr lang="en-US" dirty="0"/>
              <a:t>G/Control-g (</a:t>
            </a:r>
            <a:r>
              <a:rPr lang="en-US" dirty="0" err="1"/>
              <a:t>Graphviz</a:t>
            </a:r>
            <a:r>
              <a:rPr lang="en-US" dirty="0"/>
              <a:t>),      S/Control-s (State Diagram)</a:t>
            </a:r>
          </a:p>
          <a:p>
            <a:pPr lvl="2"/>
            <a:r>
              <a:rPr lang="en-US" dirty="0"/>
              <a:t>E/Control-e (Editable class diagram)</a:t>
            </a:r>
          </a:p>
          <a:p>
            <a:pPr lvl="2"/>
            <a:endParaRPr lang="en-US" sz="1000" dirty="0"/>
          </a:p>
          <a:p>
            <a:r>
              <a:rPr lang="en-US" dirty="0"/>
              <a:t>Generate code and look at the results</a:t>
            </a:r>
          </a:p>
          <a:p>
            <a:pPr lvl="1"/>
            <a:r>
              <a:rPr lang="en-US" dirty="0"/>
              <a:t>In Umple you </a:t>
            </a:r>
            <a:r>
              <a:rPr lang="en-US" i="1" dirty="0"/>
              <a:t>never should modify generated code</a:t>
            </a:r>
          </a:p>
          <a:p>
            <a:pPr lvl="1"/>
            <a:r>
              <a:rPr lang="en-US" dirty="0"/>
              <a:t>It is designed to be readable for educational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51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DCE3-C241-EF4C-8971-8535C769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14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BC1D-1C38-A440-B9BE-4F80F6BB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of the UmpleOnline Docker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77F2-EF31-3641-B221-2F0CD1FD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Umple’s server can handle 80,000 transactions per hour</a:t>
            </a:r>
          </a:p>
          <a:p>
            <a:pPr lvl="1"/>
            <a:r>
              <a:rPr lang="en-CA" dirty="0"/>
              <a:t>Code generations, edits</a:t>
            </a:r>
          </a:p>
          <a:p>
            <a:endParaRPr lang="en-CA" dirty="0"/>
          </a:p>
          <a:p>
            <a:r>
              <a:rPr lang="en-CA" dirty="0"/>
              <a:t>But needs a good Internet connection</a:t>
            </a:r>
          </a:p>
          <a:p>
            <a:r>
              <a:rPr lang="en-CA" dirty="0"/>
              <a:t>… and sometimes hundreds of students have assignments due!</a:t>
            </a:r>
          </a:p>
          <a:p>
            <a:endParaRPr lang="en-CA" dirty="0"/>
          </a:p>
          <a:p>
            <a:r>
              <a:rPr lang="en-CA" dirty="0"/>
              <a:t>To maximize speed of UmpleOnline run it in your local machine:</a:t>
            </a:r>
          </a:p>
          <a:p>
            <a:pPr lvl="1"/>
            <a:r>
              <a:rPr lang="en-CA" dirty="0"/>
              <a:t>Follow the instructions at </a:t>
            </a:r>
            <a:r>
              <a:rPr lang="en-CA" dirty="0">
                <a:hlinkClick r:id="rId2"/>
              </a:rPr>
              <a:t>http://docker.umple.org</a:t>
            </a:r>
            <a:r>
              <a:rPr lang="en-CA" dirty="0"/>
              <a:t> </a:t>
            </a:r>
          </a:p>
          <a:p>
            <a:pPr lvl="1"/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BE39-BF93-9F4D-8A56-6AB69587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2D0BF-B348-4B42-BA1A-2323513A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D3D2-D6C2-1C42-8EED-11FA1864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421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compiling on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compile on the command line you will need Java 8</a:t>
            </a:r>
          </a:p>
          <a:p>
            <a:endParaRPr lang="en-US" dirty="0"/>
          </a:p>
          <a:p>
            <a:r>
              <a:rPr lang="en-US" dirty="0"/>
              <a:t>Download Umple from </a:t>
            </a:r>
            <a:r>
              <a:rPr lang="en-US" dirty="0">
                <a:hlinkClick r:id="rId2"/>
              </a:rPr>
              <a:t>http://dl.umple.org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Basic compilation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en-CA" dirty="0">
                <a:latin typeface="Courier New" charset="0"/>
                <a:ea typeface="Courier New" charset="0"/>
                <a:cs typeface="Courier New" charset="0"/>
              </a:rPr>
              <a:t>-jar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model.ump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en-CA" dirty="0">
                <a:latin typeface="Courier New" charset="0"/>
                <a:ea typeface="Courier New" charset="0"/>
                <a:cs typeface="Courier New" charset="0"/>
              </a:rPr>
              <a:t>-jar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--help</a:t>
            </a:r>
          </a:p>
          <a:p>
            <a:endParaRPr lang="en-US" dirty="0"/>
          </a:p>
          <a:p>
            <a:r>
              <a:rPr lang="en-US" dirty="0"/>
              <a:t>To generate and compile the java to a final system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jar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model.ump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CA" dirty="0">
                <a:latin typeface="Courier New" charset="0"/>
                <a:ea typeface="Courier New" charset="0"/>
                <a:cs typeface="Courier New" charset="0"/>
              </a:rPr>
              <a:t>-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53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E3C0-9365-9B49-AB30-FF936A49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89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walkthrough of the user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http://manual.umple.org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in particular</a:t>
            </a:r>
          </a:p>
          <a:p>
            <a:pPr lvl="1"/>
            <a:r>
              <a:rPr lang="en-US" dirty="0"/>
              <a:t>Key sections: attributes, associations, state machines</a:t>
            </a:r>
          </a:p>
          <a:p>
            <a:pPr lvl="1"/>
            <a:r>
              <a:rPr lang="en-US" dirty="0"/>
              <a:t>Grammar</a:t>
            </a:r>
          </a:p>
          <a:p>
            <a:pPr lvl="1"/>
            <a:r>
              <a:rPr lang="en-US" dirty="0"/>
              <a:t>Generated API</a:t>
            </a:r>
          </a:p>
          <a:p>
            <a:pPr lvl="1"/>
            <a:r>
              <a:rPr lang="en-US" dirty="0"/>
              <a:t>Errors and warnings</a:t>
            </a:r>
          </a:p>
          <a:p>
            <a:pPr lvl="1"/>
            <a:r>
              <a:rPr lang="en-US" dirty="0"/>
              <a:t>Editing pages in </a:t>
            </a:r>
            <a:r>
              <a:rPr lang="en-US" dirty="0" err="1"/>
              <a:t>github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54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8428-F602-9248-90B1-9DA5A791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94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Attributes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7614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9EF4-E2F9-F742-A52F-33498927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17A0-2B5B-5849-9084-CA7FC60F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“Instance variables”</a:t>
            </a:r>
          </a:p>
          <a:p>
            <a:pPr lvl="1"/>
            <a:r>
              <a:rPr lang="en-US" dirty="0"/>
              <a:t>Part of the state of an object</a:t>
            </a:r>
          </a:p>
          <a:p>
            <a:pPr lvl="1"/>
            <a:r>
              <a:rPr lang="en-US" dirty="0"/>
              <a:t>Simple data that will always be present in each instance</a:t>
            </a:r>
          </a:p>
          <a:p>
            <a:endParaRPr lang="en-US" dirty="0"/>
          </a:p>
          <a:p>
            <a:r>
              <a:rPr lang="en-US" dirty="0"/>
              <a:t>Specified like a Java or C++ field or member variable</a:t>
            </a:r>
          </a:p>
          <a:p>
            <a:endParaRPr lang="en-US" dirty="0"/>
          </a:p>
          <a:p>
            <a:r>
              <a:rPr lang="en-US" dirty="0"/>
              <a:t>But, intended to be </a:t>
            </a:r>
            <a:r>
              <a:rPr lang="en-US" u="sng" dirty="0"/>
              <a:t>more abstract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Example, with an initial value</a:t>
            </a:r>
          </a:p>
          <a:p>
            <a:pPr marL="19050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 = "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init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value";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9E08-B4CF-D142-AD20-DDB551C5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7029-8316-DD4E-93BB-3547F937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AD80-737A-CB4A-BD3E-4FE539F8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74913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A2A0-4989-1F45-9BF2-AA8E15C4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from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7F2A-0D3B-654B-8D4E-EF898B95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code generation</a:t>
            </a:r>
          </a:p>
          <a:p>
            <a:pPr lvl="1"/>
            <a:r>
              <a:rPr lang="en-US" dirty="0"/>
              <a:t>Generates a </a:t>
            </a:r>
            <a:r>
              <a:rPr lang="en-US" dirty="0" err="1"/>
              <a:t>getName</a:t>
            </a:r>
            <a:r>
              <a:rPr lang="en-US" dirty="0"/>
              <a:t>() and </a:t>
            </a:r>
            <a:r>
              <a:rPr lang="en-US" dirty="0" err="1"/>
              <a:t>setName</a:t>
            </a:r>
            <a:r>
              <a:rPr lang="en-US" dirty="0"/>
              <a:t>() method for name</a:t>
            </a:r>
          </a:p>
          <a:p>
            <a:pPr lvl="2"/>
            <a:r>
              <a:rPr lang="en-US" u="sng" dirty="0"/>
              <a:t>public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Creates an arguments in the class constructor by default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attribute is </a:t>
            </a:r>
            <a:r>
              <a:rPr lang="en-US" u="sng" dirty="0"/>
              <a:t>private</a:t>
            </a:r>
            <a:r>
              <a:rPr lang="en-US" dirty="0"/>
              <a:t> to the class by default</a:t>
            </a:r>
          </a:p>
          <a:p>
            <a:pPr lvl="2"/>
            <a:r>
              <a:rPr lang="en-US" dirty="0"/>
              <a:t>Should only be accessed get, set methods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A2EA-C4E1-864B-B266-B429AF57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ED4-DE2A-674C-B4E1-1D6F06C5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62138-AD12-1449-BE83-51358853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737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Umple </a:t>
            </a:r>
            <a:r>
              <a:rPr lang="en-US" dirty="0" err="1"/>
              <a:t>builtin</a:t>
            </a:r>
            <a:r>
              <a:rPr lang="en-US" dirty="0"/>
              <a:t> 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String // (default if none specified)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Integer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Float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Double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Boolean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Time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Date</a:t>
            </a:r>
          </a:p>
          <a:p>
            <a:endParaRPr lang="en-US" dirty="0"/>
          </a:p>
          <a:p>
            <a:r>
              <a:rPr lang="en-US" dirty="0"/>
              <a:t>The above will generate appropriate code in Java, C++ etc.</a:t>
            </a:r>
          </a:p>
          <a:p>
            <a:pPr lvl="1"/>
            <a:r>
              <a:rPr lang="en-US" dirty="0"/>
              <a:t>e.g. Integer becomes </a:t>
            </a:r>
            <a:r>
              <a:rPr lang="en-US" dirty="0" err="1"/>
              <a:t>int</a:t>
            </a:r>
            <a:endParaRPr lang="en-US" dirty="0"/>
          </a:p>
          <a:p>
            <a:r>
              <a:rPr lang="en-US" dirty="0"/>
              <a:t>Other (native) types can be used but without guaranteed correctness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58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AE2F-4FF2-5746-8EA6-9DFDF99C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64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E26-FA0A-A24F-96AD-CC04BD1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stereotypes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F5A3-DDF6-364C-98DA-AF900D35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655496" cy="4800600"/>
          </a:xfrm>
        </p:spPr>
        <p:txBody>
          <a:bodyPr/>
          <a:lstStyle/>
          <a:p>
            <a:r>
              <a:rPr lang="en-US" dirty="0"/>
              <a:t>Code generation can be controlled through </a:t>
            </a:r>
            <a:r>
              <a:rPr lang="en-US" i="1" dirty="0"/>
              <a:t>stereotypes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lazy - don’t add a constructor argument</a:t>
            </a:r>
          </a:p>
          <a:p>
            <a:pPr marL="1028700" lvl="3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lazy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b;  // sets it to null, 0, “” depending on type</a:t>
            </a:r>
            <a:endParaRPr lang="en-US" dirty="0"/>
          </a:p>
          <a:p>
            <a:pPr marL="190500" lvl="1" indent="0">
              <a:buNone/>
            </a:pPr>
            <a:endParaRPr lang="en-US" dirty="0"/>
          </a:p>
          <a:p>
            <a:pPr lvl="1"/>
            <a:r>
              <a:rPr lang="en-US" dirty="0"/>
              <a:t>Defaulted – can be reset</a:t>
            </a:r>
          </a:p>
          <a:p>
            <a:pPr marL="995363" lvl="3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defaulted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 = "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"; // resettable to the default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3AB3-BA39-6746-B458-72C926A5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EFE07-B453-A247-8A3F-3E170423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5E8C0-EF15-9A4B-A4FE-9B1E9627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65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36FC-D7FD-5543-9AAE-A71ED4E6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24"/>
            <a:ext cx="8229600" cy="608112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0A96-FE93-BD42-9680-FB51797F3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48680"/>
            <a:ext cx="8229600" cy="56235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Introduction: Who am I and who are you?</a:t>
            </a:r>
          </a:p>
          <a:p>
            <a:pPr marL="457200" indent="-457200">
              <a:buAutoNum type="arabicPeriod"/>
            </a:pPr>
            <a:r>
              <a:rPr lang="en-US" b="1" u="sng" dirty="0"/>
              <a:t>Overview of Agility</a:t>
            </a:r>
          </a:p>
          <a:p>
            <a:pPr marL="457200" indent="-457200">
              <a:buAutoNum type="arabicPeriod"/>
            </a:pPr>
            <a:r>
              <a:rPr lang="en-US" dirty="0"/>
              <a:t>Overview of Model-Driven Development</a:t>
            </a:r>
          </a:p>
          <a:p>
            <a:pPr marL="919163" lvl="2" indent="-457200"/>
            <a:r>
              <a:rPr lang="en-US" sz="2000" dirty="0"/>
              <a:t>Languages  /  Tools  /  Motivation for Umple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Class Modeling</a:t>
            </a:r>
          </a:p>
          <a:p>
            <a:pPr marL="919163" lvl="2" indent="-457200"/>
            <a:r>
              <a:rPr lang="en-US" sz="2000" dirty="0"/>
              <a:t>Tools / Attributes / Methods / Associations  / Exercises / Patterns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Agile Modeling with State Machines</a:t>
            </a:r>
          </a:p>
          <a:p>
            <a:pPr marL="919163" lvl="2" indent="-457200"/>
            <a:r>
              <a:rPr lang="en-US" sz="2000" dirty="0"/>
              <a:t>Basics  /  Concurrency  / Case study and exercises</a:t>
            </a:r>
          </a:p>
          <a:p>
            <a:pPr marL="457200" indent="-457200">
              <a:buAutoNum type="arabicPeriod"/>
            </a:pPr>
            <a:r>
              <a:rPr lang="en-US" dirty="0"/>
              <a:t>Separation of Concerns in Models</a:t>
            </a:r>
          </a:p>
          <a:p>
            <a:pPr marL="919163" lvl="2" indent="-457200"/>
            <a:r>
              <a:rPr lang="en-US" sz="2000" dirty="0"/>
              <a:t>Mixins / Aspects / Traits</a:t>
            </a:r>
          </a:p>
          <a:p>
            <a:pPr marL="457200" indent="-457200">
              <a:buAutoNum type="arabicPeriod"/>
            </a:pPr>
            <a:r>
              <a:rPr lang="en-US" dirty="0"/>
              <a:t>More Case Studies and Hands-on Exercises</a:t>
            </a:r>
          </a:p>
          <a:p>
            <a:pPr marL="919163" lvl="2" indent="-457200"/>
            <a:r>
              <a:rPr lang="en-US" sz="2000" dirty="0"/>
              <a:t>Umple in itself  / Real-Time / Data Oriented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A244-BA4A-C147-B346-C215AEF8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886F-14F7-CF4F-B6AC-00B75A48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5A530-8DE6-1C4C-8410-EBD03749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7173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F96B-F6F9-734B-BE88-5B3EC539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Attribute stereotypes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9CA6-667E-3143-B9BA-BD1C8512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err="1"/>
              <a:t>autounique</a:t>
            </a:r>
            <a:r>
              <a:rPr lang="en-CA" dirty="0"/>
              <a:t> – provide a unique value to each instance</a:t>
            </a:r>
          </a:p>
          <a:p>
            <a:pPr marL="1028700" lvl="3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autounique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x;  // sets attribute to 1, 2, 3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CA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CA" dirty="0"/>
          </a:p>
          <a:p>
            <a:pPr lvl="1"/>
            <a:r>
              <a:rPr lang="en-CA" dirty="0"/>
              <a:t>internal – don’t generate any methods</a:t>
            </a:r>
          </a:p>
          <a:p>
            <a:pPr marL="995363" lvl="3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internal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 // doesn’t generate any get/set either</a:t>
            </a:r>
          </a:p>
          <a:p>
            <a:pPr lvl="1"/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0AEBA-7348-174E-BBCD-04161D2D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1B3C7-2A89-3946-97D5-CAA2C83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3DC07-4049-FC44-B704-0BD116A7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34746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/>
              <a:t>Useful for objects where you want to guarantee no possible change once created</a:t>
            </a:r>
          </a:p>
          <a:p>
            <a:pPr lvl="1"/>
            <a:r>
              <a:rPr lang="en-US" dirty="0"/>
              <a:t>e.g. a geometric point</a:t>
            </a:r>
          </a:p>
          <a:p>
            <a:endParaRPr lang="en-US" dirty="0"/>
          </a:p>
          <a:p>
            <a:r>
              <a:rPr lang="en-US" dirty="0"/>
              <a:t>Generate a constructor argument and get method but no set method</a:t>
            </a:r>
          </a:p>
          <a:p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immutable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String 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 </a:t>
            </a:r>
          </a:p>
          <a:p>
            <a:endParaRPr lang="en-US" dirty="0"/>
          </a:p>
          <a:p>
            <a:r>
              <a:rPr lang="en-US" dirty="0"/>
              <a:t>No constructor argument, but allows setting just once.</a:t>
            </a:r>
          </a:p>
          <a:p>
            <a:endParaRPr lang="en-US" dirty="0"/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lazy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immutable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z;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61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B3C1-E72E-7344-85CE-8AC0462A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81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6FA5-7044-E541-AA59-8E3DCBDD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Lets explore attributes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9823-AE59-6B40-8EBC-11B87D3C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 to</a:t>
            </a:r>
          </a:p>
          <a:p>
            <a:r>
              <a:rPr lang="en-US" altLang="en-US" dirty="0">
                <a:hlinkClick r:id="rId2"/>
              </a:rPr>
              <a:t>http://attributes.umple.org</a:t>
            </a:r>
            <a:endParaRPr lang="en-US" altLang="en-US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6981-48C0-244D-A345-776587E9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75B34-8F19-8443-9D86-9C265D3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E5BB9-1841-4648-8AAF-F5A03EEC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1570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431088" cy="9144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Derived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119464"/>
          </a:xfrm>
        </p:spPr>
        <p:txBody>
          <a:bodyPr/>
          <a:lstStyle/>
          <a:p>
            <a:r>
              <a:rPr lang="en-US" dirty="0"/>
              <a:t>These generate a get method that is calculated.</a:t>
            </a:r>
          </a:p>
          <a:p>
            <a:endParaRPr lang="en-US" dirty="0"/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 Point 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{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// Cartesian coordinates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Float x;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Float y;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// Polar coordinates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Float rho 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= 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Math.pow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getX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(), 2) + 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Math.pow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getY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(), 2))}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  Float theta 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= 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Math.toDegrees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(Math.atan2(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getY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(),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getX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()))}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6FDC57-873E-D646-A1B8-8F9235A3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35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Multi-valued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their use. Associations are generally better.</a:t>
            </a:r>
          </a:p>
          <a:p>
            <a:endParaRPr lang="en-US" dirty="0"/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 Office {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  Integer number;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  Phone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[]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installedTelephones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 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 Phone {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 String digits;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  String 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callerID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  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64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D53714-0025-6048-BECC-3AFCC4AC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3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Umple to generate an equals() and a </a:t>
            </a:r>
            <a:r>
              <a:rPr lang="en-US" dirty="0" err="1"/>
              <a:t>hashcode</a:t>
            </a:r>
            <a:r>
              <a:rPr lang="en-US" dirty="0"/>
              <a:t>() method</a:t>
            </a:r>
          </a:p>
          <a:p>
            <a:endParaRPr lang="en-US" dirty="0"/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Student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Integer id;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key { id }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The user manual has a sports team example showing keys on associations too</a:t>
            </a:r>
          </a:p>
          <a:p>
            <a:r>
              <a:rPr lang="en-US" dirty="0"/>
              <a:t>Note how this feature is not inherited from UML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65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3CCFA4-821D-4642-AEC3-17AE8AAC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97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Generalization and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7723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in Umple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Umple uses the </a:t>
            </a:r>
            <a:r>
              <a:rPr lang="en-US" dirty="0" err="1"/>
              <a:t>isA</a:t>
            </a:r>
            <a:r>
              <a:rPr lang="en-US" dirty="0"/>
              <a:t> keyword to indicate generalization</a:t>
            </a:r>
          </a:p>
          <a:p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Shape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colour;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Rectangle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Shape;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67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EF499-3F4C-4D4D-8ECF-6603071D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30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397668A-7944-BF4B-8BCC-CDEFAC3631A8}" type="slidenum">
              <a:rPr lang="en-US" altLang="x-none" sz="1400"/>
              <a:pPr/>
              <a:t>68</a:t>
            </a:fld>
            <a:endParaRPr lang="en-US" altLang="x-none" sz="140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Avoiding unnecessary generalizations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572000" y="45720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Inappropriate hierarchy of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Classes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What should the model be?</a:t>
            </a:r>
          </a:p>
        </p:txBody>
      </p:sp>
      <p:pic>
        <p:nvPicPr>
          <p:cNvPr id="144476" name="Picture 9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696200" cy="30480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9F5FC-A17F-774B-A9FD-F16C5727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643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E4579FE-CA80-624F-A13D-F44A9757E305}" type="slidenum">
              <a:rPr lang="en-US" altLang="x-none" sz="1400"/>
              <a:pPr/>
              <a:t>69</a:t>
            </a:fld>
            <a:endParaRPr lang="en-US" altLang="x-none" sz="1400"/>
          </a:p>
        </p:txBody>
      </p:sp>
      <p:sp>
        <p:nvSpPr>
          <p:cNvPr id="312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Avoiding unnecessary generalizations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cs typeface="+mj-cs"/>
              </a:rPr>
              <a:t>cont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12324" name="Text Box 1028"/>
          <p:cNvSpPr txBox="1">
            <a:spLocks noChangeArrowheads="1"/>
          </p:cNvSpPr>
          <p:nvPr/>
        </p:nvSpPr>
        <p:spPr bwMode="auto">
          <a:xfrm>
            <a:off x="1295400" y="5559003"/>
            <a:ext cx="7148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Improved class diagram, with its corresponding instance diagram</a:t>
            </a:r>
          </a:p>
        </p:txBody>
      </p:sp>
      <p:pic>
        <p:nvPicPr>
          <p:cNvPr id="312328" name="Picture 10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82340"/>
            <a:ext cx="7543800" cy="4406900"/>
          </a:xfrm>
        </p:spPr>
      </p:pic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7451725" y="1268413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Recording&#10;{&#10;  * -- 1 RecordingCategory category;&#10;}&#10;&#10;class RecordingCategory&#10;{&#10;  0..1 -- * RecordingCategory subcategory;&#10;}&#10;//$?[End_of_model]$?&#10;&#10;class Recording&#10;{&#10;  position 157 30 109 45;&#10;  position.association Recording__RecordingCategory 62,46 75,0;&#10;}&#10;&#10;class RecordingCategory&#10;{&#10;  position 149 135 133 45;&#10;}"/>
              </a:rPr>
              <a:t>Open in Umple</a:t>
            </a:r>
            <a:endParaRPr lang="en-US" altLang="x-none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FB31A-E9F6-B04D-AAE0-FAEC566D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ECB3-B119-6E45-A834-4A55B7A6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agile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2C592-2DD2-5243-97F4-A27B7A5F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52736"/>
            <a:ext cx="8229600" cy="5119464"/>
          </a:xfrm>
        </p:spPr>
        <p:txBody>
          <a:bodyPr/>
          <a:lstStyle/>
          <a:p>
            <a:r>
              <a:rPr lang="en-US" dirty="0"/>
              <a:t>Developing </a:t>
            </a:r>
            <a:r>
              <a:rPr lang="en-US" u="sng" dirty="0"/>
              <a:t>very </a:t>
            </a:r>
            <a:r>
              <a:rPr lang="en-US" u="sng" dirty="0">
                <a:solidFill>
                  <a:srgbClr val="0070C0"/>
                </a:solidFill>
              </a:rPr>
              <a:t>small changes </a:t>
            </a:r>
            <a:r>
              <a:rPr lang="en-US" dirty="0"/>
              <a:t>to software, and </a:t>
            </a:r>
            <a:r>
              <a:rPr lang="en-US" u="sng" dirty="0">
                <a:solidFill>
                  <a:srgbClr val="0070C0"/>
                </a:solidFill>
              </a:rPr>
              <a:t>releasing frequently</a:t>
            </a:r>
            <a:r>
              <a:rPr lang="en-US" dirty="0"/>
              <a:t>, while </a:t>
            </a:r>
            <a:r>
              <a:rPr lang="en-US" u="sng" dirty="0"/>
              <a:t>responding to </a:t>
            </a:r>
            <a:r>
              <a:rPr lang="en-US" u="sng" dirty="0">
                <a:solidFill>
                  <a:srgbClr val="FFC000"/>
                </a:solidFill>
              </a:rPr>
              <a:t>stakeholder needs</a:t>
            </a:r>
            <a:r>
              <a:rPr lang="en-US" u="sng" dirty="0"/>
              <a:t>, maintaining </a:t>
            </a:r>
            <a:r>
              <a:rPr lang="en-US" u="sng" dirty="0">
                <a:solidFill>
                  <a:srgbClr val="00B050"/>
                </a:solidFill>
              </a:rPr>
              <a:t>high quality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keeping </a:t>
            </a:r>
            <a:r>
              <a:rPr lang="en-US" u="sng" dirty="0">
                <a:solidFill>
                  <a:srgbClr val="FF0000"/>
                </a:solidFill>
              </a:rPr>
              <a:t>overhead and technical debt low</a:t>
            </a:r>
          </a:p>
          <a:p>
            <a:endParaRPr lang="en-US" u="sng" dirty="0"/>
          </a:p>
          <a:p>
            <a:r>
              <a:rPr lang="en-US" dirty="0"/>
              <a:t>It’s about balancing</a:t>
            </a:r>
          </a:p>
          <a:p>
            <a:pPr lvl="1"/>
            <a:r>
              <a:rPr lang="en-CA" dirty="0">
                <a:solidFill>
                  <a:srgbClr val="0070C0"/>
                </a:solidFill>
              </a:rPr>
              <a:t>Speed/Velocity (dates for delivery)</a:t>
            </a:r>
          </a:p>
          <a:p>
            <a:pPr lvl="1"/>
            <a:r>
              <a:rPr lang="en-CA" dirty="0">
                <a:solidFill>
                  <a:srgbClr val="FFC000"/>
                </a:solidFill>
              </a:rPr>
              <a:t>Functionality</a:t>
            </a:r>
          </a:p>
          <a:p>
            <a:pPr lvl="1"/>
            <a:r>
              <a:rPr lang="en-CA" dirty="0">
                <a:solidFill>
                  <a:srgbClr val="00B050"/>
                </a:solidFill>
              </a:rPr>
              <a:t>Quality 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Financial viability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/>
              <a:t>Adjust </a:t>
            </a:r>
            <a:r>
              <a:rPr lang="en-CA" dirty="0">
                <a:solidFill>
                  <a:srgbClr val="0070C0"/>
                </a:solidFill>
              </a:rPr>
              <a:t>1</a:t>
            </a:r>
            <a:r>
              <a:rPr lang="en-CA" dirty="0"/>
              <a:t> and </a:t>
            </a:r>
            <a:r>
              <a:rPr lang="en-CA" dirty="0">
                <a:solidFill>
                  <a:srgbClr val="FFC000"/>
                </a:solidFill>
              </a:rPr>
              <a:t>2</a:t>
            </a:r>
            <a:r>
              <a:rPr lang="en-CA" dirty="0"/>
              <a:t>, avoiding risks from sacrificing </a:t>
            </a:r>
            <a:r>
              <a:rPr lang="en-CA" dirty="0">
                <a:solidFill>
                  <a:srgbClr val="00B050"/>
                </a:solidFill>
              </a:rPr>
              <a:t>3</a:t>
            </a:r>
            <a:r>
              <a:rPr lang="en-CA" dirty="0"/>
              <a:t> and </a:t>
            </a:r>
            <a:r>
              <a:rPr lang="en-C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EF81-7F14-9246-B3EF-B33C3461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FC49-CEE1-314F-A6AD-6382B8F9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866D-BA48-9441-8DCF-A5AEE45F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BDF59-496F-8948-9651-DCBC57012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24" y="2852936"/>
            <a:ext cx="2768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/>
              <a:t>Declare signatures of a group of methods that must be implemented by various classes</a:t>
            </a:r>
          </a:p>
          <a:p>
            <a:endParaRPr lang="en-US" dirty="0"/>
          </a:p>
          <a:p>
            <a:r>
              <a:rPr lang="en-US" dirty="0"/>
              <a:t>Also declared using the keyword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Essentially the same concept as in Java</a:t>
            </a:r>
          </a:p>
          <a:p>
            <a:endParaRPr lang="en-US" dirty="0"/>
          </a:p>
          <a:p>
            <a:r>
              <a:rPr lang="en-US" dirty="0"/>
              <a:t>Let’s explore examples in the user manual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70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45B3-4A20-5E4E-B35B-475C2B39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744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810748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User-written methods in </a:t>
            </a:r>
            <a:r>
              <a:rPr lang="en-US" dirty="0" err="1"/>
              <a:t>umple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can be added to any Umple code.</a:t>
            </a:r>
          </a:p>
          <a:p>
            <a:endParaRPr lang="en-US" dirty="0"/>
          </a:p>
          <a:p>
            <a:r>
              <a:rPr lang="en-US" dirty="0"/>
              <a:t>Umple parses the signature only; the rest is passed to the generated code.</a:t>
            </a:r>
          </a:p>
          <a:p>
            <a:endParaRPr lang="en-US" dirty="0"/>
          </a:p>
          <a:p>
            <a:r>
              <a:rPr lang="en-US" dirty="0"/>
              <a:t>You can specify different bodies in different languages</a:t>
            </a:r>
          </a:p>
          <a:p>
            <a:endParaRPr lang="en-US" dirty="0"/>
          </a:p>
          <a:p>
            <a:r>
              <a:rPr lang="en-US" dirty="0"/>
              <a:t>We will look at examples in the user manual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72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D611CF-8B93-1A40-9F72-C3F0406E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646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Associations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04483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ED2E-4550-B440-B624-6AE5A759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B2A3-D25A-6348-8D49-3CCFAC22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instances of classes are linked at runtime </a:t>
            </a:r>
          </a:p>
          <a:p>
            <a:pPr lvl="1"/>
            <a:r>
              <a:rPr lang="en-US" dirty="0"/>
              <a:t>Bidirectional --  or unidirectional -&gt;</a:t>
            </a:r>
          </a:p>
          <a:p>
            <a:endParaRPr lang="en-US" dirty="0"/>
          </a:p>
          <a:p>
            <a:r>
              <a:rPr lang="en-US" dirty="0"/>
              <a:t>Multiplicity: Bounds on the number of linked instances</a:t>
            </a:r>
          </a:p>
          <a:p>
            <a:pPr marL="190500" lvl="1" indent="0">
              <a:buNone/>
            </a:pPr>
            <a:r>
              <a:rPr lang="en-US" dirty="0"/>
              <a:t>*      Or    0..*        0 or more</a:t>
            </a:r>
          </a:p>
          <a:p>
            <a:pPr marL="190500" lvl="1" indent="0">
              <a:buNone/>
            </a:pPr>
            <a:r>
              <a:rPr lang="en-US" dirty="0"/>
              <a:t>1..*                        1 or more</a:t>
            </a:r>
          </a:p>
          <a:p>
            <a:pPr marL="190500" lvl="1" indent="0">
              <a:buNone/>
            </a:pPr>
            <a:r>
              <a:rPr lang="en-US" dirty="0"/>
              <a:t>1                            Exactly 1</a:t>
            </a:r>
          </a:p>
          <a:p>
            <a:pPr marL="190500" lvl="1" indent="0">
              <a:buNone/>
            </a:pPr>
            <a:r>
              <a:rPr lang="en-US" dirty="0"/>
              <a:t>2                            Exactly 2</a:t>
            </a:r>
          </a:p>
          <a:p>
            <a:pPr marL="190500" lvl="1" indent="0">
              <a:buNone/>
            </a:pPr>
            <a:r>
              <a:rPr lang="en-US" dirty="0"/>
              <a:t>1..3                        Between 1 and 3</a:t>
            </a:r>
          </a:p>
          <a:p>
            <a:pPr marL="190500" lvl="1" indent="0">
              <a:buNone/>
            </a:pPr>
            <a:r>
              <a:rPr lang="en-US" dirty="0"/>
              <a:t>0..2                        Up to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A886-7BA7-FE4F-88D3-9E5C9F1D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D797-4C61-F842-9541-2CAB518F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F34F-30AD-934A-AA2E-67D225F1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0421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UML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75</a:t>
            </a:fld>
            <a:endParaRPr lang="en-US" altLang="x-none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575" y="1437694"/>
            <a:ext cx="6737761" cy="44297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8CC6-D163-3D47-AA53-43CA844A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82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Many-to-one associations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Employee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id;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Company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1 -- * Employee;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76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B384-02A7-A24E-BB0A-891943FF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24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486974A-BCC7-5F4D-A556-5F5B44AFA11F}" type="slidenum">
              <a:rPr lang="en-US" altLang="x-none" sz="1400"/>
              <a:pPr/>
              <a:t>77</a:t>
            </a:fld>
            <a:endParaRPr lang="en-US" altLang="x-none" sz="14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Many-to-one associations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pPr lvl="1"/>
            <a:r>
              <a:rPr lang="en-GB" altLang="x-none" dirty="0"/>
              <a:t>A company has many employees, </a:t>
            </a:r>
          </a:p>
          <a:p>
            <a:pPr lvl="1"/>
            <a:r>
              <a:rPr lang="en-GB" altLang="x-none" dirty="0"/>
              <a:t>An employee can only work for one company.</a:t>
            </a:r>
          </a:p>
          <a:p>
            <a:pPr lvl="2"/>
            <a:r>
              <a:rPr lang="en-GB" altLang="x-none" dirty="0"/>
              <a:t>This company will not store data about the moonlighting activities of employees! </a:t>
            </a:r>
          </a:p>
          <a:p>
            <a:pPr lvl="1"/>
            <a:r>
              <a:rPr lang="en-GB" altLang="x-none" dirty="0"/>
              <a:t>A company can have zero employees</a:t>
            </a:r>
          </a:p>
          <a:p>
            <a:pPr lvl="2"/>
            <a:r>
              <a:rPr lang="en-GB" altLang="x-none" dirty="0"/>
              <a:t>E.g. a </a:t>
            </a:r>
            <a:r>
              <a:rPr lang="en-GB" altLang="en-US" dirty="0"/>
              <a:t>‘</a:t>
            </a:r>
            <a:r>
              <a:rPr lang="en-GB" altLang="x-none" dirty="0"/>
              <a:t>shell</a:t>
            </a:r>
            <a:r>
              <a:rPr lang="en-GB" altLang="en-US" dirty="0"/>
              <a:t>’</a:t>
            </a:r>
            <a:r>
              <a:rPr lang="en-GB" altLang="x-none" dirty="0"/>
              <a:t> company</a:t>
            </a:r>
          </a:p>
          <a:p>
            <a:pPr lvl="1"/>
            <a:r>
              <a:rPr lang="en-GB" altLang="x-none" dirty="0"/>
              <a:t>It is not possible to be an employee unless you work for a company</a:t>
            </a:r>
          </a:p>
          <a:p>
            <a:pPr lvl="1"/>
            <a:r>
              <a:rPr lang="en-GB" altLang="x-none" dirty="0"/>
              <a:t>Let’s draw and write this in UmpleOnline:</a:t>
            </a:r>
            <a:endParaRPr lang="en-US" altLang="x-none" dirty="0"/>
          </a:p>
        </p:txBody>
      </p:sp>
      <p:sp>
        <p:nvSpPr>
          <p:cNvPr id="31750" name="AutoShape 6"/>
          <p:cNvSpPr>
            <a:spLocks noChangeAspect="1" noChangeArrowheads="1" noTextEdit="1"/>
          </p:cNvSpPr>
          <p:nvPr/>
        </p:nvSpPr>
        <p:spPr bwMode="auto">
          <a:xfrm>
            <a:off x="2362200" y="510540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462338" y="5416550"/>
            <a:ext cx="40481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517900" y="5257800"/>
            <a:ext cx="63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300">
                <a:solidFill>
                  <a:srgbClr val="000000"/>
                </a:solidFill>
                <a:latin typeface="Arial" charset="0"/>
              </a:rPr>
              <a:t>*</a:t>
            </a:r>
            <a:endParaRPr lang="en-US" altLang="x-none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165725" y="5105400"/>
            <a:ext cx="6604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7419975" y="5178425"/>
            <a:ext cx="17463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2371725" y="5151438"/>
            <a:ext cx="1081088" cy="530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2471738" y="5233988"/>
            <a:ext cx="839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400" b="1" dirty="0">
                <a:solidFill>
                  <a:srgbClr val="000000"/>
                </a:solidFill>
                <a:latin typeface="Arial" charset="0"/>
              </a:rPr>
              <a:t>Employee</a:t>
            </a:r>
            <a:endParaRPr lang="en-US" altLang="x-none" dirty="0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7519988" y="5151438"/>
            <a:ext cx="1081087" cy="530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7658100" y="5233988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400" b="1">
                <a:solidFill>
                  <a:srgbClr val="000000"/>
                </a:solidFill>
                <a:latin typeface="Arial" charset="0"/>
              </a:rPr>
              <a:t>Company</a:t>
            </a:r>
            <a:endParaRPr lang="en-US" altLang="x-none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7327900" y="51816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x-non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12A98-C09F-F143-9822-4CBEB66E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047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an instance on one side of the association changes</a:t>
            </a:r>
          </a:p>
          <a:p>
            <a:pPr lvl="1"/>
            <a:r>
              <a:rPr lang="en-US" dirty="0"/>
              <a:t>The linked instances on the other side know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And vice-versa</a:t>
            </a:r>
          </a:p>
          <a:p>
            <a:pPr lvl="1"/>
            <a:endParaRPr lang="en-US" dirty="0"/>
          </a:p>
          <a:p>
            <a:r>
              <a:rPr lang="en-US" dirty="0"/>
              <a:t>This is standard in Umple associations, which are bidirectional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78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F1971B-F9CC-BC46-9B96-447970C7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76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names (optional, in most cases)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/>
              <a:t>Allow you to better label either end of an association</a:t>
            </a:r>
          </a:p>
          <a:p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Person{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id;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class Company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1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employer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-- * Person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79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5F9D-3833-9948-BBA6-3AF9144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ECB3-B119-6E45-A834-4A55B7A6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be agile?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2C592-2DD2-5243-97F4-A27B7A5F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80728"/>
            <a:ext cx="7848872" cy="5191472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Delivers core stakeholder value earlier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Enables better quality of life by reducing stress and overtime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Better manages stakeholder needs, which change and are usually not fully knowable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Allows teams to build quality into projects without being held to ransom by unreasonable delivery requirements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Keeps costs under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Lets the project fail fast if going in the wrong direction</a:t>
            </a:r>
          </a:p>
          <a:p>
            <a:pPr lvl="1"/>
            <a:endParaRPr lang="en-US" dirty="0"/>
          </a:p>
          <a:p>
            <a:r>
              <a:rPr lang="en-US" dirty="0"/>
              <a:t>“Waterfall” doesn’t work anywhere near as well for most 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EF81-7F14-9246-B3EF-B33C3461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FC49-CEE1-314F-A6AD-6382B8F9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866D-BA48-9441-8DCF-A5AEE45F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8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0FA9D-5A04-504D-AB17-EBAD4BFF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4" y="2204864"/>
            <a:ext cx="685790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D82D8-95D2-E747-BEDF-FC5A74DB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35" y="1185838"/>
            <a:ext cx="691990" cy="709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A1FCD6-5CB0-D047-990F-38342539B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250456"/>
            <a:ext cx="745556" cy="736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91494-53E5-9747-96FE-4FBF430E6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292277"/>
            <a:ext cx="720080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6368472-4A35-7444-8B57-A468ADE13F52}" type="slidenum">
              <a:rPr lang="en-US" altLang="x-none" sz="1400"/>
              <a:pPr/>
              <a:t>80</a:t>
            </a:fld>
            <a:endParaRPr lang="en-US" altLang="x-none" sz="140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Many-to-many associations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dirty="0"/>
              <a:t>An assistant can work for many managers</a:t>
            </a:r>
          </a:p>
          <a:p>
            <a:pPr lvl="1">
              <a:defRPr/>
            </a:pPr>
            <a:r>
              <a:rPr lang="en-GB" dirty="0"/>
              <a:t>A manager can have many assistants</a:t>
            </a:r>
          </a:p>
          <a:p>
            <a:pPr lvl="1">
              <a:defRPr/>
            </a:pPr>
            <a:r>
              <a:rPr lang="en-GB" dirty="0"/>
              <a:t>Assistants can work in pools working for several managers</a:t>
            </a:r>
          </a:p>
          <a:p>
            <a:pPr lvl="1">
              <a:defRPr/>
            </a:pPr>
            <a:r>
              <a:rPr lang="en-GB" dirty="0"/>
              <a:t>Managers can have a group of assistants</a:t>
            </a:r>
          </a:p>
          <a:p>
            <a:pPr lvl="1">
              <a:defRPr/>
            </a:pPr>
            <a:r>
              <a:rPr lang="en-GB" dirty="0"/>
              <a:t>Some managers might have zero assistants. </a:t>
            </a:r>
          </a:p>
          <a:p>
            <a:pPr lvl="1">
              <a:defRPr/>
            </a:pPr>
            <a:r>
              <a:rPr lang="en-GB" dirty="0"/>
              <a:t>Is it possible for an assistant to have, perhaps temporarily, zero managers?</a:t>
            </a:r>
            <a:endParaRPr lang="en-US" dirty="0"/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1524000" y="4953000"/>
            <a:ext cx="7315200" cy="642938"/>
            <a:chOff x="960" y="3120"/>
            <a:chExt cx="4608" cy="405"/>
          </a:xfrm>
        </p:grpSpPr>
        <p:sp>
          <p:nvSpPr>
            <p:cNvPr id="33800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0" y="3120"/>
              <a:ext cx="46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>
              <a:off x="1771" y="3323"/>
              <a:ext cx="298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Rectangle 8"/>
            <p:cNvSpPr>
              <a:spLocks noChangeArrowheads="1"/>
            </p:cNvSpPr>
            <p:nvPr/>
          </p:nvSpPr>
          <p:spPr bwMode="auto">
            <a:xfrm>
              <a:off x="1838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3" name="Rectangle 9"/>
            <p:cNvSpPr>
              <a:spLocks noChangeArrowheads="1"/>
            </p:cNvSpPr>
            <p:nvPr/>
          </p:nvSpPr>
          <p:spPr bwMode="auto">
            <a:xfrm>
              <a:off x="4203" y="3336"/>
              <a:ext cx="5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supervisor</a:t>
              </a:r>
              <a:endParaRPr lang="en-US" altLang="x-none"/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5" name="Rectangle 11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8" name="Rectangle 14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9" name="Rectangle 15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1" name="Rectangle 17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2" name="Rectangle 18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3" name="Rectangle 19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5" name="Rectangle 21"/>
            <p:cNvSpPr>
              <a:spLocks noChangeArrowheads="1"/>
            </p:cNvSpPr>
            <p:nvPr/>
          </p:nvSpPr>
          <p:spPr bwMode="auto">
            <a:xfrm>
              <a:off x="4473" y="3147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1..*</a:t>
              </a:r>
              <a:endParaRPr lang="en-US" altLang="x-none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967" y="3127"/>
              <a:ext cx="797" cy="391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1055" y="3188"/>
              <a:ext cx="5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600" b="1" dirty="0">
                  <a:latin typeface="Arial" charset="0"/>
                </a:rPr>
                <a:t>Assistant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4764" y="3127"/>
              <a:ext cx="797" cy="391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4892" y="3188"/>
              <a:ext cx="55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700" b="1">
                  <a:solidFill>
                    <a:srgbClr val="000000"/>
                  </a:solidFill>
                  <a:latin typeface="Arial" charset="0"/>
                </a:rPr>
                <a:t>Manager</a:t>
              </a:r>
              <a:endParaRPr lang="en-US" altLang="x-none"/>
            </a:p>
          </p:txBody>
        </p:sp>
      </p:grpSp>
      <p:sp>
        <p:nvSpPr>
          <p:cNvPr id="33799" name="TextBox 27"/>
          <p:cNvSpPr txBox="1">
            <a:spLocks noChangeArrowheads="1"/>
          </p:cNvSpPr>
          <p:nvPr/>
        </p:nvSpPr>
        <p:spPr bwMode="auto">
          <a:xfrm>
            <a:off x="7380288" y="580548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3" invalidUrl="http://try.umple.org/?text=class Assistant {}&#10;&#10;class Manager {&#10;  1..* supervisor -- * Assistant;&#10;}//$?[End_of_model]$?&#10;&#10;class Assistant&#10;{&#10;  position 49 30 109 45;&#10;}&#10;&#10;class Manager&#10;{&#10;  position 73 127 109 45;&#10;}"/>
              </a:rPr>
              <a:t>Open in Umple</a:t>
            </a:r>
            <a:endParaRPr lang="en-US" altLang="x-none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444C5-3954-7A44-872F-329C9FA4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851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FC7530E-E5F0-1F41-8418-0174E5FDB314}" type="slidenum">
              <a:rPr lang="en-US" altLang="x-none" sz="1400"/>
              <a:pPr/>
              <a:t>81</a:t>
            </a:fld>
            <a:endParaRPr lang="en-US" altLang="x-none" sz="1400"/>
          </a:p>
        </p:txBody>
      </p:sp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One-to-one associations (Use cautiously)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dirty="0"/>
              <a:t>For each company, there is exactly one board of directors</a:t>
            </a:r>
          </a:p>
          <a:p>
            <a:pPr lvl="1">
              <a:defRPr/>
            </a:pPr>
            <a:r>
              <a:rPr lang="en-GB" dirty="0"/>
              <a:t>A board is the board of only one company</a:t>
            </a:r>
          </a:p>
          <a:p>
            <a:pPr lvl="1">
              <a:defRPr/>
            </a:pPr>
            <a:r>
              <a:rPr lang="en-GB" dirty="0"/>
              <a:t>A company must always have a board</a:t>
            </a:r>
          </a:p>
          <a:p>
            <a:pPr lvl="1">
              <a:defRPr/>
            </a:pPr>
            <a:r>
              <a:rPr lang="en-GB" dirty="0"/>
              <a:t>A board must always be of some company</a:t>
            </a:r>
            <a:r>
              <a:rPr lang="en-US" dirty="0"/>
              <a:t> </a:t>
            </a:r>
          </a:p>
        </p:txBody>
      </p:sp>
      <p:grpSp>
        <p:nvGrpSpPr>
          <p:cNvPr id="35846" name="Group 1031"/>
          <p:cNvGrpSpPr>
            <a:grpSpLocks/>
          </p:cNvGrpSpPr>
          <p:nvPr/>
        </p:nvGrpSpPr>
        <p:grpSpPr bwMode="auto">
          <a:xfrm>
            <a:off x="1600200" y="4432300"/>
            <a:ext cx="6781800" cy="596900"/>
            <a:chOff x="1056" y="2640"/>
            <a:chExt cx="4272" cy="376"/>
          </a:xfrm>
        </p:grpSpPr>
        <p:pic>
          <p:nvPicPr>
            <p:cNvPr id="279556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640"/>
              <a:ext cx="4272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49" name="Rectangle 1029"/>
            <p:cNvSpPr>
              <a:spLocks noChangeArrowheads="1"/>
            </p:cNvSpPr>
            <p:nvPr/>
          </p:nvSpPr>
          <p:spPr bwMode="auto">
            <a:xfrm>
              <a:off x="4118" y="268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x-none"/>
            </a:p>
          </p:txBody>
        </p:sp>
        <p:sp>
          <p:nvSpPr>
            <p:cNvPr id="35850" name="Rectangle 1030"/>
            <p:cNvSpPr>
              <a:spLocks noChangeArrowheads="1"/>
            </p:cNvSpPr>
            <p:nvPr/>
          </p:nvSpPr>
          <p:spPr bwMode="auto">
            <a:xfrm>
              <a:off x="1862" y="2659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x-none"/>
            </a:p>
          </p:txBody>
        </p:sp>
      </p:grp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7308850" y="5661025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Company {}&#10;class BoardOfDirectors {}&#10;&#10;association {&#10;  1 Company -- 1 BoardOfDirectors;&#10;}//$?[End_of_model]$?&#10;&#10;class Company&#10;{&#10;  position 50 30 109 45;&#10;}&#10;&#10;class BoardOfDirectors&#10;{&#10;  position 50 130 109 45;&#10;}"/>
              </a:rPr>
              <a:t>Open in Umple</a:t>
            </a:r>
            <a:endParaRPr lang="en-US" altLang="x-none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81EFC-30CB-054A-9FE4-951354A9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65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DBEDC7F-987A-8248-92AC-4D14FC26E8CC}" type="slidenum">
              <a:rPr lang="en-US" altLang="x-none" sz="1400"/>
              <a:pPr/>
              <a:t>82</a:t>
            </a:fld>
            <a:endParaRPr lang="en-US" altLang="x-none" sz="1400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Typical erroneous use of one-to-one</a:t>
            </a:r>
            <a:endParaRPr lang="en-US" dirty="0">
              <a:cs typeface="+mj-cs"/>
            </a:endParaRP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315200" cy="4800600"/>
          </a:xfrm>
        </p:spPr>
        <p:txBody>
          <a:bodyPr/>
          <a:lstStyle/>
          <a:p>
            <a:pPr marL="0" indent="0" defTabSz="952500">
              <a:tabLst>
                <a:tab pos="1625600" algn="l"/>
                <a:tab pos="5143500" algn="l"/>
              </a:tabLst>
              <a:defRPr/>
            </a:pPr>
            <a:endParaRPr lang="en-US" sz="2000" dirty="0">
              <a:cs typeface="+mn-cs"/>
            </a:endParaRPr>
          </a:p>
          <a:p>
            <a:pPr marL="0" indent="0" defTabSz="952500">
              <a:tabLst>
                <a:tab pos="1625600" algn="l"/>
                <a:tab pos="5143500" algn="l"/>
              </a:tabLst>
              <a:defRPr/>
            </a:pPr>
            <a:r>
              <a:rPr lang="en-US" sz="2000" dirty="0">
                <a:cs typeface="+mn-cs"/>
              </a:rPr>
              <a:t>	Avoid this                                do this</a:t>
            </a:r>
          </a:p>
        </p:txBody>
      </p:sp>
      <p:pic>
        <p:nvPicPr>
          <p:cNvPr id="269323" name="Picture 1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43200"/>
            <a:ext cx="5548313" cy="190182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16886-554B-EF45-BCF1-F7E015AA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7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E72D64F-BDA1-9345-9448-27D0C14379DD}" type="slidenum">
              <a:rPr lang="en-US" altLang="x-none" sz="1400"/>
              <a:pPr/>
              <a:t>83</a:t>
            </a:fld>
            <a:endParaRPr lang="en-US" altLang="x-none" sz="140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Unidirectional associations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08720"/>
            <a:ext cx="8447856" cy="5263480"/>
          </a:xfrm>
        </p:spPr>
        <p:txBody>
          <a:bodyPr/>
          <a:lstStyle/>
          <a:p>
            <a:pPr marL="0" indent="0">
              <a:defRPr/>
            </a:pPr>
            <a:r>
              <a:rPr lang="en-GB" sz="2000" dirty="0">
                <a:cs typeface="+mn-cs"/>
              </a:rPr>
              <a:t>Associations are by default </a:t>
            </a:r>
            <a:r>
              <a:rPr lang="en-GB" sz="2000" i="1" dirty="0">
                <a:cs typeface="+mn-cs"/>
              </a:rPr>
              <a:t>bi-directional</a:t>
            </a:r>
            <a:r>
              <a:rPr lang="en-US" sz="2000" dirty="0">
                <a:cs typeface="+mn-cs"/>
              </a:rPr>
              <a:t> </a:t>
            </a:r>
          </a:p>
          <a:p>
            <a:pPr marL="0" indent="0">
              <a:defRPr/>
            </a:pPr>
            <a:endParaRPr lang="en-GB" sz="2000" dirty="0">
              <a:cs typeface="+mn-cs"/>
            </a:endParaRPr>
          </a:p>
          <a:p>
            <a:pPr marL="0" indent="0">
              <a:defRPr/>
            </a:pPr>
            <a:r>
              <a:rPr lang="en-GB" sz="2200" dirty="0">
                <a:cs typeface="+mn-cs"/>
              </a:rPr>
              <a:t>It is possible to limit the direction of an association by adding an arrow at one end</a:t>
            </a:r>
            <a:r>
              <a:rPr lang="en-US" sz="2200" dirty="0">
                <a:cs typeface="+mn-cs"/>
              </a:rPr>
              <a:t> </a:t>
            </a:r>
          </a:p>
          <a:p>
            <a:pPr marL="0" indent="0">
              <a:defRPr/>
            </a:pPr>
            <a:endParaRPr lang="en-US" sz="2200" dirty="0">
              <a:cs typeface="+mn-cs"/>
            </a:endParaRPr>
          </a:p>
          <a:p>
            <a:pPr marL="0" indent="0">
              <a:defRPr/>
            </a:pPr>
            <a:r>
              <a:rPr lang="en-US" sz="2200" dirty="0">
                <a:cs typeface="+mn-cs"/>
              </a:rPr>
              <a:t>In the following unidirectional association</a:t>
            </a:r>
          </a:p>
          <a:p>
            <a:pPr marL="461963" lvl="2" indent="0">
              <a:defRPr/>
            </a:pPr>
            <a:r>
              <a:rPr lang="en-US" sz="2200" dirty="0">
                <a:cs typeface="+mn-cs"/>
              </a:rPr>
              <a:t> A Day knows about its notes, but a Note does not know which Day is belongs to</a:t>
            </a:r>
          </a:p>
          <a:p>
            <a:pPr marL="461963" lvl="2" indent="0">
              <a:defRPr/>
            </a:pPr>
            <a:r>
              <a:rPr lang="en-US" sz="2200" dirty="0">
                <a:cs typeface="+mn-cs"/>
              </a:rPr>
              <a:t>Note remains ‘uncoupled’ and can be used in other contexts</a:t>
            </a:r>
          </a:p>
          <a:p>
            <a:pPr marL="461963" lvl="2" indent="0">
              <a:defRPr/>
            </a:pPr>
            <a:endParaRPr lang="en-US" sz="2000" dirty="0">
              <a:cs typeface="+mn-cs"/>
            </a:endParaRPr>
          </a:p>
          <a:p>
            <a:pPr marL="0" indent="0">
              <a:defRPr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Day {</a:t>
            </a:r>
          </a:p>
          <a:p>
            <a:pPr marL="0" indent="0">
              <a:defRPr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*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1 Note;</a:t>
            </a:r>
          </a:p>
          <a:p>
            <a:pPr marL="0" indent="0">
              <a:defRPr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defRPr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Note {}</a:t>
            </a:r>
          </a:p>
          <a:p>
            <a:pPr marL="292100" indent="-292100">
              <a:buFontTx/>
              <a:buChar char="•"/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140320" name="Picture 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4745906"/>
            <a:ext cx="4343400" cy="758825"/>
          </a:xfrm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7308850" y="5732463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Day {&#10;  * -&gt; 1 Note;&#10;}&#10;&#10;class Note {}//$?[End_of_model]$?&#10;&#10;class Day&#10;{&#10;  position 50 31 109 45;&#10;  position.association Day__Note 30,46 30,0;&#10;}&#10;&#10;class Note&#10;{&#10;  position 50 131 109 45;&#10;}"/>
              </a:rPr>
              <a:t>Open in Umple</a:t>
            </a:r>
            <a:endParaRPr lang="en-US" altLang="x-none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A7073-270C-EF42-BAC0-1774DAFA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626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1CC682-7043-C541-85EB-F34E2E642CB8}" type="slidenum">
              <a:rPr lang="en-US" altLang="x-none" sz="1400"/>
              <a:pPr/>
              <a:t>84</a:t>
            </a:fld>
            <a:endParaRPr lang="en-US" altLang="x-none" sz="14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Association classes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43000"/>
            <a:ext cx="8066856" cy="5029200"/>
          </a:xfrm>
        </p:spPr>
        <p:txBody>
          <a:bodyPr/>
          <a:lstStyle/>
          <a:p>
            <a:pPr>
              <a:defRPr/>
            </a:pPr>
            <a:r>
              <a:rPr lang="en-GB" sz="2200" dirty="0"/>
              <a:t>Sometimes, an attribute that concerns two associated classes cannot be placed in either of the classes</a:t>
            </a:r>
            <a:r>
              <a:rPr lang="en-US" sz="2200" dirty="0"/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200" dirty="0"/>
              <a:t>The following are nearly equivalent</a:t>
            </a:r>
          </a:p>
          <a:p>
            <a:pPr lvl="1">
              <a:defRPr/>
            </a:pPr>
            <a:r>
              <a:rPr lang="en-US" sz="2200" dirty="0"/>
              <a:t>The only difference:</a:t>
            </a:r>
          </a:p>
          <a:p>
            <a:pPr lvl="2">
              <a:defRPr/>
            </a:pPr>
            <a:r>
              <a:rPr lang="en-US" sz="2200" dirty="0"/>
              <a:t>in the association class there can be only a </a:t>
            </a:r>
            <a:r>
              <a:rPr lang="en-US" sz="2200" i="1" dirty="0"/>
              <a:t>single</a:t>
            </a:r>
            <a:r>
              <a:rPr lang="en-US" sz="2200" dirty="0"/>
              <a:t> registration of a given Student in a </a:t>
            </a:r>
            <a:r>
              <a:rPr lang="en-US" sz="2200" dirty="0" err="1"/>
              <a:t>CourseSection</a:t>
            </a:r>
            <a:endParaRPr lang="en-US" sz="2200" dirty="0"/>
          </a:p>
        </p:txBody>
      </p:sp>
      <p:pic>
        <p:nvPicPr>
          <p:cNvPr id="136246" name="Picture 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738032"/>
            <a:ext cx="3695700" cy="1471613"/>
          </a:xfrm>
        </p:spPr>
      </p:pic>
      <p:pic>
        <p:nvPicPr>
          <p:cNvPr id="136249" name="Picture 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922363"/>
            <a:ext cx="4972050" cy="785812"/>
          </a:xfrm>
        </p:spPr>
      </p:pic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5037931" y="2413733"/>
            <a:ext cx="388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hlinkClick r:id="rId5" invalidUrl="http://try.umple.org/?text=class Student {}&#10;class CourseSection {}&#10;class Registration {&#10;  * -- 1 Student;&#10;  * -- 1 CourseSection;&#10;}//$?[End_of_model]$?&#10;&#10;class Student&#10;{&#10;  position 50 30 109 45;&#10;}&#10;&#10;class CourseSection&#10;{&#10;  position 97 203 109 45;&#10;}&#10;&#10;class Registration&#10;{&#10;  position 67 123 109 45;&#10;  position.association CourseSection__Registration 84,45 29,0;&#10;}"/>
              </a:rPr>
              <a:t>Open </a:t>
            </a:r>
            <a:r>
              <a:rPr lang="en-US" altLang="x-none" sz="1800" dirty="0">
                <a:hlinkClick r:id="rId5" invalidUrl="http://try.umple.org/?text=class Student {}class CourseSection {}class Registration {  * -- 1 Student;  * -- 1 CourseSection;}//$?[End_of_model]$?class Student{  position 50 30 109 45;}class CourseSection{  position 97 203 109 45;}class Registration{  position 67 123 109 45;  position.association CourseSection__Registration 84,45 29,0;}"/>
              </a:rPr>
              <a:t>in </a:t>
            </a:r>
            <a:r>
              <a:rPr lang="en-US" altLang="x-none" sz="1800" dirty="0">
                <a:hlinkClick r:id="rId5" invalidUrl="http://try.umple.org/?text=class Student {}&#10;class CourseSection {}&#10;class Registration {&#10;  * -- 1 Student;&#10;  * -- 1 CourseSection;&#10;}//$?[End_of_model]$?&#10;&#10;class Student&#10;{&#10;  position 50 30 109 45;&#10;}&#10;&#10;class CourseSection&#10;{&#10;  position 97 203 109 45;&#10;}&#10;&#10;class Registration&#10;{&#10;  position 67 123 109 45;&#10;  position.association CourseSection__Registration 84,45 29,0;&#10;}"/>
              </a:rPr>
              <a:t>Umple</a:t>
            </a:r>
            <a:r>
              <a:rPr lang="en-US" altLang="x-none" sz="1800" dirty="0"/>
              <a:t> and </a:t>
            </a:r>
            <a:r>
              <a:rPr lang="en-US" altLang="x-none" sz="1800" dirty="0">
                <a:hlinkClick r:id="rId6"/>
              </a:rPr>
              <a:t>extended example</a:t>
            </a:r>
            <a:endParaRPr lang="en-US" altLang="x-none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3359C-3401-924D-B802-D29F08F8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68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1CC682-7043-C541-85EB-F34E2E642CB8}" type="slidenum">
              <a:rPr lang="en-US" altLang="x-none" sz="1400"/>
              <a:pPr/>
              <a:t>85</a:t>
            </a:fld>
            <a:endParaRPr lang="en-US" altLang="x-none" sz="14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Association classes</a:t>
            </a:r>
            <a:r>
              <a:rPr lang="en-US" dirty="0">
                <a:cs typeface="+mj-cs"/>
              </a:rPr>
              <a:t> (cont.)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43000"/>
            <a:ext cx="8066856" cy="5029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Umple code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Student {}</a:t>
            </a:r>
          </a:p>
          <a:p>
            <a:pPr>
              <a:defRPr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CourseSection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{}</a:t>
            </a: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associationClass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Registration {</a:t>
            </a:r>
          </a:p>
          <a:p>
            <a:pPr>
              <a:defRPr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*  Student;</a:t>
            </a:r>
          </a:p>
          <a:p>
            <a:pPr>
              <a:defRPr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*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CourseSection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Open in UmpleOnline, and then generate code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E6638-863C-0144-B56F-DE3A483E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718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881AAB0-E71E-BF4E-B3B7-03C92E926231}" type="slidenum">
              <a:rPr lang="en-US" altLang="x-none" sz="1400"/>
              <a:pPr/>
              <a:t>86</a:t>
            </a:fld>
            <a:endParaRPr lang="en-US" altLang="x-none" sz="140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Reflexive associations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43000"/>
            <a:ext cx="7994848" cy="5029200"/>
          </a:xfrm>
        </p:spPr>
        <p:txBody>
          <a:bodyPr/>
          <a:lstStyle/>
          <a:p>
            <a:pPr>
              <a:defRPr/>
            </a:pPr>
            <a:r>
              <a:rPr lang="en-GB" sz="2200" dirty="0"/>
              <a:t>An association that connects a class to itself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class Course {</a:t>
            </a:r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   * </a:t>
            </a:r>
            <a:r>
              <a:rPr lang="en-GB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self</a:t>
            </a:r>
            <a:r>
              <a:rPr lang="en-GB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GB" sz="2000" dirty="0" err="1">
                <a:latin typeface="Courier New" charset="0"/>
                <a:ea typeface="Courier New" charset="0"/>
                <a:cs typeface="Courier New" charset="0"/>
              </a:rPr>
              <a:t>isMutuallyExclusiveWith</a:t>
            </a: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; // Symmetric</a:t>
            </a:r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defRPr/>
            </a:pPr>
            <a:endParaRPr lang="en-GB" sz="20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association {</a:t>
            </a:r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     * Course successor -- * Course prerequisite;</a:t>
            </a:r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</p:txBody>
      </p:sp>
      <p:pic>
        <p:nvPicPr>
          <p:cNvPr id="138280" name="Picture 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5181600" cy="1463675"/>
          </a:xfrm>
        </p:spPr>
      </p:pic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7164288" y="5661025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Course {   * self isMutuallyExclusiveWith;}association {     * Course successor -- * Course prerequisite;}//$?[End_of_model]$?class Course{  position 122 25 109 45;}"/>
              </a:rPr>
              <a:t>Open in Umple</a:t>
            </a:r>
            <a:endParaRPr lang="en-US" altLang="x-none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547A0-A179-C840-8D53-EB86CEF8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74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1809293-783B-F640-A3D8-C36455790C53}" type="slidenum">
              <a:rPr lang="en-US" altLang="x-none" sz="1400"/>
              <a:pPr/>
              <a:t>87</a:t>
            </a:fld>
            <a:endParaRPr lang="en-US" altLang="x-none" sz="140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Actions versus associations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71600"/>
            <a:ext cx="7922840" cy="4800600"/>
          </a:xfrm>
        </p:spPr>
        <p:txBody>
          <a:bodyPr/>
          <a:lstStyle/>
          <a:p>
            <a:pPr lvl="1" algn="just">
              <a:defRPr/>
            </a:pPr>
            <a:r>
              <a:rPr lang="en-GB" sz="2000" dirty="0"/>
              <a:t>A </a:t>
            </a:r>
            <a:r>
              <a:rPr lang="en-GB" sz="2000"/>
              <a:t>common mistake: to </a:t>
            </a:r>
            <a:r>
              <a:rPr lang="en-GB" sz="2000" dirty="0"/>
              <a:t>represent </a:t>
            </a:r>
            <a:r>
              <a:rPr lang="en-GB" sz="2000" i="1" dirty="0"/>
              <a:t>actions</a:t>
            </a:r>
            <a:r>
              <a:rPr lang="en-GB" sz="2000" dirty="0"/>
              <a:t> as if they were associations</a:t>
            </a:r>
            <a:r>
              <a:rPr lang="en-US" sz="2000" dirty="0">
                <a:cs typeface="Times New Roman" charset="0"/>
              </a:rPr>
              <a:t> </a:t>
            </a:r>
          </a:p>
          <a:p>
            <a:pPr marL="0" indent="0"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265279" name="Picture 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438400"/>
            <a:ext cx="2057400" cy="1724025"/>
          </a:xfrm>
        </p:spPr>
      </p:pic>
      <p:sp>
        <p:nvSpPr>
          <p:cNvPr id="109575" name="Rectangle 18"/>
          <p:cNvSpPr>
            <a:spLocks noChangeArrowheads="1"/>
          </p:cNvSpPr>
          <p:nvPr/>
        </p:nvSpPr>
        <p:spPr bwMode="auto">
          <a:xfrm>
            <a:off x="1516063" y="4556125"/>
            <a:ext cx="2855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Bad, due to the use of associations </a:t>
            </a:r>
            <a:endParaRPr lang="en-CA" altLang="x-none"/>
          </a:p>
        </p:txBody>
      </p:sp>
      <p:sp>
        <p:nvSpPr>
          <p:cNvPr id="109576" name="Rectangle 19"/>
          <p:cNvSpPr>
            <a:spLocks noChangeArrowheads="1"/>
          </p:cNvSpPr>
          <p:nvPr/>
        </p:nvSpPr>
        <p:spPr bwMode="auto">
          <a:xfrm>
            <a:off x="1516063" y="4757738"/>
            <a:ext cx="1230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 dirty="0">
                <a:solidFill>
                  <a:srgbClr val="000000"/>
                </a:solidFill>
              </a:rPr>
              <a:t>that are actions</a:t>
            </a:r>
            <a:endParaRPr lang="en-CA" altLang="x-none" dirty="0"/>
          </a:p>
        </p:txBody>
      </p:sp>
      <p:sp>
        <p:nvSpPr>
          <p:cNvPr id="109577" name="Rectangle 47"/>
          <p:cNvSpPr>
            <a:spLocks noChangeArrowheads="1"/>
          </p:cNvSpPr>
          <p:nvPr/>
        </p:nvSpPr>
        <p:spPr bwMode="auto">
          <a:xfrm>
            <a:off x="4552950" y="4352925"/>
            <a:ext cx="969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Better: The </a:t>
            </a:r>
            <a:endParaRPr lang="en-CA" altLang="x-none"/>
          </a:p>
        </p:txBody>
      </p:sp>
      <p:sp>
        <p:nvSpPr>
          <p:cNvPr id="109578" name="Rectangle 48"/>
          <p:cNvSpPr>
            <a:spLocks noChangeArrowheads="1"/>
          </p:cNvSpPr>
          <p:nvPr/>
        </p:nvSpPr>
        <p:spPr bwMode="auto">
          <a:xfrm>
            <a:off x="5514975" y="4370388"/>
            <a:ext cx="731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 b="1">
                <a:solidFill>
                  <a:srgbClr val="000000"/>
                </a:solidFill>
                <a:latin typeface="Courier" charset="0"/>
              </a:rPr>
              <a:t>borrow</a:t>
            </a:r>
            <a:endParaRPr lang="en-CA" altLang="x-none"/>
          </a:p>
        </p:txBody>
      </p:sp>
      <p:sp>
        <p:nvSpPr>
          <p:cNvPr id="109579" name="Rectangle 49"/>
          <p:cNvSpPr>
            <a:spLocks noChangeArrowheads="1"/>
          </p:cNvSpPr>
          <p:nvPr/>
        </p:nvSpPr>
        <p:spPr bwMode="auto">
          <a:xfrm>
            <a:off x="6224588" y="4352925"/>
            <a:ext cx="1624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 operation creates a </a:t>
            </a:r>
            <a:endParaRPr lang="en-CA" altLang="x-none"/>
          </a:p>
        </p:txBody>
      </p:sp>
      <p:sp>
        <p:nvSpPr>
          <p:cNvPr id="109580" name="Rectangle 50"/>
          <p:cNvSpPr>
            <a:spLocks noChangeArrowheads="1"/>
          </p:cNvSpPr>
          <p:nvPr/>
        </p:nvSpPr>
        <p:spPr bwMode="auto">
          <a:xfrm>
            <a:off x="7843838" y="4370388"/>
            <a:ext cx="487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 b="1">
                <a:solidFill>
                  <a:srgbClr val="000000"/>
                </a:solidFill>
                <a:latin typeface="Courier" charset="0"/>
              </a:rPr>
              <a:t>Loan</a:t>
            </a:r>
            <a:endParaRPr lang="en-CA" altLang="x-none"/>
          </a:p>
        </p:txBody>
      </p:sp>
      <p:sp>
        <p:nvSpPr>
          <p:cNvPr id="109581" name="Rectangle 51"/>
          <p:cNvSpPr>
            <a:spLocks noChangeArrowheads="1"/>
          </p:cNvSpPr>
          <p:nvPr/>
        </p:nvSpPr>
        <p:spPr bwMode="auto">
          <a:xfrm>
            <a:off x="8316913" y="4352925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, and </a:t>
            </a:r>
            <a:endParaRPr lang="en-CA" altLang="x-none"/>
          </a:p>
        </p:txBody>
      </p:sp>
      <p:sp>
        <p:nvSpPr>
          <p:cNvPr id="109582" name="Rectangle 52"/>
          <p:cNvSpPr>
            <a:spLocks noChangeArrowheads="1"/>
          </p:cNvSpPr>
          <p:nvPr/>
        </p:nvSpPr>
        <p:spPr bwMode="auto">
          <a:xfrm>
            <a:off x="4552950" y="4556125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the </a:t>
            </a:r>
            <a:endParaRPr lang="en-CA" altLang="x-none"/>
          </a:p>
        </p:txBody>
      </p:sp>
      <p:sp>
        <p:nvSpPr>
          <p:cNvPr id="109583" name="Rectangle 53"/>
          <p:cNvSpPr>
            <a:spLocks noChangeArrowheads="1"/>
          </p:cNvSpPr>
          <p:nvPr/>
        </p:nvSpPr>
        <p:spPr bwMode="auto">
          <a:xfrm>
            <a:off x="4856163" y="4573588"/>
            <a:ext cx="731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 b="1">
                <a:solidFill>
                  <a:srgbClr val="000000"/>
                </a:solidFill>
                <a:latin typeface="Courier" charset="0"/>
              </a:rPr>
              <a:t>return</a:t>
            </a:r>
            <a:endParaRPr lang="en-CA" altLang="x-none"/>
          </a:p>
        </p:txBody>
      </p:sp>
      <p:sp>
        <p:nvSpPr>
          <p:cNvPr id="109584" name="Rectangle 54"/>
          <p:cNvSpPr>
            <a:spLocks noChangeArrowheads="1"/>
          </p:cNvSpPr>
          <p:nvPr/>
        </p:nvSpPr>
        <p:spPr bwMode="auto">
          <a:xfrm>
            <a:off x="5565775" y="45561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 operation sets the </a:t>
            </a:r>
            <a:endParaRPr lang="en-CA" altLang="x-none"/>
          </a:p>
        </p:txBody>
      </p:sp>
      <p:sp>
        <p:nvSpPr>
          <p:cNvPr id="109585" name="Rectangle 55"/>
          <p:cNvSpPr>
            <a:spLocks noChangeArrowheads="1"/>
          </p:cNvSpPr>
          <p:nvPr/>
        </p:nvSpPr>
        <p:spPr bwMode="auto">
          <a:xfrm>
            <a:off x="7085013" y="4573588"/>
            <a:ext cx="1463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 b="1">
                <a:solidFill>
                  <a:srgbClr val="000000"/>
                </a:solidFill>
                <a:latin typeface="Courier" charset="0"/>
              </a:rPr>
              <a:t>returnedDate</a:t>
            </a:r>
            <a:endParaRPr lang="en-CA" altLang="x-none"/>
          </a:p>
        </p:txBody>
      </p:sp>
      <p:sp>
        <p:nvSpPr>
          <p:cNvPr id="109586" name="Rectangle 56"/>
          <p:cNvSpPr>
            <a:spLocks noChangeArrowheads="1"/>
          </p:cNvSpPr>
          <p:nvPr/>
        </p:nvSpPr>
        <p:spPr bwMode="auto">
          <a:xfrm>
            <a:off x="8502650" y="4556125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 </a:t>
            </a:r>
            <a:endParaRPr lang="en-CA" altLang="x-none"/>
          </a:p>
        </p:txBody>
      </p:sp>
      <p:sp>
        <p:nvSpPr>
          <p:cNvPr id="109587" name="Rectangle 57"/>
          <p:cNvSpPr>
            <a:spLocks noChangeArrowheads="1"/>
          </p:cNvSpPr>
          <p:nvPr/>
        </p:nvSpPr>
        <p:spPr bwMode="auto">
          <a:xfrm>
            <a:off x="4552950" y="4757738"/>
            <a:ext cx="728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600">
                <a:solidFill>
                  <a:srgbClr val="000000"/>
                </a:solidFill>
              </a:rPr>
              <a:t>attribute.</a:t>
            </a:r>
            <a:endParaRPr lang="en-CA" altLang="x-none"/>
          </a:p>
        </p:txBody>
      </p:sp>
      <p:pic>
        <p:nvPicPr>
          <p:cNvPr id="265282" name="Picture 6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3695700" cy="138112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24698-FEA7-C644-99CB-AB42330A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99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Modeling hierarchies of instances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/>
              <a:t>Either:</a:t>
            </a:r>
          </a:p>
          <a:p>
            <a:pPr lvl="1"/>
            <a:r>
              <a:rPr lang="en-US" dirty="0"/>
              <a:t>Use a reflexive 1 -- * association</a:t>
            </a:r>
          </a:p>
          <a:p>
            <a:pPr lvl="1"/>
            <a:r>
              <a:rPr lang="en-US" dirty="0"/>
              <a:t>Or use the </a:t>
            </a:r>
            <a:r>
              <a:rPr lang="en-US" i="1" dirty="0"/>
              <a:t>composite pattern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Employee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Manager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Employee;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0..1 -- * Employee subordinate;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OrdinaryEmployee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Employee;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3169-B429-4E4D-BE7A-B093D49A5FED}" type="slidenum">
              <a:rPr lang="en-US" altLang="x-none" smtClean="0"/>
              <a:pPr/>
              <a:t>88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AD8A-3C4F-BD42-A97D-7711093A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653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EE81F34-4E27-F645-B1C7-AB4FD78C83F5}" type="slidenum">
              <a:rPr lang="en-US" altLang="x-none" sz="1400"/>
              <a:pPr/>
              <a:t>89</a:t>
            </a:fld>
            <a:endParaRPr lang="en-US" altLang="x-none" sz="140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Associations versus generalizations</a:t>
            </a:r>
            <a:endParaRPr lang="en-US" dirty="0">
              <a:cs typeface="+mj-cs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x-none" dirty="0"/>
              <a:t>Associations describe the </a:t>
            </a:r>
            <a:r>
              <a:rPr lang="en-GB" altLang="x-none" dirty="0">
                <a:solidFill>
                  <a:srgbClr val="FF0000"/>
                </a:solidFill>
              </a:rPr>
              <a:t>relationships that will exist between </a:t>
            </a:r>
            <a:r>
              <a:rPr lang="en-GB" altLang="x-none" i="1" dirty="0">
                <a:solidFill>
                  <a:srgbClr val="FF0000"/>
                </a:solidFill>
              </a:rPr>
              <a:t>instances</a:t>
            </a:r>
            <a:r>
              <a:rPr lang="en-GB" altLang="x-none" dirty="0">
                <a:solidFill>
                  <a:srgbClr val="FF0000"/>
                </a:solidFill>
              </a:rPr>
              <a:t> </a:t>
            </a:r>
            <a:r>
              <a:rPr lang="en-GB" altLang="x-none" dirty="0"/>
              <a:t>at run time. </a:t>
            </a:r>
          </a:p>
          <a:p>
            <a:pPr lvl="1"/>
            <a:r>
              <a:rPr lang="en-GB" altLang="x-none" dirty="0"/>
              <a:t>When you show an instance diagram generated from a class diagram, there will be an instance of </a:t>
            </a:r>
            <a:r>
              <a:rPr lang="en-GB" altLang="x-none" i="1" dirty="0"/>
              <a:t>both</a:t>
            </a:r>
            <a:r>
              <a:rPr lang="en-GB" altLang="x-none" dirty="0"/>
              <a:t> classes joined by an association</a:t>
            </a:r>
          </a:p>
          <a:p>
            <a:endParaRPr lang="en-GB" altLang="x-none" dirty="0"/>
          </a:p>
          <a:p>
            <a:r>
              <a:rPr lang="en-GB" altLang="x-none" dirty="0"/>
              <a:t>Generalizations describe </a:t>
            </a:r>
            <a:r>
              <a:rPr lang="en-GB" altLang="x-none" dirty="0">
                <a:solidFill>
                  <a:srgbClr val="FF0000"/>
                </a:solidFill>
              </a:rPr>
              <a:t>relationships between </a:t>
            </a:r>
            <a:r>
              <a:rPr lang="en-GB" altLang="x-none" i="1" dirty="0">
                <a:solidFill>
                  <a:srgbClr val="FF0000"/>
                </a:solidFill>
              </a:rPr>
              <a:t>classes</a:t>
            </a:r>
            <a:r>
              <a:rPr lang="en-GB" altLang="x-none" dirty="0">
                <a:solidFill>
                  <a:srgbClr val="FF0000"/>
                </a:solidFill>
              </a:rPr>
              <a:t> </a:t>
            </a:r>
            <a:r>
              <a:rPr lang="en-GB" altLang="x-none" dirty="0"/>
              <a:t>in class diagrams. </a:t>
            </a:r>
          </a:p>
          <a:p>
            <a:pPr lvl="1"/>
            <a:r>
              <a:rPr lang="en-GB" altLang="x-none" i="1" dirty="0"/>
              <a:t>They do not appear in instance diagrams at all</a:t>
            </a:r>
            <a:r>
              <a:rPr lang="en-GB" altLang="x-none" dirty="0"/>
              <a:t>. </a:t>
            </a:r>
          </a:p>
          <a:p>
            <a:pPr lvl="1"/>
            <a:r>
              <a:rPr lang="en-GB" altLang="x-none" dirty="0"/>
              <a:t>An instance of any class should also be considered to be an instance of each of that class</a:t>
            </a:r>
            <a:r>
              <a:rPr lang="en-GB" altLang="en-US" dirty="0"/>
              <a:t>’</a:t>
            </a:r>
            <a:r>
              <a:rPr lang="en-GB" altLang="x-none" dirty="0"/>
              <a:t>s </a:t>
            </a:r>
            <a:r>
              <a:rPr lang="en-GB" altLang="x-none" dirty="0" err="1"/>
              <a:t>superclasses</a:t>
            </a:r>
            <a:r>
              <a:rPr lang="en-US" altLang="x-none" dirty="0"/>
              <a:t>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D15AA-4021-B748-8EEF-C0AEAB98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1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E6B8-5234-1C4E-80AA-A8CF0AC5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agile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0F53-6B8E-484A-8C89-794A4519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</a:t>
            </a:r>
            <a:r>
              <a:rPr lang="en-US" u="sng" dirty="0">
                <a:solidFill>
                  <a:srgbClr val="00B050"/>
                </a:solidFill>
              </a:rPr>
              <a:t>small releases </a:t>
            </a:r>
            <a:r>
              <a:rPr lang="en-US" dirty="0"/>
              <a:t>(based on issue tracking and ‘sprints’).</a:t>
            </a:r>
          </a:p>
          <a:p>
            <a:pPr lvl="1"/>
            <a:r>
              <a:rPr lang="en-US" dirty="0"/>
              <a:t>Or even better,  Continuous Integration (CI)</a:t>
            </a:r>
          </a:p>
          <a:p>
            <a:endParaRPr lang="en-US" dirty="0"/>
          </a:p>
          <a:p>
            <a:r>
              <a:rPr lang="en-US" dirty="0"/>
              <a:t>Deliver </a:t>
            </a:r>
            <a:r>
              <a:rPr lang="en-US" u="sng" dirty="0">
                <a:solidFill>
                  <a:srgbClr val="00B050"/>
                </a:solidFill>
              </a:rPr>
              <a:t>automated tests </a:t>
            </a:r>
            <a:r>
              <a:rPr lang="en-US" dirty="0"/>
              <a:t>with all code</a:t>
            </a:r>
          </a:p>
          <a:p>
            <a:pPr lvl="1"/>
            <a:r>
              <a:rPr lang="en-US" dirty="0"/>
              <a:t>Run every time anyone builds</a:t>
            </a:r>
          </a:p>
          <a:p>
            <a:pPr lvl="1"/>
            <a:r>
              <a:rPr lang="en-US" dirty="0"/>
              <a:t>Even better: Test-Driven Development</a:t>
            </a:r>
          </a:p>
          <a:p>
            <a:endParaRPr lang="en-US" dirty="0"/>
          </a:p>
          <a:p>
            <a:r>
              <a:rPr lang="en-US" dirty="0"/>
              <a:t>Design, document and manage with </a:t>
            </a:r>
            <a:r>
              <a:rPr lang="en-US" u="sng" dirty="0">
                <a:solidFill>
                  <a:srgbClr val="00B050"/>
                </a:solidFill>
              </a:rPr>
              <a:t>low overhead</a:t>
            </a:r>
          </a:p>
          <a:p>
            <a:pPr lvl="1"/>
            <a:r>
              <a:rPr lang="en-US" dirty="0"/>
              <a:t>Collaborative design with wikis and issue comments</a:t>
            </a:r>
          </a:p>
          <a:p>
            <a:pPr lvl="1"/>
            <a:r>
              <a:rPr lang="en-US" dirty="0"/>
              <a:t>Generate documentation from code and code comments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EC3F0-F8D8-C24D-A96E-47506A42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F82C-AFE1-B84D-9F0E-2331AE98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2E38-C4E1-FA4C-8EEA-A70986B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355730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T. Lethbridge - - Feb 2018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0A8BD03-5D59-2E42-82AC-39191F26F8D1}" type="slidenum">
              <a:rPr lang="en-US" altLang="x-none" sz="1400"/>
              <a:pPr/>
              <a:t>90</a:t>
            </a:fld>
            <a:endParaRPr lang="en-US" altLang="x-none" sz="140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charset="0"/>
              </a:rPr>
              <a:t>An important association pattern: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Times" charset="0"/>
              </a:rPr>
              <a:t>Abstraction-Occurrence </a:t>
            </a:r>
          </a:p>
        </p:txBody>
      </p:sp>
      <p:pic>
        <p:nvPicPr>
          <p:cNvPr id="200776" name="Picture 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0"/>
            <a:ext cx="4876800" cy="4503738"/>
          </a:xfrm>
        </p:spPr>
      </p:pic>
    </p:spTree>
    <p:extLst>
      <p:ext uri="{BB962C8B-B14F-4D97-AF65-F5344CB8AC3E}">
        <p14:creationId xmlns:p14="http://schemas.microsoft.com/office/powerpoint/2010/main" val="34345471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T. Lethbridge - - Feb 2018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3E06388-0DC9-454A-9C21-7721EEE14C6A}" type="slidenum">
              <a:rPr lang="en-US" altLang="x-none" sz="1400"/>
              <a:pPr/>
              <a:t>91</a:t>
            </a:fld>
            <a:endParaRPr lang="en-US" altLang="x-none" sz="140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dirty="0">
                <a:cs typeface="Times New Roman" charset="0"/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cs typeface="Times" charset="0"/>
              </a:rPr>
              <a:t>Antipatterns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Times" charset="0"/>
              </a:rPr>
              <a:t> to Abstraction-Occurrence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defRPr/>
            </a:pPr>
            <a:r>
              <a:rPr lang="en-US" sz="2000" dirty="0">
                <a:cs typeface="Times New Roman" charset="0"/>
              </a:rPr>
              <a:t>Don’t do these!!</a:t>
            </a:r>
            <a:endParaRPr lang="en-US" sz="2000" dirty="0">
              <a:cs typeface="+mn-cs"/>
            </a:endParaRPr>
          </a:p>
        </p:txBody>
      </p:sp>
      <p:pic>
        <p:nvPicPr>
          <p:cNvPr id="265292" name="Picture 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22488"/>
            <a:ext cx="7620000" cy="3135312"/>
          </a:xfrm>
        </p:spPr>
      </p:pic>
    </p:spTree>
    <p:extLst>
      <p:ext uri="{BB962C8B-B14F-4D97-AF65-F5344CB8AC3E}">
        <p14:creationId xmlns:p14="http://schemas.microsoft.com/office/powerpoint/2010/main" val="2505525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T. Lethbridge - - Feb 2018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E17857-5BCE-8240-88EA-8512B28884DF}" type="slidenum">
              <a:rPr lang="en-US" altLang="x-none" sz="1400"/>
              <a:pPr/>
              <a:t>92</a:t>
            </a:fld>
            <a:endParaRPr lang="en-US" altLang="x-none" sz="140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charset="0"/>
              </a:rPr>
              <a:t>Square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cs typeface="Times" charset="0"/>
              </a:rPr>
              <a:t>Abstraction-Occurrence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000" dirty="0">
                <a:cs typeface="+mn-cs"/>
              </a:rPr>
              <a:t>Try modeling these in Umple</a:t>
            </a:r>
          </a:p>
        </p:txBody>
      </p:sp>
      <p:pic>
        <p:nvPicPr>
          <p:cNvPr id="266414" name="Picture 1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7772400" cy="3733800"/>
          </a:xfrm>
        </p:spPr>
      </p:pic>
    </p:spTree>
    <p:extLst>
      <p:ext uri="{BB962C8B-B14F-4D97-AF65-F5344CB8AC3E}">
        <p14:creationId xmlns:p14="http://schemas.microsoft.com/office/powerpoint/2010/main" val="16965225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vs. standalone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/>
              <a:t>The following are equivalent to allow flexibility: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FF0000"/>
                </a:solidFill>
              </a:rPr>
              <a:t>class X {}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class Y {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1 -- * X;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}</a:t>
            </a:r>
          </a:p>
          <a:p>
            <a:endParaRPr lang="en-US" sz="2000" dirty="0"/>
          </a:p>
          <a:p>
            <a:r>
              <a:rPr lang="en-US" sz="2000" dirty="0"/>
              <a:t>---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class X {}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class Y {}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association {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 1 Y -- * X;</a:t>
            </a:r>
          </a:p>
          <a:p>
            <a:r>
              <a:rPr lang="en-US" sz="2000" dirty="0">
                <a:solidFill>
                  <a:srgbClr val="00B050"/>
                </a:solidFill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93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8432ED-A054-EC4F-A478-41490E13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42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50AD4DA-4D46-264C-938C-8D0B7D7EA734}" type="slidenum">
              <a:rPr lang="en-US" altLang="x-none" sz="1400"/>
              <a:pPr/>
              <a:t>94</a:t>
            </a:fld>
            <a:endParaRPr lang="en-US" altLang="x-none" sz="140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j-cs"/>
              </a:rPr>
              <a:t>Aggregation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39472" cy="5022304"/>
          </a:xfrm>
        </p:spPr>
        <p:txBody>
          <a:bodyPr/>
          <a:lstStyle/>
          <a:p>
            <a:r>
              <a:rPr lang="en-GB" altLang="x-none" sz="2000" dirty="0"/>
              <a:t>Aggregations are ordinary associations that represent part-whole relationships. </a:t>
            </a:r>
          </a:p>
          <a:p>
            <a:pPr lvl="1"/>
            <a:r>
              <a:rPr lang="en-GB" altLang="x-none" sz="2000" dirty="0"/>
              <a:t>The </a:t>
            </a:r>
            <a:r>
              <a:rPr lang="en-GB" altLang="en-US" sz="2000" dirty="0"/>
              <a:t>‘</a:t>
            </a:r>
            <a:r>
              <a:rPr lang="en-GB" altLang="x-none" sz="2000" dirty="0"/>
              <a:t>whole</a:t>
            </a:r>
            <a:r>
              <a:rPr lang="en-GB" altLang="en-US" sz="2000" dirty="0"/>
              <a:t>’</a:t>
            </a:r>
            <a:r>
              <a:rPr lang="en-GB" altLang="x-none" sz="2000" dirty="0"/>
              <a:t> side is often called the </a:t>
            </a:r>
            <a:r>
              <a:rPr lang="en-GB" altLang="x-none" sz="2000" i="1" dirty="0"/>
              <a:t>assembly</a:t>
            </a:r>
            <a:r>
              <a:rPr lang="en-GB" altLang="x-none" sz="2000" dirty="0"/>
              <a:t> or the </a:t>
            </a:r>
            <a:r>
              <a:rPr lang="en-GB" altLang="x-none" sz="2000" i="1" dirty="0"/>
              <a:t>aggregate</a:t>
            </a:r>
            <a:r>
              <a:rPr lang="en-US" altLang="x-none" sz="2000" dirty="0"/>
              <a:t> </a:t>
            </a:r>
          </a:p>
          <a:p>
            <a:pPr lvl="1"/>
            <a:r>
              <a:rPr lang="en-GB" altLang="x-none" sz="2000" dirty="0"/>
              <a:t>This is a shorthand for association named </a:t>
            </a:r>
            <a:r>
              <a:rPr lang="en-GB" altLang="x-none" sz="2000" dirty="0" err="1">
                <a:latin typeface="Courier" charset="0"/>
              </a:rPr>
              <a:t>isPartOf</a:t>
            </a:r>
            <a:r>
              <a:rPr lang="en-GB" altLang="x-none" sz="2000" dirty="0"/>
              <a:t> </a:t>
            </a:r>
          </a:p>
          <a:p>
            <a:pPr lvl="1"/>
            <a:r>
              <a:rPr lang="en-GB" altLang="x-none" sz="2000" dirty="0"/>
              <a:t>Umple has no special syntax currently</a:t>
            </a:r>
          </a:p>
          <a:p>
            <a:pPr lvl="1"/>
            <a:endParaRPr lang="en-GB" altLang="x-none" sz="2000" dirty="0"/>
          </a:p>
          <a:p>
            <a:pPr lvl="1"/>
            <a:endParaRPr lang="en-GB" altLang="x-none" sz="2000" dirty="0"/>
          </a:p>
          <a:p>
            <a:pPr lvl="1"/>
            <a:endParaRPr lang="en-GB" altLang="x-none" sz="2000" dirty="0"/>
          </a:p>
          <a:p>
            <a:pPr lvl="1"/>
            <a:endParaRPr lang="en-GB" altLang="x-none" sz="2000" dirty="0"/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class Vehicle {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  1 whole -- * </a:t>
            </a:r>
            <a:r>
              <a:rPr lang="en-GB" altLang="x-none" sz="2000" dirty="0" err="1">
                <a:latin typeface="Courier New" charset="0"/>
                <a:ea typeface="Courier New" charset="0"/>
                <a:cs typeface="Courier New" charset="0"/>
              </a:rPr>
              <a:t>VehiclePart</a:t>
            </a:r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 part;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GB" altLang="x-none" sz="2000" dirty="0" err="1">
                <a:latin typeface="Courier New" charset="0"/>
                <a:ea typeface="Courier New" charset="0"/>
                <a:cs typeface="Courier New" charset="0"/>
              </a:rPr>
              <a:t>VehiclePart</a:t>
            </a:r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152643" name="Picture 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016746"/>
            <a:ext cx="4419600" cy="127635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641BB-B70F-2340-90C6-C08DFE5D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56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B0B38B6-A552-C345-A5F1-3E9828E988CF}" type="slidenum">
              <a:rPr lang="en-US" altLang="x-none" sz="1400"/>
              <a:pPr/>
              <a:t>95</a:t>
            </a:fld>
            <a:endParaRPr lang="en-US" altLang="x-none" sz="140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Composition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153400" cy="5029200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A </a:t>
            </a:r>
            <a:r>
              <a:rPr lang="en-GB" sz="2000" i="1" dirty="0"/>
              <a:t>composition</a:t>
            </a:r>
            <a:r>
              <a:rPr lang="en-GB" sz="2000" dirty="0"/>
              <a:t> is a strong kind of aggregation </a:t>
            </a:r>
          </a:p>
          <a:p>
            <a:pPr lvl="1">
              <a:defRPr/>
            </a:pPr>
            <a:r>
              <a:rPr lang="en-GB" sz="2000" dirty="0"/>
              <a:t>If the aggregate is destroyed, then the parts are destroyed as well</a:t>
            </a:r>
            <a:r>
              <a:rPr lang="en-US" sz="2000" dirty="0"/>
              <a:t> </a:t>
            </a:r>
          </a:p>
          <a:p>
            <a:pPr lvl="2">
              <a:defRPr/>
            </a:pPr>
            <a:endParaRPr lang="en-US" sz="2000" dirty="0"/>
          </a:p>
          <a:p>
            <a:pPr lvl="2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class Building {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  1 </a:t>
            </a:r>
            <a:r>
              <a:rPr lang="en-GB" altLang="x-none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&lt;@&gt;-</a:t>
            </a:r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 * Room;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class Room{</a:t>
            </a:r>
          </a:p>
          <a:p>
            <a:r>
              <a:rPr lang="en-GB" altLang="x-none" sz="20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pic>
        <p:nvPicPr>
          <p:cNvPr id="156743" name="Picture 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348880"/>
            <a:ext cx="3695700" cy="44767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2E511-F84D-5B4B-B986-4BEF7D58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357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Sorted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objects in the association according to a specific key</a:t>
            </a:r>
          </a:p>
          <a:p>
            <a:endParaRPr lang="en-US" dirty="0"/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 Academy {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1 -- * Student registrants 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sorted {id};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 Student {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Integer id;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 name;  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  </a:t>
            </a:r>
          </a:p>
          <a:p>
            <a:endParaRPr lang="en-US" dirty="0"/>
          </a:p>
          <a:p>
            <a:r>
              <a:rPr lang="en-US" dirty="0"/>
              <a:t>We will look at a more complete example in the User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96</a:t>
            </a:fld>
            <a:endParaRPr lang="en-US" alt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03FDD2-4E13-214C-8508-09F9A60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840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9353-84E5-6247-8F1D-441DF72E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final word on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7EFE-F1A0-634E-85B3-B0590D4D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help and examples are in the user manual online at</a:t>
            </a:r>
          </a:p>
          <a:p>
            <a:r>
              <a:rPr lang="en-US" altLang="en-US" dirty="0">
                <a:hlinkClick r:id="rId3"/>
              </a:rPr>
              <a:t>http://associations.umple.org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FC90-3E9A-EE42-A99B-1617A5F5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0B08A-C0F6-AE47-879D-EC5F655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9435-179F-D044-B54B-35DB72BA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75999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>
                <a:lumMod val="33000"/>
                <a:lumOff val="67000"/>
              </a:srgbClr>
            </a:gs>
            <a:gs pos="83000">
              <a:srgbClr val="C00000">
                <a:lumMod val="44000"/>
                <a:lumOff val="56000"/>
              </a:srgbClr>
            </a:gs>
            <a:gs pos="100000">
              <a:srgbClr val="C00000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39C1-3E86-7A4A-A2FD-77957947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11480" cy="4208512"/>
          </a:xfrm>
        </p:spPr>
        <p:txBody>
          <a:bodyPr/>
          <a:lstStyle/>
          <a:p>
            <a:r>
              <a:rPr lang="en-CA" dirty="0"/>
              <a:t>Modeling exercises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307B-9D06-254E-B8F2-D62CED0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AA58-C313-1C4F-BABE-0980EDF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C0B1-27BD-9746-A1C1-6FE12A2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72992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class diagram for the following. If you think there are key requirements missing, then add them.</a:t>
            </a:r>
          </a:p>
          <a:p>
            <a:endParaRPr lang="en-US" dirty="0"/>
          </a:p>
          <a:p>
            <a:r>
              <a:rPr lang="en-US" dirty="0"/>
              <a:t>1. A building can have many floors and several elevators. Each elevator serves a set of floors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A football (soccer) team has players. Each player plays a position. The team plays some games against other teams during each season. The system needs to record who scored goals, and the score of each game.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Model-Based Programming: Agile meets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99</a:t>
            </a:fld>
            <a:endParaRPr lang="en-US" alt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25F94-D966-ED4D-A2A2-42D7BC76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T. Lethbridge - -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06376"/>
      </p:ext>
    </p:extLst>
  </p:cSld>
  <p:clrMapOvr>
    <a:masterClrMapping/>
  </p:clrMapOvr>
</p:sld>
</file>

<file path=ppt/theme/theme1.xml><?xml version="1.0" encoding="utf-8"?>
<a:theme xmlns:a="http://schemas.openxmlformats.org/drawingml/2006/main" name="LlosengMaster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94BB"/>
      </a:hlink>
      <a:folHlink>
        <a:srgbClr val="7F7F7F"/>
      </a:folHlink>
    </a:clrScheme>
    <a:fontScheme name="LlosengMaster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Lloseng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oseng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C:\documents\prof\oo\livre\slides\LlosengMaster.pot</Template>
  <TotalTime>30083</TotalTime>
  <Words>10022</Words>
  <Application>Microsoft Macintosh PowerPoint</Application>
  <PresentationFormat>On-screen Show (4:3)</PresentationFormat>
  <Paragraphs>2100</Paragraphs>
  <Slides>176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87" baseType="lpstr">
      <vt:lpstr>ＭＳ Ｐゴシック</vt:lpstr>
      <vt:lpstr>ＭＳ Ｐゴシック</vt:lpstr>
      <vt:lpstr>Arial</vt:lpstr>
      <vt:lpstr>Arial Narrow</vt:lpstr>
      <vt:lpstr>Courier</vt:lpstr>
      <vt:lpstr>Courier New</vt:lpstr>
      <vt:lpstr>Times</vt:lpstr>
      <vt:lpstr>Times New Roman</vt:lpstr>
      <vt:lpstr>Zapf Dingbats</vt:lpstr>
      <vt:lpstr>LlosengMaster</vt:lpstr>
      <vt:lpstr>Document</vt:lpstr>
      <vt:lpstr>PowerPoint Presentation</vt:lpstr>
      <vt:lpstr>Outline (timing flexible – depends on your background)</vt:lpstr>
      <vt:lpstr>Tell me briefly about you !</vt:lpstr>
      <vt:lpstr>My background</vt:lpstr>
      <vt:lpstr>Learning outcomes: You will be able to</vt:lpstr>
      <vt:lpstr>Outline</vt:lpstr>
      <vt:lpstr>What are agile methods?</vt:lpstr>
      <vt:lpstr>So why be agile? It …</vt:lpstr>
      <vt:lpstr>How to be agile (1)</vt:lpstr>
      <vt:lpstr>How to be agile (2) Red items are focus today</vt:lpstr>
      <vt:lpstr>How to be agile (3)</vt:lpstr>
      <vt:lpstr>Any drawbacks to being agile (1)?</vt:lpstr>
      <vt:lpstr>Any drawbacks to being agile (2)?</vt:lpstr>
      <vt:lpstr>More details about some agile techniques …</vt:lpstr>
      <vt:lpstr>Agility details: Test driven development (TDD)</vt:lpstr>
      <vt:lpstr>Agility details: Continuous integration (CI)</vt:lpstr>
      <vt:lpstr>Agility details: Curation of issues / backlog</vt:lpstr>
      <vt:lpstr>Agility details: Planned reduction of technical debt (discuss if time)</vt:lpstr>
      <vt:lpstr>Other agile practices</vt:lpstr>
      <vt:lpstr>Key tools to facilitate agility</vt:lpstr>
      <vt:lpstr>Outline</vt:lpstr>
      <vt:lpstr>What is model-driven development (MDD)?</vt:lpstr>
      <vt:lpstr>MDD languages …</vt:lpstr>
      <vt:lpstr>Some high-level abstractions used in MDD: UML class diagrams</vt:lpstr>
      <vt:lpstr>Some high-level abstractions used in MDD: Entity-Relationship Diagrams (ERD)</vt:lpstr>
      <vt:lpstr>Some high-level abstractions used in MDD: State Machines</vt:lpstr>
      <vt:lpstr>Benefits of visual modeling languages</vt:lpstr>
      <vt:lpstr>Key MDD languages: UML, SysML, </vt:lpstr>
      <vt:lpstr>Other MDD technologies (language+tool): Simulink and Stateflow</vt:lpstr>
      <vt:lpstr>Variants of MDD: Processes and architectures</vt:lpstr>
      <vt:lpstr>MDD tools …</vt:lpstr>
      <vt:lpstr>Sample UML modeling tools in wide use</vt:lpstr>
      <vt:lpstr>Difficulty level of top 15 modeling tools in a survey of professors my team conducted (early 2017)</vt:lpstr>
      <vt:lpstr>Biggest perceived drawbacks of all  modeling tools</vt:lpstr>
      <vt:lpstr>Perceived biggest drawbacks of top 7 tools</vt:lpstr>
      <vt:lpstr>Textual modeling, and motivation for Umple …</vt:lpstr>
      <vt:lpstr>Textual modeling tools</vt:lpstr>
      <vt:lpstr>Umple: Simple, Ample, UML Programming Language</vt:lpstr>
      <vt:lpstr>Websites</vt:lpstr>
      <vt:lpstr>Motivation for developing Umple (1)</vt:lpstr>
      <vt:lpstr>Motivation for developing Umple (2)</vt:lpstr>
      <vt:lpstr>Some key Umple innovations</vt:lpstr>
      <vt:lpstr>What technology might you need for exercises (1)?</vt:lpstr>
      <vt:lpstr>What technology might you need for exercises (2)?</vt:lpstr>
      <vt:lpstr>Outline</vt:lpstr>
      <vt:lpstr>Umple class models – quick overview</vt:lpstr>
      <vt:lpstr>Exercise: Compiling and changing a model</vt:lpstr>
      <vt:lpstr>Hello World Example 2 in the User Manual</vt:lpstr>
      <vt:lpstr>Key tools: UmpleOnline, command line, user manual</vt:lpstr>
      <vt:lpstr>Hello World example 2 in UmpleOnline</vt:lpstr>
      <vt:lpstr>Exploration of UmpleOnline</vt:lpstr>
      <vt:lpstr>Use of the UmpleOnline Docker image</vt:lpstr>
      <vt:lpstr>Demo of compiling on the command line</vt:lpstr>
      <vt:lpstr>Quick walkthrough of the user manual</vt:lpstr>
      <vt:lpstr>Attributes</vt:lpstr>
      <vt:lpstr>Attributes</vt:lpstr>
      <vt:lpstr>Code generation from attributes</vt:lpstr>
      <vt:lpstr>Umple builtin datatypes</vt:lpstr>
      <vt:lpstr>Attribute stereotypes (1)</vt:lpstr>
      <vt:lpstr>Attribute stereotypes (2)</vt:lpstr>
      <vt:lpstr>Immutability</vt:lpstr>
      <vt:lpstr>Lets explore attributes by example</vt:lpstr>
      <vt:lpstr>Derived attributes</vt:lpstr>
      <vt:lpstr>Multi-valued attributes</vt:lpstr>
      <vt:lpstr>Keys</vt:lpstr>
      <vt:lpstr>Generalization and interfaces</vt:lpstr>
      <vt:lpstr>Generalization in Umple</vt:lpstr>
      <vt:lpstr>Avoiding unnecessary generalizations</vt:lpstr>
      <vt:lpstr>Avoiding unnecessary generalizations (cont)</vt:lpstr>
      <vt:lpstr>Interfaces</vt:lpstr>
      <vt:lpstr>Methods</vt:lpstr>
      <vt:lpstr>User-written methods in umple</vt:lpstr>
      <vt:lpstr>Associations</vt:lpstr>
      <vt:lpstr>Associations</vt:lpstr>
      <vt:lpstr>Basic UML associations</vt:lpstr>
      <vt:lpstr>Many-to-one associations (1)</vt:lpstr>
      <vt:lpstr>Many-to-one associations (2)</vt:lpstr>
      <vt:lpstr>Referential integrity</vt:lpstr>
      <vt:lpstr>Role names (optional, in most cases)</vt:lpstr>
      <vt:lpstr>Many-to-many associations</vt:lpstr>
      <vt:lpstr>One-to-one associations (Use cautiously)</vt:lpstr>
      <vt:lpstr>Typical erroneous use of one-to-one</vt:lpstr>
      <vt:lpstr>Unidirectional associations </vt:lpstr>
      <vt:lpstr>Association classes </vt:lpstr>
      <vt:lpstr>Association classes (cont.)</vt:lpstr>
      <vt:lpstr>Reflexive associations</vt:lpstr>
      <vt:lpstr>Actions versus associations</vt:lpstr>
      <vt:lpstr>Modeling hierarchies of instances</vt:lpstr>
      <vt:lpstr>Associations versus generalizations</vt:lpstr>
      <vt:lpstr>An important association pattern: Abstraction-Occurrence </vt:lpstr>
      <vt:lpstr> Antipatterns to Abstraction-Occurrence</vt:lpstr>
      <vt:lpstr> Square Abstraction-Occurrence</vt:lpstr>
      <vt:lpstr>Inline vs. standalone associations</vt:lpstr>
      <vt:lpstr>Aggregation </vt:lpstr>
      <vt:lpstr>Composition</vt:lpstr>
      <vt:lpstr>Sorted Associations</vt:lpstr>
      <vt:lpstr>A final word on associations</vt:lpstr>
      <vt:lpstr>Modeling exercises</vt:lpstr>
      <vt:lpstr>Modeling Exercises</vt:lpstr>
      <vt:lpstr>Another example (if there is time or interest)</vt:lpstr>
      <vt:lpstr>Umple philosophy (if time)</vt:lpstr>
      <vt:lpstr>Umple philosophy 1-4</vt:lpstr>
      <vt:lpstr>Umple philosophy 5-8</vt:lpstr>
      <vt:lpstr>Simple patterns (if time)</vt:lpstr>
      <vt:lpstr>Singleton pattern</vt:lpstr>
      <vt:lpstr>Delegation pattern</vt:lpstr>
      <vt:lpstr>Basic constraints</vt:lpstr>
      <vt:lpstr>Converting requirements to models (if time and/or interest)</vt:lpstr>
      <vt:lpstr>Tips for building a model from requirements </vt:lpstr>
      <vt:lpstr>Discovering classes in requirements</vt:lpstr>
      <vt:lpstr>Identifying associations and attributes </vt:lpstr>
      <vt:lpstr>Tips about identifying and specifying valid associations  </vt:lpstr>
      <vt:lpstr>Outline</vt:lpstr>
      <vt:lpstr>Basic state machines</vt:lpstr>
      <vt:lpstr>Basics of state machines</vt:lpstr>
      <vt:lpstr>Garage door state machine</vt:lpstr>
      <vt:lpstr>Events</vt:lpstr>
      <vt:lpstr>Transitions</vt:lpstr>
      <vt:lpstr>State diagrams – an example with conditional transitions   </vt:lpstr>
      <vt:lpstr>Actions in state diagrams</vt:lpstr>
      <vt:lpstr>Nested substates and guard conditions</vt:lpstr>
      <vt:lpstr>Nested state diagram – Another example</vt:lpstr>
      <vt:lpstr>Auto-transitions</vt:lpstr>
      <vt:lpstr>Events with parameters</vt:lpstr>
      <vt:lpstr>Analysing models</vt:lpstr>
      <vt:lpstr>Models can be analysed in several ways</vt:lpstr>
      <vt:lpstr>State tables and simulations</vt:lpstr>
      <vt:lpstr>Concurrency</vt:lpstr>
      <vt:lpstr>Do activities and concurrency</vt:lpstr>
      <vt:lpstr>Active objects</vt:lpstr>
      <vt:lpstr>Default threading in state machines</vt:lpstr>
      <vt:lpstr>Queued state machines</vt:lpstr>
      <vt:lpstr>Pooled state machines</vt:lpstr>
      <vt:lpstr>Unspecified pseudo-event</vt:lpstr>
      <vt:lpstr>Example using unspecified</vt:lpstr>
      <vt:lpstr>State machines in the user manual</vt:lpstr>
      <vt:lpstr>State machine case study</vt:lpstr>
      <vt:lpstr>State machine for a phone line</vt:lpstr>
      <vt:lpstr>Umple for the phone line example</vt:lpstr>
      <vt:lpstr>In-class modeling exercise for state machines</vt:lpstr>
      <vt:lpstr>Outline</vt:lpstr>
      <vt:lpstr>Mixins</vt:lpstr>
      <vt:lpstr>Separation of concerns by mixins in Umple</vt:lpstr>
      <vt:lpstr>Typical ways of using mixins</vt:lpstr>
      <vt:lpstr>Advantages and disadvantages of mixins</vt:lpstr>
      <vt:lpstr>Aspect orientation</vt:lpstr>
      <vt:lpstr>Aspect orientation</vt:lpstr>
      <vt:lpstr>Aspect orientation in Umple</vt:lpstr>
      <vt:lpstr>Traits</vt:lpstr>
      <vt:lpstr>Separation of concerns by traits</vt:lpstr>
      <vt:lpstr>Another trait example</vt:lpstr>
      <vt:lpstr>Traits with parameters</vt:lpstr>
      <vt:lpstr>Trait parameters in methods</vt:lpstr>
      <vt:lpstr>Selecting subsets of items in traits</vt:lpstr>
      <vt:lpstr>Renaming elements when using traits</vt:lpstr>
      <vt:lpstr>Associations in traits: Observer pattern</vt:lpstr>
      <vt:lpstr>Using traits to reuse state machines</vt:lpstr>
      <vt:lpstr>Satisfaction of required methods through state machines</vt:lpstr>
      <vt:lpstr>Changing name of a region</vt:lpstr>
      <vt:lpstr>Changing the name of an event</vt:lpstr>
      <vt:lpstr>Outline</vt:lpstr>
      <vt:lpstr>Unit Testing with Umple</vt:lpstr>
      <vt:lpstr>Case study: Digital watch</vt:lpstr>
      <vt:lpstr>Case Study: Canal Locks</vt:lpstr>
      <vt:lpstr>Case Study: Exam seating</vt:lpstr>
      <vt:lpstr>Umple Technologies Used in eseat</vt:lpstr>
      <vt:lpstr>A Look at How Umple is Written in Itself</vt:lpstr>
      <vt:lpstr>Testing: TDD with100% pass always required</vt:lpstr>
      <vt:lpstr>Umple issues list</vt:lpstr>
      <vt:lpstr>Using Umple with Builds and Continuous Integration</vt:lpstr>
      <vt:lpstr>Umplification</vt:lpstr>
      <vt:lpstr>Outline</vt:lpstr>
      <vt:lpstr>Making the case to management</vt:lpstr>
      <vt:lpstr>Evidence of benefit in umple</vt:lpstr>
      <vt:lpstr>Conclusion</vt:lpstr>
      <vt:lpstr>End of the workshop</vt:lpstr>
    </vt:vector>
  </TitlesOfParts>
  <Company>University of Ottawa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 2100 Software Design II</dc:title>
  <dc:creator>Timothy C. Lethbridge</dc:creator>
  <cp:lastModifiedBy>Timothy Lethbridge</cp:lastModifiedBy>
  <cp:revision>772</cp:revision>
  <cp:lastPrinted>2018-02-15T15:20:08Z</cp:lastPrinted>
  <dcterms:created xsi:type="dcterms:W3CDTF">2000-08-30T16:59:35Z</dcterms:created>
  <dcterms:modified xsi:type="dcterms:W3CDTF">2018-03-01T16:44:08Z</dcterms:modified>
</cp:coreProperties>
</file>