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Default Extension="pict" ContentType="image/pict"/>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77"/>
  </p:notesMasterIdLst>
  <p:handoutMasterIdLst>
    <p:handoutMasterId r:id="rId78"/>
  </p:handoutMasterIdLst>
  <p:sldIdLst>
    <p:sldId id="256" r:id="rId2"/>
    <p:sldId id="341" r:id="rId3"/>
    <p:sldId id="261" r:id="rId4"/>
    <p:sldId id="327" r:id="rId5"/>
    <p:sldId id="323" r:id="rId6"/>
    <p:sldId id="324" r:id="rId7"/>
    <p:sldId id="325" r:id="rId8"/>
    <p:sldId id="326" r:id="rId9"/>
    <p:sldId id="269" r:id="rId10"/>
    <p:sldId id="339" r:id="rId11"/>
    <p:sldId id="340" r:id="rId12"/>
    <p:sldId id="337" r:id="rId13"/>
    <p:sldId id="338" r:id="rId14"/>
    <p:sldId id="336" r:id="rId15"/>
    <p:sldId id="278" r:id="rId16"/>
    <p:sldId id="270" r:id="rId17"/>
    <p:sldId id="257" r:id="rId18"/>
    <p:sldId id="265" r:id="rId19"/>
    <p:sldId id="267" r:id="rId20"/>
    <p:sldId id="271" r:id="rId21"/>
    <p:sldId id="272" r:id="rId22"/>
    <p:sldId id="283" r:id="rId23"/>
    <p:sldId id="273" r:id="rId24"/>
    <p:sldId id="274" r:id="rId25"/>
    <p:sldId id="276" r:id="rId26"/>
    <p:sldId id="277" r:id="rId27"/>
    <p:sldId id="279" r:id="rId28"/>
    <p:sldId id="280" r:id="rId29"/>
    <p:sldId id="275" r:id="rId30"/>
    <p:sldId id="281" r:id="rId31"/>
    <p:sldId id="282" r:id="rId32"/>
    <p:sldId id="268" r:id="rId33"/>
    <p:sldId id="284" r:id="rId34"/>
    <p:sldId id="260" r:id="rId35"/>
    <p:sldId id="285" r:id="rId36"/>
    <p:sldId id="354" r:id="rId37"/>
    <p:sldId id="286" r:id="rId38"/>
    <p:sldId id="353" r:id="rId39"/>
    <p:sldId id="289" r:id="rId40"/>
    <p:sldId id="290" r:id="rId41"/>
    <p:sldId id="292" r:id="rId42"/>
    <p:sldId id="293" r:id="rId43"/>
    <p:sldId id="291" r:id="rId44"/>
    <p:sldId id="294" r:id="rId45"/>
    <p:sldId id="295" r:id="rId46"/>
    <p:sldId id="296" r:id="rId47"/>
    <p:sldId id="297" r:id="rId48"/>
    <p:sldId id="259" r:id="rId49"/>
    <p:sldId id="263" r:id="rId50"/>
    <p:sldId id="351" r:id="rId51"/>
    <p:sldId id="316" r:id="rId52"/>
    <p:sldId id="317" r:id="rId53"/>
    <p:sldId id="318" r:id="rId54"/>
    <p:sldId id="319" r:id="rId55"/>
    <p:sldId id="321" r:id="rId56"/>
    <p:sldId id="344" r:id="rId57"/>
    <p:sldId id="352" r:id="rId58"/>
    <p:sldId id="345" r:id="rId59"/>
    <p:sldId id="346" r:id="rId60"/>
    <p:sldId id="347" r:id="rId61"/>
    <p:sldId id="301" r:id="rId62"/>
    <p:sldId id="298" r:id="rId63"/>
    <p:sldId id="300" r:id="rId64"/>
    <p:sldId id="299" r:id="rId65"/>
    <p:sldId id="303" r:id="rId66"/>
    <p:sldId id="304" r:id="rId67"/>
    <p:sldId id="306" r:id="rId68"/>
    <p:sldId id="314" r:id="rId69"/>
    <p:sldId id="309" r:id="rId70"/>
    <p:sldId id="315" r:id="rId71"/>
    <p:sldId id="348" r:id="rId72"/>
    <p:sldId id="349" r:id="rId73"/>
    <p:sldId id="350" r:id="rId74"/>
    <p:sldId id="335" r:id="rId75"/>
    <p:sldId id="258" r:id="rId7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p:restoredLeft sz="21627" autoAdjust="0"/>
    <p:restoredTop sz="79741" autoAdjust="0"/>
  </p:normalViewPr>
  <p:slideViewPr>
    <p:cSldViewPr snapToObjects="1">
      <p:cViewPr>
        <p:scale>
          <a:sx n="100" d="100"/>
          <a:sy n="100" d="100"/>
        </p:scale>
        <p:origin x="5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8BE27A2-151D-4CC8-98C8-D624FF023D4F}" type="datetimeFigureOut">
              <a:rPr lang="en-US"/>
              <a:pPr>
                <a:defRPr/>
              </a:pPr>
              <a:t>10/24/10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1DC06D4-2157-42CF-B03E-B30ACD253C0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2FAA4FE-686F-4576-83A7-C08B320DD69E}" type="datetimeFigureOut">
              <a:rPr lang="en-US"/>
              <a:pPr>
                <a:defRPr/>
              </a:pPr>
              <a:t>10/24/10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50846AE-DC83-4146-8999-337692BB304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presentation of “The Convergence</a:t>
            </a:r>
            <a:r>
              <a:rPr lang="en-US" baseline="0" dirty="0" smtClean="0"/>
              <a:t> of Modeling and Programming”. let us begin with a quick summary of the Umple model-oriented programming language, which forms the backbone of the thesis being defended today.</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a:t>
            </a:r>
            <a:r>
              <a:rPr lang="en-US" baseline="0" dirty="0" smtClean="0"/>
              <a:t> to draw attention to the code generation patterns that were developed, and in particular looking at attributes and associations.  We analyzed the semantics of attributes and associations, as well as looked at their use in real system to help develop a comprehensive approach to code generation.  In addition to providing a suitable API, i.e. set / get methods, we considered other aspects such as dealing with the immutability in the face of Factory Patterns, as well as maintaining Referential Integrity and Multiplicity constraints without burdening the resulting API or creating </a:t>
            </a:r>
            <a:r>
              <a:rPr lang="en-US" i="1" baseline="0" dirty="0" smtClean="0"/>
              <a:t>objects </a:t>
            </a:r>
            <a:r>
              <a:rPr lang="en-US" i="0" baseline="0" dirty="0" smtClean="0"/>
              <a:t>that were not </a:t>
            </a:r>
            <a:r>
              <a:rPr lang="en-US" i="0" baseline="0" dirty="0" err="1" smtClean="0"/>
              <a:t>modelling</a:t>
            </a:r>
            <a:r>
              <a:rPr lang="en-US" i="0" baseline="0" dirty="0" smtClean="0"/>
              <a:t> in the system.</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particular, we considered the 42 different possible combinations for dealing with directional associations, symmetric reflexive associations (e.g. a spousal relationship) and finally the various combinations of bidirectional binary associations.</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most like</a:t>
            </a:r>
            <a:r>
              <a:rPr lang="en-US" baseline="0" dirty="0" smtClean="0"/>
              <a:t> to claim their work is of high quality, we too make that claim.  Be segmenting the internal processes used by the Umple tooling, we were able to demonstrate a systematic approach to dealing with defects, regressions and enhancements to the Umple language and complimentary tooling.</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t>
            </a:r>
            <a:r>
              <a:rPr lang="en-US" baseline="0" dirty="0" smtClean="0"/>
              <a:t> do we go next?  I am personally interested in looking at the implementation of software patterns, and in particular analyzing the differences between embedding explicit constructs within the language to support patterns, like the singleton patter versus facilitating them in a PL.  Current software patterns only deal with the facilitating aspects – but now that we have our model oriented language I am intrigued by the idea that some patterns could become “obsolete” (from a boiler plate code perspective) “IF ONLY” ….. Fill in the gap with the research … were available.  Example patterns include façade, adapter, and observer.</a:t>
            </a:r>
          </a:p>
          <a:p>
            <a:endParaRPr lang="en-US" baseline="0" dirty="0" smtClean="0"/>
          </a:p>
          <a:p>
            <a:r>
              <a:rPr lang="en-US" baseline="0" dirty="0" smtClean="0"/>
              <a:t>I am also interesting in approaches to usability testing.  A topic that Dr. </a:t>
            </a:r>
            <a:r>
              <a:rPr lang="en-US" baseline="0" dirty="0" err="1" smtClean="0"/>
              <a:t>Lethbridge</a:t>
            </a:r>
            <a:r>
              <a:rPr lang="en-US" baseline="0" dirty="0" smtClean="0"/>
              <a:t> and I have spoke of but are still considering the approaches to gather research quality data / observations as opposed to </a:t>
            </a:r>
            <a:r>
              <a:rPr lang="en-US" baseline="0" dirty="0" err="1" smtClean="0"/>
              <a:t>anchedotal</a:t>
            </a:r>
            <a:r>
              <a:rPr lang="en-US" baseline="0" dirty="0" smtClean="0"/>
              <a:t> evidence.</a:t>
            </a:r>
          </a:p>
          <a:p>
            <a:endParaRPr lang="en-US" baseline="0" dirty="0" smtClean="0"/>
          </a:p>
          <a:p>
            <a:r>
              <a:rPr lang="en-US" baseline="0" dirty="0" smtClean="0"/>
              <a:t>Current student are working on state machines, and potential new students could work on the diagramming aspects of Umple helping to provide better auto layout capabilities, including layout hints.</a:t>
            </a:r>
          </a:p>
          <a:p>
            <a:endParaRPr lang="en-US" baseline="0" dirty="0" smtClean="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Why do we care are about software </a:t>
            </a:r>
            <a:r>
              <a:rPr lang="en-CA" i="1" smtClean="0"/>
              <a:t>types</a:t>
            </a:r>
            <a:r>
              <a:rPr lang="en-CA" smtClean="0"/>
              <a:t>?</a:t>
            </a:r>
            <a:endParaRPr lang="en-US" smtClean="0"/>
          </a:p>
          <a:p>
            <a:pPr>
              <a:spcBef>
                <a:spcPct val="0"/>
              </a:spcBef>
            </a:pPr>
            <a:endParaRPr lang="en-US" altLang="zh-CN" smtClean="0">
              <a:ea typeface="宋体" pitchFamily="-72" charset="-122"/>
              <a:cs typeface="宋体" pitchFamily="-72" charset="-122"/>
            </a:endParaRPr>
          </a:p>
          <a:p>
            <a:pPr>
              <a:spcBef>
                <a:spcPct val="0"/>
              </a:spcBef>
            </a:pPr>
            <a:r>
              <a:rPr lang="en-US" altLang="zh-CN" smtClean="0">
                <a:ea typeface="宋体" pitchFamily="-72" charset="-122"/>
                <a:cs typeface="宋体" pitchFamily="-72" charset="-122"/>
              </a:rPr>
              <a:t>Software engineering practices, principles and pragmatics </a:t>
            </a:r>
            <a:r>
              <a:rPr lang="en-US" altLang="zh-CN" b="1" smtClean="0">
                <a:ea typeface="宋体" pitchFamily="-72" charset="-122"/>
                <a:cs typeface="宋体" pitchFamily="-72" charset="-122"/>
              </a:rPr>
              <a:t>should</a:t>
            </a:r>
            <a:r>
              <a:rPr lang="en-US" altLang="zh-CN" smtClean="0">
                <a:ea typeface="宋体" pitchFamily="-72" charset="-122"/>
                <a:cs typeface="宋体" pitchFamily="-72" charset="-122"/>
              </a:rPr>
              <a:t> </a:t>
            </a:r>
            <a:r>
              <a:rPr lang="en-US" altLang="zh-CN" b="1" smtClean="0">
                <a:ea typeface="宋体" pitchFamily="-72" charset="-122"/>
                <a:cs typeface="宋体" pitchFamily="-72" charset="-122"/>
              </a:rPr>
              <a:t>not</a:t>
            </a:r>
            <a:r>
              <a:rPr lang="en-US" altLang="zh-CN" smtClean="0">
                <a:ea typeface="宋体" pitchFamily="-72" charset="-122"/>
                <a:cs typeface="宋体" pitchFamily="-72" charset="-122"/>
              </a:rPr>
              <a:t> be adopted just because someone</a:t>
            </a:r>
          </a:p>
          <a:p>
            <a:pPr lvl="1">
              <a:spcBef>
                <a:spcPct val="0"/>
              </a:spcBef>
            </a:pPr>
            <a:r>
              <a:rPr lang="en-US" altLang="zh-CN" b="1" smtClean="0">
                <a:ea typeface="宋体" pitchFamily="-72" charset="-122"/>
                <a:cs typeface="宋体" pitchFamily="-72" charset="-122"/>
              </a:rPr>
              <a:t>had proposed them,</a:t>
            </a:r>
          </a:p>
          <a:p>
            <a:pPr lvl="1">
              <a:spcBef>
                <a:spcPct val="0"/>
              </a:spcBef>
            </a:pPr>
            <a:r>
              <a:rPr lang="en-US" altLang="zh-CN" b="1" smtClean="0">
                <a:ea typeface="宋体" pitchFamily="-72" charset="-122"/>
                <a:cs typeface="宋体" pitchFamily="-72" charset="-122"/>
              </a:rPr>
              <a:t>or found them to work in certain situations</a:t>
            </a:r>
          </a:p>
          <a:p>
            <a:pPr lvl="1">
              <a:spcBef>
                <a:spcPct val="0"/>
              </a:spcBef>
            </a:pPr>
            <a:endParaRPr lang="en-US" altLang="zh-CN" b="1" smtClean="0">
              <a:ea typeface="宋体" pitchFamily="-72" charset="-122"/>
              <a:cs typeface="宋体" pitchFamily="-72" charset="-122"/>
            </a:endParaRPr>
          </a:p>
          <a:p>
            <a:pPr>
              <a:spcBef>
                <a:spcPct val="0"/>
              </a:spcBef>
            </a:pPr>
            <a:r>
              <a:rPr lang="en-US" altLang="zh-CN" smtClean="0">
                <a:ea typeface="宋体" pitchFamily="-72" charset="-122"/>
                <a:cs typeface="宋体" pitchFamily="-72" charset="-122"/>
              </a:rPr>
              <a:t>Rather, they must be</a:t>
            </a:r>
          </a:p>
          <a:p>
            <a:pPr lvl="1">
              <a:spcBef>
                <a:spcPct val="0"/>
              </a:spcBef>
            </a:pPr>
            <a:r>
              <a:rPr lang="en-US" altLang="zh-CN" b="1" smtClean="0">
                <a:ea typeface="宋体" pitchFamily="-72" charset="-122"/>
                <a:cs typeface="宋体" pitchFamily="-72" charset="-122"/>
              </a:rPr>
              <a:t>evidence-based</a:t>
            </a:r>
          </a:p>
          <a:p>
            <a:pPr lvl="1">
              <a:spcBef>
                <a:spcPct val="0"/>
              </a:spcBef>
            </a:pPr>
            <a:r>
              <a:rPr lang="en-US" altLang="zh-CN" b="1" smtClean="0">
                <a:ea typeface="宋体" pitchFamily="-72" charset="-122"/>
                <a:cs typeface="宋体" pitchFamily="-72" charset="-122"/>
              </a:rPr>
              <a:t>contextual</a:t>
            </a:r>
          </a:p>
          <a:p>
            <a:pPr>
              <a:spcBef>
                <a:spcPct val="0"/>
              </a:spcBef>
            </a:pPr>
            <a:endParaRPr lang="en-US" smtClean="0"/>
          </a:p>
          <a:p>
            <a:pPr>
              <a:spcBef>
                <a:spcPct val="0"/>
              </a:spcBef>
            </a:pPr>
            <a:r>
              <a:rPr lang="en-US" smtClean="0"/>
              <a:t>Evidence should be supported under a well-defined set of conditions</a:t>
            </a:r>
          </a:p>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56B588-1A38-44D3-983A-289DDF8EDDFC}"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41CB6-F462-BA4C-B243-CDCB03C52148}" type="slidenum">
              <a:rPr lang="en-US"/>
              <a:pPr/>
              <a:t>36</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a:ea typeface="ＭＳ Ｐゴシック" charset="-128"/>
            </a:endParaRPr>
          </a:p>
          <a:p>
            <a:r>
              <a:rPr lang="en-US">
                <a:ea typeface="ＭＳ Ｐゴシック" charset="-128"/>
              </a:rPr>
              <a:t>Changed it to UML class diagrams and state machines</a:t>
            </a:r>
          </a:p>
        </p:txBody>
      </p:sp>
      <p:sp>
        <p:nvSpPr>
          <p:cNvPr id="50180" name="Slide Number Placeholder 3"/>
          <p:cNvSpPr>
            <a:spLocks noGrp="1"/>
          </p:cNvSpPr>
          <p:nvPr>
            <p:ph type="sldNum" sz="quarter" idx="5"/>
          </p:nvPr>
        </p:nvSpPr>
        <p:spPr bwMode="auto">
          <a:noFill/>
          <a:ln>
            <a:miter lim="800000"/>
            <a:headEnd/>
            <a:tailEnd/>
          </a:ln>
        </p:spPr>
        <p:txBody>
          <a:bodyPr/>
          <a:lstStyle/>
          <a:p>
            <a:fld id="{9178049E-E906-C44C-8D26-942B1FAA4E6C}" type="slidenum">
              <a:rPr lang="en-CA"/>
              <a:pPr/>
              <a:t>50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11733-36D5-4039-87A4-33D0FC95995E}" type="slidenum">
              <a:rPr lang="en-US">
                <a:ea typeface="ＭＳ Ｐゴシック" pitchFamily="-72" charset="-128"/>
                <a:cs typeface="ＭＳ Ｐゴシック" pitchFamily="-72" charset="-128"/>
              </a:rPr>
              <a:pPr fontAlgn="base">
                <a:spcBef>
                  <a:spcPct val="0"/>
                </a:spcBef>
                <a:spcAft>
                  <a:spcPct val="0"/>
                </a:spcAft>
              </a:pPr>
              <a:t>51</a:t>
            </a:fld>
            <a:endParaRPr lang="en-US">
              <a:ea typeface="ＭＳ Ｐゴシック" pitchFamily="-72" charset="-128"/>
              <a:cs typeface="ＭＳ Ｐゴシック" pitchFamily="-72" charset="-128"/>
            </a:endParaRPr>
          </a:p>
        </p:txBody>
      </p:sp>
      <p:sp>
        <p:nvSpPr>
          <p:cNvPr id="9933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BFB86-8C86-4848-87C2-A2B55A7A53FF}" type="slidenum">
              <a:rPr lang="en-US">
                <a:ea typeface="ＭＳ Ｐゴシック" pitchFamily="-72" charset="-128"/>
                <a:cs typeface="ＭＳ Ｐゴシック" pitchFamily="-72" charset="-128"/>
              </a:rPr>
              <a:pPr fontAlgn="base">
                <a:spcBef>
                  <a:spcPct val="0"/>
                </a:spcBef>
                <a:spcAft>
                  <a:spcPct val="0"/>
                </a:spcAft>
              </a:pPr>
              <a:t>52</a:t>
            </a:fld>
            <a:endParaRPr lang="en-US">
              <a:ea typeface="ＭＳ Ｐゴシック" pitchFamily="-72" charset="-128"/>
              <a:cs typeface="ＭＳ Ｐゴシック" pitchFamily="-72" charset="-128"/>
            </a:endParaRPr>
          </a:p>
        </p:txBody>
      </p:sp>
      <p:sp>
        <p:nvSpPr>
          <p:cNvPr id="10137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C47EF-DBD1-40DE-B4B0-BE8548B599AF}" type="slidenum">
              <a:rPr lang="en-US">
                <a:ea typeface="ＭＳ Ｐゴシック" pitchFamily="-72" charset="-128"/>
                <a:cs typeface="ＭＳ Ｐゴシック" pitchFamily="-72" charset="-128"/>
              </a:rPr>
              <a:pPr fontAlgn="base">
                <a:spcBef>
                  <a:spcPct val="0"/>
                </a:spcBef>
                <a:spcAft>
                  <a:spcPct val="0"/>
                </a:spcAft>
              </a:pPr>
              <a:t>53</a:t>
            </a:fld>
            <a:endParaRPr lang="en-US">
              <a:ea typeface="ＭＳ Ｐゴシック" pitchFamily="-72" charset="-128"/>
              <a:cs typeface="ＭＳ Ｐゴシック" pitchFamily="-72" charset="-128"/>
            </a:endParaRPr>
          </a:p>
        </p:txBody>
      </p:sp>
      <p:sp>
        <p:nvSpPr>
          <p:cNvPr id="103426" name="Rectangle 2"/>
          <p:cNvSpPr>
            <a:spLocks noGrp="1" noRot="1" noChangeAspect="1" noChangeArrowheads="1"/>
          </p:cNvSpPr>
          <p:nvPr>
            <p:ph type="sldImg"/>
          </p:nvPr>
        </p:nvSpPr>
        <p:spPr bwMode="auto">
          <a:xfrm>
            <a:off x="1150938" y="685800"/>
            <a:ext cx="4573587" cy="3430588"/>
          </a:xfr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12813" y="4343400"/>
            <a:ext cx="5032375" cy="279400"/>
          </a:xfrm>
          <a:solidFill>
            <a:srgbClr val="FFFFFF"/>
          </a:solidFill>
          <a:ln>
            <a:solidFill>
              <a:srgbClr val="000000"/>
            </a:solidFill>
            <a:miter lim="800000"/>
            <a:headEnd/>
            <a:tailEnd/>
          </a:ln>
        </p:spPr>
        <p:txBody>
          <a:bodyPr wrap="square" lIns="89758" tIns="44879" rIns="89758" bIns="44879"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baseline="0" dirty="0" smtClean="0"/>
          </a:p>
          <a:p>
            <a:pPr>
              <a:buFont typeface="Wingdings" charset="2"/>
              <a:buChar char="Ø"/>
            </a:pPr>
            <a:r>
              <a:rPr lang="en-US" baseline="0" dirty="0" smtClean="0"/>
              <a:t>The airline example will be preloaded</a:t>
            </a:r>
          </a:p>
          <a:p>
            <a:pPr>
              <a:buFont typeface="Wingdings" charset="2"/>
              <a:buChar char="Ø"/>
            </a:pPr>
            <a:endParaRPr lang="en-US" baseline="0" dirty="0" smtClean="0"/>
          </a:p>
          <a:p>
            <a:r>
              <a:rPr lang="en-US" baseline="0" dirty="0" smtClean="0"/>
              <a:t>Umple is a programming language that incorporates modeling constructs, in addition to software idioms and patterns.  It can behave like your typical modeling environment with a  </a:t>
            </a:r>
            <a:r>
              <a:rPr lang="en-US" baseline="0" dirty="0" err="1" smtClean="0"/>
              <a:t>diagramatic</a:t>
            </a:r>
            <a:r>
              <a:rPr lang="en-US" baseline="0" dirty="0" smtClean="0"/>
              <a:t> view – as shown on the right; but it also behave like a </a:t>
            </a:r>
            <a:r>
              <a:rPr lang="en-US" i="1" baseline="0" dirty="0" smtClean="0"/>
              <a:t>normal</a:t>
            </a:r>
            <a:r>
              <a:rPr lang="en-US" i="0" baseline="0" dirty="0" smtClean="0"/>
              <a:t> PL like Java – as shown on the left.</a:t>
            </a:r>
          </a:p>
          <a:p>
            <a:endParaRPr lang="en-US" i="0" baseline="0" dirty="0" smtClean="0"/>
          </a:p>
          <a:p>
            <a:r>
              <a:rPr lang="en-US" i="0" baseline="0" dirty="0" smtClean="0"/>
              <a:t>Both views represent the same underlying system, and editing one view is directly reflected in the other.  Note that both side do </a:t>
            </a:r>
            <a:r>
              <a:rPr lang="en-US" i="1" baseline="0" dirty="0" smtClean="0"/>
              <a:t>hide</a:t>
            </a:r>
            <a:r>
              <a:rPr lang="en-US" i="0" baseline="0" dirty="0" smtClean="0"/>
              <a:t> some information, but this is a tooling feature.</a:t>
            </a:r>
          </a:p>
          <a:p>
            <a:endParaRPr lang="en-US" baseline="0" dirty="0" smtClean="0"/>
          </a:p>
          <a:p>
            <a:r>
              <a:rPr lang="en-US" baseline="0" dirty="0" smtClean="0"/>
              <a:t>Let us start fresh, and to provide a more detailed, but isolated view of the language.</a:t>
            </a:r>
          </a:p>
          <a:p>
            <a:endParaRPr lang="en-US" baseline="0" dirty="0" smtClean="0"/>
          </a:p>
          <a:p>
            <a:r>
              <a:rPr lang="en-US" baseline="0" dirty="0" smtClean="0"/>
              <a:t>Umple supports attributes including a variety of qualifiers such as immutable, defaulted, derived.</a:t>
            </a:r>
          </a:p>
          <a:p>
            <a:endParaRPr lang="en-US" baseline="0" dirty="0" smtClean="0"/>
          </a:p>
          <a:p>
            <a:r>
              <a:rPr lang="en-US" baseline="0" dirty="0" smtClean="0"/>
              <a:t>class Student {</a:t>
            </a:r>
          </a:p>
          <a:p>
            <a:r>
              <a:rPr lang="en-US" baseline="0" dirty="0" smtClean="0"/>
              <a:t>  name;</a:t>
            </a:r>
          </a:p>
          <a:p>
            <a:r>
              <a:rPr lang="en-US" baseline="0" dirty="0" smtClean="0"/>
              <a:t>  immutable Integer id;</a:t>
            </a:r>
          </a:p>
          <a:p>
            <a:r>
              <a:rPr lang="en-US" baseline="0" dirty="0" smtClean="0"/>
              <a:t>  defaulted Integer </a:t>
            </a:r>
            <a:r>
              <a:rPr lang="en-US" baseline="0" dirty="0" err="1" smtClean="0"/>
              <a:t>yearOfStudy</a:t>
            </a:r>
            <a:r>
              <a:rPr lang="en-US" baseline="0" dirty="0" smtClean="0"/>
              <a:t> = 1; </a:t>
            </a:r>
          </a:p>
          <a:p>
            <a:r>
              <a:rPr lang="en-US" baseline="0" dirty="0" smtClean="0"/>
              <a:t>  </a:t>
            </a:r>
            <a:r>
              <a:rPr lang="en-US" baseline="0" dirty="0" err="1" smtClean="0"/>
              <a:t>toS</a:t>
            </a:r>
            <a:r>
              <a:rPr lang="en-US" baseline="0" dirty="0" smtClean="0"/>
              <a:t> = { $this-&gt;</a:t>
            </a:r>
            <a:r>
              <a:rPr lang="en-US" baseline="0" dirty="0" err="1" smtClean="0"/>
              <a:t>getName</a:t>
            </a:r>
            <a:r>
              <a:rPr lang="en-US" baseline="0" dirty="0" smtClean="0"/>
              <a:t>() + ":" + $this-&gt;</a:t>
            </a:r>
            <a:r>
              <a:rPr lang="en-US" baseline="0" dirty="0" err="1" smtClean="0"/>
              <a:t>getId</a:t>
            </a:r>
            <a:r>
              <a:rPr lang="en-US" baseline="0" dirty="0" smtClean="0"/>
              <a:t>()  }</a:t>
            </a:r>
          </a:p>
          <a:p>
            <a:r>
              <a:rPr lang="en-US" baseline="0" dirty="0" smtClean="0"/>
              <a:t>}</a:t>
            </a:r>
          </a:p>
          <a:p>
            <a:endParaRPr lang="en-US" baseline="0" dirty="0" smtClean="0"/>
          </a:p>
          <a:p>
            <a:r>
              <a:rPr lang="en-US" baseline="0" dirty="0" smtClean="0"/>
              <a:t>Umple supports associations, which includes all varieties of multiplicity ends.</a:t>
            </a:r>
          </a:p>
          <a:p>
            <a:endParaRPr lang="en-US" baseline="0" dirty="0" smtClean="0"/>
          </a:p>
          <a:p>
            <a:r>
              <a:rPr lang="en-US" baseline="0" dirty="0" smtClean="0"/>
              <a:t>class Mentor</a:t>
            </a:r>
          </a:p>
          <a:p>
            <a:r>
              <a:rPr lang="en-US" baseline="0" dirty="0" smtClean="0"/>
              <a:t>{</a:t>
            </a:r>
          </a:p>
          <a:p>
            <a:r>
              <a:rPr lang="en-US" baseline="0" dirty="0" smtClean="0"/>
              <a:t>  0..1 -- 0..1 Student;</a:t>
            </a:r>
          </a:p>
          <a:p>
            <a:r>
              <a:rPr lang="en-US" baseline="0" dirty="0" smtClean="0"/>
              <a:t>}</a:t>
            </a:r>
          </a:p>
          <a:p>
            <a:endParaRPr lang="en-US" baseline="0" dirty="0" smtClean="0"/>
          </a:p>
          <a:p>
            <a:endParaRPr lang="en-US" baseline="0" dirty="0" smtClean="0"/>
          </a:p>
          <a:p>
            <a:r>
              <a:rPr lang="en-US" baseline="0" dirty="0" smtClean="0"/>
              <a:t>Umple supports additional software patterns, like singleton and software idioms like keys used for hash codes and equality comparisons.</a:t>
            </a:r>
          </a:p>
          <a:p>
            <a:endParaRPr lang="en-US" baseline="0" dirty="0" smtClean="0"/>
          </a:p>
          <a:p>
            <a:r>
              <a:rPr lang="en-US" baseline="0" dirty="0" smtClean="0"/>
              <a:t>class Student {</a:t>
            </a:r>
          </a:p>
          <a:p>
            <a:r>
              <a:rPr lang="en-US" baseline="0" dirty="0" smtClean="0"/>
              <a:t>  key { id }</a:t>
            </a:r>
          </a:p>
          <a:p>
            <a:r>
              <a:rPr lang="en-US" baseline="0" dirty="0" smtClean="0"/>
              <a:t>}</a:t>
            </a:r>
          </a:p>
          <a:p>
            <a:endParaRPr lang="en-US" baseline="0" dirty="0" smtClean="0"/>
          </a:p>
          <a:p>
            <a:r>
              <a:rPr lang="en-US" baseline="0" dirty="0" smtClean="0"/>
              <a:t>class University</a:t>
            </a:r>
          </a:p>
          <a:p>
            <a:r>
              <a:rPr lang="en-US" baseline="0" dirty="0" smtClean="0"/>
              <a:t>{</a:t>
            </a:r>
          </a:p>
          <a:p>
            <a:r>
              <a:rPr lang="en-US" baseline="0" dirty="0" smtClean="0"/>
              <a:t>  singleton;</a:t>
            </a:r>
          </a:p>
          <a:p>
            <a:r>
              <a:rPr lang="en-US" baseline="0" dirty="0" smtClean="0"/>
              <a:t>}</a:t>
            </a:r>
          </a:p>
          <a:p>
            <a:endParaRPr lang="en-US" baseline="0" dirty="0" smtClean="0"/>
          </a:p>
          <a:p>
            <a:r>
              <a:rPr lang="en-US" baseline="0" dirty="0" smtClean="0"/>
              <a:t>Umple supports AOP techniques like the ability to inject </a:t>
            </a:r>
            <a:r>
              <a:rPr lang="en-US" baseline="0" dirty="0" err="1" smtClean="0"/>
              <a:t>behaviour</a:t>
            </a:r>
            <a:r>
              <a:rPr lang="en-US" baseline="0" dirty="0" smtClean="0"/>
              <a:t> before and/or after a method executes.</a:t>
            </a:r>
          </a:p>
          <a:p>
            <a:endParaRPr lang="en-US" baseline="0" dirty="0" smtClean="0"/>
          </a:p>
          <a:p>
            <a:r>
              <a:rPr lang="en-US" baseline="0" dirty="0" smtClean="0"/>
              <a:t>class Student {</a:t>
            </a:r>
          </a:p>
          <a:p>
            <a:endParaRPr lang="en-US" baseline="0" dirty="0" smtClean="0"/>
          </a:p>
          <a:p>
            <a:r>
              <a:rPr lang="en-US" baseline="0" dirty="0" smtClean="0"/>
              <a:t>  before </a:t>
            </a:r>
            <a:r>
              <a:rPr lang="en-US" baseline="0" dirty="0" err="1" smtClean="0"/>
              <a:t>setName</a:t>
            </a:r>
            <a:r>
              <a:rPr lang="en-US" baseline="0" dirty="0" smtClean="0"/>
              <a:t> { print "About to set name, current value is {$this-&gt;</a:t>
            </a:r>
            <a:r>
              <a:rPr lang="en-US" baseline="0" dirty="0" err="1" smtClean="0"/>
              <a:t>getName</a:t>
            </a:r>
            <a:r>
              <a:rPr lang="en-US" baseline="0" dirty="0" smtClean="0"/>
              <a:t>()}"; }</a:t>
            </a:r>
          </a:p>
          <a:p>
            <a:r>
              <a:rPr lang="en-US" baseline="0" dirty="0" smtClean="0"/>
              <a:t>  after </a:t>
            </a:r>
            <a:r>
              <a:rPr lang="en-US" baseline="0" dirty="0" err="1" smtClean="0"/>
              <a:t>setName</a:t>
            </a:r>
            <a:r>
              <a:rPr lang="en-US" baseline="0" dirty="0" smtClean="0"/>
              <a:t> { print "Just set name, current value is {$this-&gt;</a:t>
            </a:r>
            <a:r>
              <a:rPr lang="en-US" baseline="0" dirty="0" err="1" smtClean="0"/>
              <a:t>getName</a:t>
            </a:r>
            <a:r>
              <a:rPr lang="en-US" baseline="0" dirty="0" smtClean="0"/>
              <a:t>()}"; }</a:t>
            </a:r>
          </a:p>
          <a:p>
            <a:endParaRPr lang="en-US" baseline="0" dirty="0" smtClean="0"/>
          </a:p>
          <a:p>
            <a:r>
              <a:rPr lang="en-US" baseline="0" dirty="0" smtClean="0"/>
              <a:t>}</a:t>
            </a:r>
          </a:p>
          <a:p>
            <a:endParaRPr lang="en-US" baseline="0" dirty="0" smtClean="0"/>
          </a:p>
          <a:p>
            <a:r>
              <a:rPr lang="en-US" baseline="0" dirty="0" smtClean="0"/>
              <a:t>Umple also supports </a:t>
            </a:r>
            <a:r>
              <a:rPr lang="en-US" baseline="0" dirty="0" err="1" smtClean="0"/>
              <a:t>Mixins</a:t>
            </a:r>
            <a:r>
              <a:rPr lang="en-US" baseline="0" dirty="0" smtClean="0"/>
              <a:t>, for greater flexibility to extend and enhancing existing systems without having to rely on a pre-existing inheritance or well defined composite structure</a:t>
            </a:r>
          </a:p>
          <a:p>
            <a:endParaRPr lang="en-US" baseline="0" dirty="0" smtClean="0"/>
          </a:p>
          <a:p>
            <a:endParaRPr lang="en-US" baseline="0" dirty="0" smtClean="0"/>
          </a:p>
          <a:p>
            <a:r>
              <a:rPr lang="en-US" baseline="0" dirty="0" smtClean="0"/>
              <a:t>association</a:t>
            </a:r>
          </a:p>
          <a:p>
            <a:r>
              <a:rPr lang="en-US" baseline="0" dirty="0" smtClean="0"/>
              <a:t>{</a:t>
            </a:r>
          </a:p>
          <a:p>
            <a:r>
              <a:rPr lang="en-US" baseline="0" dirty="0" smtClean="0"/>
              <a:t>  * University -- * Student;</a:t>
            </a:r>
          </a:p>
          <a:p>
            <a:r>
              <a:rPr lang="en-US" baseline="0" dirty="0" smtClean="0"/>
              <a:t>}</a:t>
            </a:r>
          </a:p>
          <a:p>
            <a:endParaRPr lang="en-US" baseline="0" dirty="0" smtClean="0"/>
          </a:p>
          <a:p>
            <a:r>
              <a:rPr lang="en-US" baseline="0" dirty="0" smtClean="0"/>
              <a:t>class Student</a:t>
            </a:r>
          </a:p>
          <a:p>
            <a:r>
              <a:rPr lang="en-US" baseline="0" dirty="0" smtClean="0"/>
              <a:t>{</a:t>
            </a:r>
          </a:p>
          <a:p>
            <a:r>
              <a:rPr lang="en-US" baseline="0" dirty="0" smtClean="0"/>
              <a:t>  </a:t>
            </a:r>
            <a:r>
              <a:rPr lang="en-US" baseline="0" dirty="0" err="1" smtClean="0"/>
              <a:t>lastName</a:t>
            </a:r>
            <a:r>
              <a:rPr lang="en-US" baseline="0" dirty="0" smtClean="0"/>
              <a:t>;</a:t>
            </a:r>
          </a:p>
          <a:p>
            <a:r>
              <a:rPr lang="en-US" baseline="0" dirty="0" smtClean="0"/>
              <a: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51E8C-14D0-4C98-B5CA-3964B13D16B2}" type="slidenum">
              <a:rPr lang="en-US">
                <a:ea typeface="ＭＳ Ｐゴシック" pitchFamily="-72" charset="-128"/>
                <a:cs typeface="ＭＳ Ｐゴシック" pitchFamily="-72" charset="-128"/>
              </a:rPr>
              <a:pPr fontAlgn="base">
                <a:spcBef>
                  <a:spcPct val="0"/>
                </a:spcBef>
                <a:spcAft>
                  <a:spcPct val="0"/>
                </a:spcAft>
              </a:pPr>
              <a:t>54</a:t>
            </a:fld>
            <a:endParaRPr lang="en-US">
              <a:ea typeface="ＭＳ Ｐゴシック" pitchFamily="-72" charset="-128"/>
              <a:cs typeface="ＭＳ Ｐゴシック" pitchFamily="-72" charset="-128"/>
            </a:endParaRPr>
          </a:p>
        </p:txBody>
      </p:sp>
      <p:sp>
        <p:nvSpPr>
          <p:cNvPr id="105474" name="Rectangle 2"/>
          <p:cNvSpPr>
            <a:spLocks noGrp="1" noRot="1" noChangeAspect="1" noChangeArrowheads="1"/>
          </p:cNvSpPr>
          <p:nvPr>
            <p:ph type="sldImg"/>
          </p:nvPr>
        </p:nvSpPr>
        <p:spPr bwMode="auto">
          <a:xfrm>
            <a:off x="1150938" y="685800"/>
            <a:ext cx="4573587" cy="3430588"/>
          </a:xfr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2813" y="4343400"/>
            <a:ext cx="5032375" cy="1373188"/>
          </a:xfrm>
          <a:solidFill>
            <a:srgbClr val="FFFFFF"/>
          </a:solidFill>
          <a:ln>
            <a:solidFill>
              <a:srgbClr val="000000"/>
            </a:solidFill>
            <a:miter lim="800000"/>
            <a:headEnd/>
            <a:tailEnd/>
          </a:ln>
        </p:spPr>
        <p:txBody>
          <a:bodyPr wrap="square" lIns="89758" tIns="44879" rIns="89758" bIns="44879"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AC473-20C3-4C94-8B6D-1226AC8AB6B0}" type="slidenum">
              <a:rPr lang="en-US">
                <a:ea typeface="ＭＳ Ｐゴシック" pitchFamily="-72" charset="-128"/>
                <a:cs typeface="ＭＳ Ｐゴシック" pitchFamily="-72" charset="-128"/>
              </a:rPr>
              <a:pPr fontAlgn="base">
                <a:spcBef>
                  <a:spcPct val="0"/>
                </a:spcBef>
                <a:spcAft>
                  <a:spcPct val="0"/>
                </a:spcAft>
              </a:pPr>
              <a:t>55</a:t>
            </a:fld>
            <a:endParaRPr lang="en-US">
              <a:ea typeface="ＭＳ Ｐゴシック" pitchFamily="-72" charset="-128"/>
              <a:cs typeface="ＭＳ Ｐゴシック" pitchFamily="-72" charset="-128"/>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58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remainder of this presentation will we review the research questions and hypothesis</a:t>
            </a:r>
            <a:r>
              <a:rPr lang="en-US" baseline="0" dirty="0" smtClean="0"/>
              <a:t> that guided this research, we will identify the primary contributions and look to possible next steps</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three questions guided are research were, why might practitioners resist modeling, what are their </a:t>
            </a:r>
            <a:r>
              <a:rPr lang="en-US" baseline="0" dirty="0" err="1" smtClean="0"/>
              <a:t>preceptions</a:t>
            </a:r>
            <a:r>
              <a:rPr lang="en-US" baseline="0" dirty="0" smtClean="0"/>
              <a:t> of modeling and finally can models be represented in code?</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Software development can be enhanced by providing a textual format to write and maintain software constructs and abstractions that have previously been diagrammatic in nature.</a:t>
            </a:r>
          </a:p>
          <a:p>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72" charset="0"/>
              <a:buNone/>
            </a:pPr>
            <a:r>
              <a:rPr lang="en-US" sz="1200" b="1" dirty="0" smtClean="0"/>
              <a:t>Habituation:</a:t>
            </a:r>
            <a:r>
              <a:rPr lang="en-US" sz="1200" dirty="0" smtClean="0"/>
              <a:t> Umple extends programming languages</a:t>
            </a:r>
          </a:p>
          <a:p>
            <a:pPr>
              <a:buFont typeface="Arial" pitchFamily="-72" charset="0"/>
              <a:buNone/>
            </a:pPr>
            <a:r>
              <a:rPr lang="en-US" sz="1200" b="1" dirty="0" smtClean="0"/>
              <a:t>Efficacy:</a:t>
            </a:r>
            <a:r>
              <a:rPr lang="en-US" sz="1200" dirty="0" smtClean="0"/>
              <a:t> It is code-centric with diagrams</a:t>
            </a:r>
          </a:p>
          <a:p>
            <a:pPr>
              <a:buFont typeface="Arial" pitchFamily="-72" charset="0"/>
              <a:buNone/>
            </a:pPr>
            <a:r>
              <a:rPr lang="en-US" sz="1200" b="1" dirty="0" smtClean="0"/>
              <a:t>Politics and Practices: </a:t>
            </a:r>
            <a:r>
              <a:rPr lang="en-US" sz="1200" dirty="0" smtClean="0"/>
              <a:t>It supports modeling-first and coding-first</a:t>
            </a:r>
          </a:p>
          <a:p>
            <a:pPr>
              <a:buFont typeface="Arial" pitchFamily="-72" charset="0"/>
              <a:buNone/>
            </a:pPr>
            <a:r>
              <a:rPr lang="en-US" sz="1200" b="1" dirty="0" smtClean="0"/>
              <a:t>Software Process: </a:t>
            </a:r>
            <a:r>
              <a:rPr lang="en-US" sz="1200" dirty="0" smtClean="0"/>
              <a:t>Support for big-design up-front, iterative/incremental, agile, and evolutionary prototype.</a:t>
            </a:r>
          </a:p>
          <a:p>
            <a:pPr>
              <a:buFont typeface="Arial" pitchFamily="-72" charset="0"/>
              <a:buNone/>
            </a:pPr>
            <a:r>
              <a:rPr lang="en-US" sz="1200" b="1" dirty="0" smtClean="0"/>
              <a:t>Tool Weaknesses:</a:t>
            </a:r>
            <a:r>
              <a:rPr lang="en-US" sz="1200" dirty="0" smtClean="0"/>
              <a:t> Umple needs only a text editor, but does integrate with full-fledged </a:t>
            </a:r>
            <a:r>
              <a:rPr lang="en-US" sz="1200" dirty="0" err="1" smtClean="0"/>
              <a:t>IDEs</a:t>
            </a:r>
            <a:r>
              <a:rPr lang="en-US" sz="1200" dirty="0" smtClean="0"/>
              <a:t> like Eclipse.</a:t>
            </a:r>
          </a:p>
          <a:p>
            <a:pPr>
              <a:buFont typeface="Arial" pitchFamily="-72" charset="0"/>
              <a:buNone/>
            </a:pPr>
            <a:r>
              <a:rPr lang="en-US" sz="1200" b="1" dirty="0" smtClean="0"/>
              <a:t>Intrinsic Utility:</a:t>
            </a:r>
            <a:r>
              <a:rPr lang="en-US" sz="1200" dirty="0" smtClean="0"/>
              <a:t> Umple can be developed in text, leveraging text-manipulation tools, and avoiding mouse movements</a:t>
            </a:r>
          </a:p>
          <a:p>
            <a:pPr>
              <a:buFont typeface="Arial" pitchFamily="-72" charset="0"/>
              <a:buNone/>
            </a:pPr>
            <a:r>
              <a:rPr lang="en-US" sz="1200" b="1" dirty="0" smtClean="0"/>
              <a:t>Software Engineering Education:</a:t>
            </a:r>
            <a:r>
              <a:rPr lang="en-US" sz="1200" dirty="0" smtClean="0"/>
              <a:t> UML can now be taught interactively in any classroom with Internet access.</a:t>
            </a:r>
          </a:p>
          <a:p>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a:t>
            </a:r>
            <a:r>
              <a:rPr lang="en-US" baseline="0" dirty="0" smtClean="0"/>
              <a:t> a survey of software practitioners we found that UML is the predominant model notation, and that in several software development scenarios such as understanding a design, building a new system, etc that model-oriented was </a:t>
            </a:r>
            <a:r>
              <a:rPr lang="en-US" baseline="0" dirty="0" err="1" smtClean="0"/>
              <a:t>preceived</a:t>
            </a:r>
            <a:r>
              <a:rPr lang="en-US" baseline="0" dirty="0" smtClean="0"/>
              <a:t> as a more appropriate approach BUT most revert back to code for the day-to-day activities.</a:t>
            </a:r>
          </a:p>
          <a:p>
            <a:endParaRPr lang="en-US" baseline="0" dirty="0" smtClean="0"/>
          </a:p>
          <a:p>
            <a:r>
              <a:rPr lang="en-US" baseline="0" dirty="0" smtClean="0"/>
              <a:t>Umple eliminates the distinction between modeling and coding and allows both modelers and coders to share the same </a:t>
            </a:r>
            <a:r>
              <a:rPr lang="en-US" baseline="0" dirty="0" err="1" smtClean="0"/>
              <a:t>artefacts</a:t>
            </a:r>
            <a:r>
              <a:rPr lang="en-US" baseline="0" dirty="0" smtClean="0"/>
              <a:t> – resulting in not only “the code is the model, but also the model is the code”.</a:t>
            </a:r>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Umple</a:t>
            </a:r>
            <a:r>
              <a:rPr lang="en-US" baseline="0" dirty="0" smtClean="0"/>
              <a:t> is a working example of incorporating model constructs into a programming language – our approach as eliminated the need for round-trip engineering which also removed the need for complex reverse engineering tools to manage changes between model and code.</a:t>
            </a:r>
          </a:p>
          <a:p>
            <a:endParaRPr lang="en-US" baseline="0" dirty="0" smtClean="0"/>
          </a:p>
          <a:p>
            <a:r>
              <a:rPr lang="en-US" baseline="0" dirty="0" smtClean="0"/>
              <a:t>To evaluate our </a:t>
            </a:r>
            <a:r>
              <a:rPr lang="en-US" baseline="0" dirty="0" err="1" smtClean="0"/>
              <a:t>Umpe</a:t>
            </a:r>
            <a:r>
              <a:rPr lang="en-US" baseline="0" dirty="0" smtClean="0"/>
              <a:t> approach, we dissected attributes and associations in great detail, we looked at the potential gains in program comprehension of a Umple based system and finally we built and </a:t>
            </a:r>
            <a:r>
              <a:rPr lang="en-US" baseline="0" dirty="0" err="1" smtClean="0"/>
              <a:t>modelled</a:t>
            </a:r>
            <a:r>
              <a:rPr lang="en-US" baseline="0" dirty="0" smtClean="0"/>
              <a:t> real systems with real clients to demonstrate by example.</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chronology of the contributions of the thesis began with a building a software application taxonomy.  Here we structured over 190 different types of software applications amongst 4 high level categories ranging from data dominant to computation dominant.</a:t>
            </a:r>
          </a:p>
          <a:p>
            <a:endParaRPr lang="en-US" baseline="0" dirty="0" smtClean="0"/>
          </a:p>
          <a:p>
            <a:r>
              <a:rPr lang="en-US" baseline="0" dirty="0" smtClean="0"/>
              <a:t>Next, we conducted a survey of software practitioners to gauge their perceptions towards software </a:t>
            </a:r>
            <a:r>
              <a:rPr lang="en-US" baseline="0" dirty="0" err="1" smtClean="0"/>
              <a:t>modelling</a:t>
            </a:r>
            <a:r>
              <a:rPr lang="en-US" baseline="0" dirty="0" smtClean="0"/>
              <a:t>.  We used the high-level software application categories to allow for sub-sampling of the data and the results of this work led to the creation of Umple – a model oriented programming language.</a:t>
            </a:r>
          </a:p>
          <a:p>
            <a:endParaRPr lang="en-US" baseline="0" dirty="0" smtClean="0"/>
          </a:p>
          <a:p>
            <a:r>
              <a:rPr lang="en-US" baseline="0" dirty="0" smtClean="0"/>
              <a:t>To facilitate adoption, to made a online version of the tool available – effectively providing a near zero-footprint installation.</a:t>
            </a:r>
          </a:p>
          <a:p>
            <a:endParaRPr lang="en-US" baseline="0" dirty="0" smtClean="0"/>
          </a:p>
          <a:p>
            <a:r>
              <a:rPr lang="en-US" baseline="0" dirty="0" smtClean="0"/>
              <a:t>Next, we built practical and significant systems in Umple, and analyzed various aspects of the those system for qualities like program comprehension.</a:t>
            </a:r>
          </a:p>
          <a:p>
            <a:endParaRPr lang="en-US" baseline="0" dirty="0" smtClean="0"/>
          </a:p>
          <a:p>
            <a:r>
              <a:rPr lang="en-US" baseline="0" dirty="0" smtClean="0"/>
              <a:t>Finally, we created a relatively large and growing repository of modeling example – available online. </a:t>
            </a:r>
            <a:endParaRPr lang="en-US" dirty="0"/>
          </a:p>
        </p:txBody>
      </p:sp>
      <p:sp>
        <p:nvSpPr>
          <p:cNvPr id="4" name="Slide Number Placeholder 3"/>
          <p:cNvSpPr>
            <a:spLocks noGrp="1"/>
          </p:cNvSpPr>
          <p:nvPr>
            <p:ph type="sldNum" sz="quarter" idx="10"/>
          </p:nvPr>
        </p:nvSpPr>
        <p:spPr/>
        <p:txBody>
          <a:bodyPr/>
          <a:lstStyle/>
          <a:p>
            <a:pPr>
              <a:defRPr/>
            </a:pPr>
            <a:fld id="{950846AE-DC83-4146-8999-337692BB304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Andrew Forward</a:t>
            </a:r>
          </a:p>
        </p:txBody>
      </p:sp>
      <p:sp>
        <p:nvSpPr>
          <p:cNvPr id="6" name="Slide Number Placeholder 5"/>
          <p:cNvSpPr>
            <a:spLocks noGrp="1"/>
          </p:cNvSpPr>
          <p:nvPr>
            <p:ph type="sldNum" sz="quarter" idx="12"/>
          </p:nvPr>
        </p:nvSpPr>
        <p:spPr/>
        <p:txBody>
          <a:bodyPr/>
          <a:lstStyle>
            <a:lvl1pPr>
              <a:defRPr/>
            </a:lvl1pPr>
          </a:lstStyle>
          <a:p>
            <a:pPr>
              <a:defRPr/>
            </a:pPr>
            <a:fld id="{36C1AD48-FF8E-4404-9F75-C3499CA529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Andrew Forward</a:t>
            </a:r>
          </a:p>
        </p:txBody>
      </p:sp>
      <p:sp>
        <p:nvSpPr>
          <p:cNvPr id="6" name="Slide Number Placeholder 5"/>
          <p:cNvSpPr>
            <a:spLocks noGrp="1"/>
          </p:cNvSpPr>
          <p:nvPr>
            <p:ph type="sldNum" sz="quarter" idx="12"/>
          </p:nvPr>
        </p:nvSpPr>
        <p:spPr/>
        <p:txBody>
          <a:bodyPr/>
          <a:lstStyle>
            <a:lvl1pPr>
              <a:defRPr/>
            </a:lvl1pPr>
          </a:lstStyle>
          <a:p>
            <a:pPr>
              <a:defRPr/>
            </a:pPr>
            <a:fld id="{23CA2634-AEC7-4F80-808F-2852AB752F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Andrew Forward</a:t>
            </a:r>
          </a:p>
        </p:txBody>
      </p:sp>
      <p:sp>
        <p:nvSpPr>
          <p:cNvPr id="6" name="Slide Number Placeholder 5"/>
          <p:cNvSpPr>
            <a:spLocks noGrp="1"/>
          </p:cNvSpPr>
          <p:nvPr>
            <p:ph type="sldNum" sz="quarter" idx="12"/>
          </p:nvPr>
        </p:nvSpPr>
        <p:spPr/>
        <p:txBody>
          <a:bodyPr/>
          <a:lstStyle>
            <a:lvl1pPr>
              <a:defRPr/>
            </a:lvl1pPr>
          </a:lstStyle>
          <a:p>
            <a:pPr>
              <a:defRPr/>
            </a:pPr>
            <a:fld id="{4BB06A75-A19F-43C5-826D-28BBE2A067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Andrew Forward</a:t>
            </a:r>
          </a:p>
        </p:txBody>
      </p:sp>
      <p:sp>
        <p:nvSpPr>
          <p:cNvPr id="6" name="Slide Number Placeholder 5"/>
          <p:cNvSpPr>
            <a:spLocks noGrp="1"/>
          </p:cNvSpPr>
          <p:nvPr>
            <p:ph type="sldNum" sz="quarter" idx="12"/>
          </p:nvPr>
        </p:nvSpPr>
        <p:spPr/>
        <p:txBody>
          <a:bodyPr/>
          <a:lstStyle>
            <a:lvl1pPr>
              <a:defRPr/>
            </a:lvl1pPr>
          </a:lstStyle>
          <a:p>
            <a:pPr>
              <a:defRPr/>
            </a:pPr>
            <a:fld id="{874EC376-342D-4C59-9049-A0AD89B688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Andrew Forward</a:t>
            </a:r>
          </a:p>
        </p:txBody>
      </p:sp>
      <p:sp>
        <p:nvSpPr>
          <p:cNvPr id="6" name="Slide Number Placeholder 5"/>
          <p:cNvSpPr>
            <a:spLocks noGrp="1"/>
          </p:cNvSpPr>
          <p:nvPr>
            <p:ph type="sldNum" sz="quarter" idx="12"/>
          </p:nvPr>
        </p:nvSpPr>
        <p:spPr/>
        <p:txBody>
          <a:bodyPr/>
          <a:lstStyle>
            <a:lvl1pPr>
              <a:defRPr/>
            </a:lvl1pPr>
          </a:lstStyle>
          <a:p>
            <a:pPr>
              <a:defRPr/>
            </a:pPr>
            <a:fld id="{D67F72C7-34DC-470F-BB2E-F44A75ED3C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Andrew Forward</a:t>
            </a:r>
          </a:p>
        </p:txBody>
      </p:sp>
      <p:sp>
        <p:nvSpPr>
          <p:cNvPr id="7" name="Slide Number Placeholder 5"/>
          <p:cNvSpPr>
            <a:spLocks noGrp="1"/>
          </p:cNvSpPr>
          <p:nvPr>
            <p:ph type="sldNum" sz="quarter" idx="12"/>
          </p:nvPr>
        </p:nvSpPr>
        <p:spPr/>
        <p:txBody>
          <a:bodyPr/>
          <a:lstStyle>
            <a:lvl1pPr>
              <a:defRPr/>
            </a:lvl1pPr>
          </a:lstStyle>
          <a:p>
            <a:pPr>
              <a:defRPr/>
            </a:pPr>
            <a:fld id="{DC6E0113-25EE-41A1-9846-014545B686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Andrew Forward</a:t>
            </a:r>
          </a:p>
        </p:txBody>
      </p:sp>
      <p:sp>
        <p:nvSpPr>
          <p:cNvPr id="9" name="Slide Number Placeholder 5"/>
          <p:cNvSpPr>
            <a:spLocks noGrp="1"/>
          </p:cNvSpPr>
          <p:nvPr>
            <p:ph type="sldNum" sz="quarter" idx="12"/>
          </p:nvPr>
        </p:nvSpPr>
        <p:spPr/>
        <p:txBody>
          <a:bodyPr/>
          <a:lstStyle>
            <a:lvl1pPr>
              <a:defRPr/>
            </a:lvl1pPr>
          </a:lstStyle>
          <a:p>
            <a:pPr>
              <a:defRPr/>
            </a:pPr>
            <a:fld id="{9CF20314-B9FB-489E-824B-7784083959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Andrew Forward</a:t>
            </a:r>
          </a:p>
        </p:txBody>
      </p:sp>
      <p:sp>
        <p:nvSpPr>
          <p:cNvPr id="5" name="Slide Number Placeholder 5"/>
          <p:cNvSpPr>
            <a:spLocks noGrp="1"/>
          </p:cNvSpPr>
          <p:nvPr>
            <p:ph type="sldNum" sz="quarter" idx="12"/>
          </p:nvPr>
        </p:nvSpPr>
        <p:spPr/>
        <p:txBody>
          <a:bodyPr/>
          <a:lstStyle>
            <a:lvl1pPr>
              <a:defRPr/>
            </a:lvl1pPr>
          </a:lstStyle>
          <a:p>
            <a:pPr>
              <a:defRPr/>
            </a:pPr>
            <a:fld id="{D8DF847B-DA60-45C5-A322-919FB8C6F0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Andrew Forward</a:t>
            </a:r>
          </a:p>
        </p:txBody>
      </p:sp>
      <p:sp>
        <p:nvSpPr>
          <p:cNvPr id="4" name="Slide Number Placeholder 5"/>
          <p:cNvSpPr>
            <a:spLocks noGrp="1"/>
          </p:cNvSpPr>
          <p:nvPr>
            <p:ph type="sldNum" sz="quarter" idx="12"/>
          </p:nvPr>
        </p:nvSpPr>
        <p:spPr/>
        <p:txBody>
          <a:bodyPr/>
          <a:lstStyle>
            <a:lvl1pPr>
              <a:defRPr/>
            </a:lvl1pPr>
          </a:lstStyle>
          <a:p>
            <a:pPr>
              <a:defRPr/>
            </a:pPr>
            <a:fld id="{7417F38A-6723-4C2E-97B0-967B0828B3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Andrew Forward</a:t>
            </a:r>
          </a:p>
        </p:txBody>
      </p:sp>
      <p:sp>
        <p:nvSpPr>
          <p:cNvPr id="7" name="Slide Number Placeholder 5"/>
          <p:cNvSpPr>
            <a:spLocks noGrp="1"/>
          </p:cNvSpPr>
          <p:nvPr>
            <p:ph type="sldNum" sz="quarter" idx="12"/>
          </p:nvPr>
        </p:nvSpPr>
        <p:spPr/>
        <p:txBody>
          <a:bodyPr/>
          <a:lstStyle>
            <a:lvl1pPr>
              <a:defRPr/>
            </a:lvl1pPr>
          </a:lstStyle>
          <a:p>
            <a:pPr>
              <a:defRPr/>
            </a:pPr>
            <a:fld id="{408E7109-BA1F-426B-9EC9-34852D5DC2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CA"/>
              <a:t>10/25/2010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Andrew Forward</a:t>
            </a:r>
          </a:p>
        </p:txBody>
      </p:sp>
      <p:sp>
        <p:nvSpPr>
          <p:cNvPr id="7" name="Slide Number Placeholder 5"/>
          <p:cNvSpPr>
            <a:spLocks noGrp="1"/>
          </p:cNvSpPr>
          <p:nvPr>
            <p:ph type="sldNum" sz="quarter" idx="12"/>
          </p:nvPr>
        </p:nvSpPr>
        <p:spPr/>
        <p:txBody>
          <a:bodyPr/>
          <a:lstStyle>
            <a:lvl1pPr>
              <a:defRPr/>
            </a:lvl1pPr>
          </a:lstStyle>
          <a:p>
            <a:pPr>
              <a:defRPr/>
            </a:pPr>
            <a:fld id="{5F033C1E-C498-425E-87AC-BD20F0E7FE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r>
              <a:rPr lang="en-CA"/>
              <a:t>10/25/2010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r>
              <a:rPr lang="en-US"/>
              <a:t>Andrew Forward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7069BA8-F72A-403D-91F1-9BFA02E27E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p:txStyles>
    <p:titleStyle>
      <a:lvl1pPr algn="ctr" defTabSz="457200"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uise.site.uottawa.ca/umpleonline" TargetMode="External"/><Relationship Id="rId3"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te.uottawa.ca/~tcl/gradtheses/aforwardphd/" TargetMode="External"/><Relationship Id="rId3" Type="http://schemas.openxmlformats.org/officeDocument/2006/relationships/hyperlink" Target="http://cruise.site.uottawa.ca/umpleonl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sz="3200" dirty="0">
                <a:ea typeface="+mj-ea"/>
                <a:cs typeface="+mj-cs"/>
              </a:rPr>
              <a:t>The Convergence of Modeling and Programming</a:t>
            </a:r>
            <a:r>
              <a:rPr lang="en-US" sz="3200" dirty="0" smtClean="0">
                <a:ea typeface="+mj-ea"/>
                <a:cs typeface="+mj-cs"/>
              </a:rPr>
              <a:t>:</a:t>
            </a:r>
            <a:r>
              <a:rPr lang="en-US" sz="1800" dirty="0" smtClean="0">
                <a:ea typeface="+mj-ea"/>
                <a:cs typeface="+mj-cs"/>
              </a:rPr>
              <a:t/>
            </a:r>
            <a:br>
              <a:rPr lang="en-US" sz="1800" dirty="0" smtClean="0">
                <a:ea typeface="+mj-ea"/>
                <a:cs typeface="+mj-cs"/>
              </a:rPr>
            </a:br>
            <a:r>
              <a:rPr lang="en-US" sz="1800" dirty="0" smtClean="0">
                <a:ea typeface="+mj-ea"/>
                <a:cs typeface="+mj-cs"/>
              </a:rPr>
              <a:t>Facilitating </a:t>
            </a:r>
            <a:r>
              <a:rPr lang="en-US" sz="1800" dirty="0">
                <a:ea typeface="+mj-ea"/>
                <a:cs typeface="+mj-cs"/>
              </a:rPr>
              <a:t>the Representation of Attributes and Associations in the Umple Model-Oriented Programming Language</a:t>
            </a:r>
          </a:p>
        </p:txBody>
      </p:sp>
      <p:sp>
        <p:nvSpPr>
          <p:cNvPr id="3" name="Subtitle 2"/>
          <p:cNvSpPr>
            <a:spLocks noGrp="1"/>
          </p:cNvSpPr>
          <p:nvPr>
            <p:ph type="subTitle" idx="1"/>
          </p:nvPr>
        </p:nvSpPr>
        <p:spPr/>
        <p:txBody>
          <a:bodyPr rtlCol="0">
            <a:normAutofit fontScale="77500" lnSpcReduction="20000"/>
          </a:bodyPr>
          <a:lstStyle/>
          <a:p>
            <a:pPr fontAlgn="auto">
              <a:spcAft>
                <a:spcPts val="0"/>
              </a:spcAft>
              <a:buFont typeface="Arial"/>
              <a:buNone/>
              <a:defRPr/>
            </a:pPr>
            <a:r>
              <a:rPr lang="en-US" dirty="0" smtClean="0">
                <a:ea typeface="+mn-ea"/>
                <a:cs typeface="+mn-cs"/>
              </a:rPr>
              <a:t>Thesis </a:t>
            </a:r>
            <a:r>
              <a:rPr lang="en-US" dirty="0" err="1" smtClean="0">
                <a:ea typeface="+mn-ea"/>
                <a:cs typeface="+mn-cs"/>
              </a:rPr>
              <a:t>Defence</a:t>
            </a:r>
            <a:endParaRPr lang="en-US" dirty="0" smtClean="0">
              <a:ea typeface="+mn-ea"/>
              <a:cs typeface="+mn-cs"/>
            </a:endParaRPr>
          </a:p>
          <a:p>
            <a:pPr fontAlgn="auto">
              <a:spcAft>
                <a:spcPts val="0"/>
              </a:spcAft>
              <a:buFont typeface="Arial"/>
              <a:buNone/>
              <a:defRPr/>
            </a:pPr>
            <a:r>
              <a:rPr lang="en-US" dirty="0">
                <a:ea typeface="+mn-ea"/>
                <a:cs typeface="+mn-cs"/>
              </a:rPr>
              <a:t>Presented to the Faculty of Graduate and Postdoctoral Studies in partial fulfillment of the requirements for the </a:t>
            </a:r>
            <a:r>
              <a:rPr lang="en-US" dirty="0" smtClean="0">
                <a:ea typeface="+mn-ea"/>
                <a:cs typeface="+mn-cs"/>
              </a:rPr>
              <a:t>degree Doctor </a:t>
            </a:r>
            <a:r>
              <a:rPr lang="en-US" dirty="0">
                <a:ea typeface="+mn-ea"/>
                <a:cs typeface="+mn-cs"/>
              </a:rPr>
              <a:t>of Philosophy (Computer </a:t>
            </a:r>
            <a:r>
              <a:rPr lang="en-US" dirty="0" smtClean="0">
                <a:ea typeface="+mn-ea"/>
                <a:cs typeface="+mn-cs"/>
              </a:rPr>
              <a:t>Science)</a:t>
            </a: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3956B03A-8924-4FDC-A21A-A203B0B79491}"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Generation Patterns</a:t>
            </a:r>
            <a:endParaRPr lang="en-US" dirty="0"/>
          </a:p>
        </p:txBody>
      </p:sp>
      <p:sp>
        <p:nvSpPr>
          <p:cNvPr id="9" name="Text Placeholder 8"/>
          <p:cNvSpPr>
            <a:spLocks noGrp="1"/>
          </p:cNvSpPr>
          <p:nvPr>
            <p:ph type="body" idx="1"/>
          </p:nvPr>
        </p:nvSpPr>
        <p:spPr>
          <a:xfrm>
            <a:off x="457200" y="1570038"/>
            <a:ext cx="4040188" cy="639762"/>
          </a:xfrm>
        </p:spPr>
        <p:txBody>
          <a:bodyPr/>
          <a:lstStyle/>
          <a:p>
            <a:r>
              <a:rPr lang="en-US" dirty="0" smtClean="0"/>
              <a:t>Attributes	</a:t>
            </a:r>
            <a:endParaRPr lang="en-US" dirty="0"/>
          </a:p>
        </p:txBody>
      </p:sp>
      <p:sp>
        <p:nvSpPr>
          <p:cNvPr id="7" name="Content Placeholder 6"/>
          <p:cNvSpPr>
            <a:spLocks noGrp="1"/>
          </p:cNvSpPr>
          <p:nvPr>
            <p:ph sz="half" idx="2"/>
          </p:nvPr>
        </p:nvSpPr>
        <p:spPr/>
        <p:txBody>
          <a:bodyPr/>
          <a:lstStyle/>
          <a:p>
            <a:r>
              <a:rPr lang="en-US" dirty="0" smtClean="0"/>
              <a:t>Set/Get (UB = 1)</a:t>
            </a:r>
          </a:p>
          <a:p>
            <a:r>
              <a:rPr lang="en-US" dirty="0" smtClean="0"/>
              <a:t>Add/Remove/</a:t>
            </a:r>
            <a:r>
              <a:rPr lang="en-US" dirty="0" err="1" smtClean="0"/>
              <a:t>NumberOf/IndexOf/Get</a:t>
            </a:r>
            <a:r>
              <a:rPr lang="en-US" dirty="0" smtClean="0"/>
              <a:t> (UB &gt; 1)</a:t>
            </a:r>
          </a:p>
          <a:p>
            <a:r>
              <a:rPr lang="en-US" dirty="0" smtClean="0"/>
              <a:t>Lazy immutability</a:t>
            </a:r>
          </a:p>
          <a:p>
            <a:r>
              <a:rPr lang="en-US" dirty="0" smtClean="0"/>
              <a:t>Default values</a:t>
            </a:r>
          </a:p>
          <a:p>
            <a:r>
              <a:rPr lang="en-US" dirty="0" smtClean="0"/>
              <a:t>Constants</a:t>
            </a:r>
          </a:p>
          <a:p>
            <a:r>
              <a:rPr lang="en-US" dirty="0" smtClean="0"/>
              <a:t>Before / After code injection</a:t>
            </a:r>
          </a:p>
        </p:txBody>
      </p:sp>
      <p:sp>
        <p:nvSpPr>
          <p:cNvPr id="10" name="Text Placeholder 9"/>
          <p:cNvSpPr>
            <a:spLocks noGrp="1"/>
          </p:cNvSpPr>
          <p:nvPr>
            <p:ph type="body" sz="quarter" idx="3"/>
          </p:nvPr>
        </p:nvSpPr>
        <p:spPr/>
        <p:txBody>
          <a:bodyPr/>
          <a:lstStyle/>
          <a:p>
            <a:r>
              <a:rPr lang="en-US" dirty="0" smtClean="0"/>
              <a:t>Associations	</a:t>
            </a:r>
            <a:endParaRPr lang="en-US" dirty="0"/>
          </a:p>
        </p:txBody>
      </p:sp>
      <p:sp>
        <p:nvSpPr>
          <p:cNvPr id="11" name="Content Placeholder 10"/>
          <p:cNvSpPr>
            <a:spLocks noGrp="1"/>
          </p:cNvSpPr>
          <p:nvPr>
            <p:ph sz="quarter" idx="4"/>
          </p:nvPr>
        </p:nvSpPr>
        <p:spPr/>
        <p:txBody>
          <a:bodyPr/>
          <a:lstStyle/>
          <a:p>
            <a:r>
              <a:rPr lang="en-US" dirty="0" smtClean="0"/>
              <a:t>Set/Get (UB = 1)</a:t>
            </a:r>
          </a:p>
          <a:p>
            <a:r>
              <a:rPr lang="en-US" dirty="0" smtClean="0"/>
              <a:t>Add/Remove/</a:t>
            </a:r>
            <a:r>
              <a:rPr lang="en-US" dirty="0" err="1" smtClean="0"/>
              <a:t>NumberOf/IndexOf/Get</a:t>
            </a:r>
            <a:r>
              <a:rPr lang="en-US" dirty="0" smtClean="0"/>
              <a:t> (UB &gt; 1)</a:t>
            </a:r>
          </a:p>
          <a:p>
            <a:r>
              <a:rPr lang="en-US" dirty="0" smtClean="0"/>
              <a:t>Referential Integrity</a:t>
            </a:r>
          </a:p>
          <a:p>
            <a:r>
              <a:rPr lang="en-US" dirty="0" smtClean="0"/>
              <a:t>Multiplicity Constraints</a:t>
            </a:r>
          </a:p>
          <a:p>
            <a:r>
              <a:rPr lang="en-US" dirty="0" smtClean="0"/>
              <a:t>42 different cases</a:t>
            </a:r>
            <a:endParaRPr lang="en-US" dirty="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Relationships</a:t>
            </a:r>
            <a:endParaRPr lang="en-US" dirty="0"/>
          </a:p>
        </p:txBody>
      </p:sp>
      <p:sp>
        <p:nvSpPr>
          <p:cNvPr id="19" name="Content Placeholder 18"/>
          <p:cNvSpPr>
            <a:spLocks noGrp="1"/>
          </p:cNvSpPr>
          <p:nvPr>
            <p:ph idx="1"/>
          </p:nvPr>
        </p:nvSpPr>
        <p:spPr/>
        <p:txBody>
          <a:bodyPr/>
          <a:lstStyle/>
          <a:p>
            <a:pPr>
              <a:buNone/>
            </a:pPr>
            <a:r>
              <a:rPr lang="en-US" sz="2000" dirty="0" smtClean="0"/>
              <a:t>Directional Associations</a:t>
            </a:r>
          </a:p>
          <a:p>
            <a:pPr>
              <a:buNone/>
            </a:pPr>
            <a:r>
              <a:rPr lang="en-US" sz="2000" dirty="0" smtClean="0"/>
              <a:t>* -&gt; 0..1, * -&gt; 1, * -&gt; *, * -&gt; </a:t>
            </a:r>
            <a:r>
              <a:rPr lang="en-US" sz="2000" dirty="0" err="1" smtClean="0"/>
              <a:t>m..n</a:t>
            </a:r>
            <a:r>
              <a:rPr lang="en-US" sz="2000" dirty="0" smtClean="0"/>
              <a:t>, * - &gt;</a:t>
            </a:r>
            <a:r>
              <a:rPr lang="en-US" sz="2000" dirty="0" err="1" smtClean="0"/>
              <a:t>n</a:t>
            </a:r>
            <a:r>
              <a:rPr lang="en-US" sz="2000" dirty="0" smtClean="0"/>
              <a:t>, *-&gt;</a:t>
            </a:r>
            <a:r>
              <a:rPr lang="en-US" sz="2000" dirty="0" err="1" smtClean="0"/>
              <a:t>m</a:t>
            </a:r>
            <a:r>
              <a:rPr lang="en-US" sz="2000" dirty="0" smtClean="0"/>
              <a:t>..* and*-&gt;0..n.</a:t>
            </a:r>
          </a:p>
          <a:p>
            <a:pPr>
              <a:buNone/>
            </a:pPr>
            <a:endParaRPr lang="en-US" sz="1200" dirty="0" smtClean="0"/>
          </a:p>
          <a:p>
            <a:pPr>
              <a:buNone/>
            </a:pPr>
            <a:r>
              <a:rPr lang="en-US" sz="2000" dirty="0" smtClean="0"/>
              <a:t>Symmetric Reflexive</a:t>
            </a:r>
          </a:p>
          <a:p>
            <a:pPr>
              <a:buNone/>
            </a:pPr>
            <a:r>
              <a:rPr lang="en-US" sz="2000" dirty="0" smtClean="0"/>
              <a:t>0..1, 0..n, *, 1, </a:t>
            </a:r>
            <a:r>
              <a:rPr lang="en-US" sz="2000" dirty="0" err="1" smtClean="0"/>
              <a:t>n</a:t>
            </a:r>
            <a:r>
              <a:rPr lang="en-US" sz="2000" dirty="0" smtClean="0"/>
              <a:t>, </a:t>
            </a:r>
            <a:r>
              <a:rPr lang="en-US" sz="2000" dirty="0" err="1" smtClean="0"/>
              <a:t>m..n,m</a:t>
            </a:r>
            <a:r>
              <a:rPr lang="en-US" sz="2000" dirty="0" smtClean="0"/>
              <a:t>..*</a:t>
            </a:r>
          </a:p>
          <a:p>
            <a:pPr>
              <a:buNone/>
            </a:pPr>
            <a:endParaRPr lang="en-US" sz="1200" dirty="0" smtClean="0"/>
          </a:p>
          <a:p>
            <a:pPr>
              <a:buNone/>
            </a:pPr>
            <a:r>
              <a:rPr lang="en-US" sz="2000" dirty="0" smtClean="0"/>
              <a:t>Bidirectional Associations</a:t>
            </a:r>
          </a:p>
          <a:p>
            <a:endParaRPr lang="en-US" sz="2000" dirty="0" smtClean="0"/>
          </a:p>
          <a:p>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r>
              <a:rPr lang="en-CA" smtClean="0"/>
              <a:t>10/25/2010</a:t>
            </a:r>
            <a:endParaRPr lang="en-US"/>
          </a:p>
        </p:txBody>
      </p:sp>
      <p:sp>
        <p:nvSpPr>
          <p:cNvPr id="5" name="Footer Placeholder 4"/>
          <p:cNvSpPr>
            <a:spLocks noGrp="1"/>
          </p:cNvSpPr>
          <p:nvPr>
            <p:ph type="ftr" sz="quarter" idx="11"/>
          </p:nvPr>
        </p:nvSpPr>
        <p:spPr/>
        <p:txBody>
          <a:bodyPr/>
          <a:lstStyle/>
          <a:p>
            <a:r>
              <a:rPr lang="en-US" smtClean="0"/>
              <a:t>Andrew Forward</a:t>
            </a:r>
            <a:endParaRPr lang="en-US"/>
          </a:p>
        </p:txBody>
      </p:sp>
      <p:sp>
        <p:nvSpPr>
          <p:cNvPr id="6" name="Slide Number Placeholder 5"/>
          <p:cNvSpPr>
            <a:spLocks noGrp="1"/>
          </p:cNvSpPr>
          <p:nvPr>
            <p:ph type="sldNum" sz="quarter" idx="12"/>
          </p:nvPr>
        </p:nvSpPr>
        <p:spPr/>
        <p:txBody>
          <a:bodyPr/>
          <a:lstStyle/>
          <a:p>
            <a:fld id="{874EC376-342D-4C59-9049-A0AD89B68841}" type="slidenum">
              <a:rPr lang="en-US" smtClean="0"/>
              <a:pPr/>
              <a:t>11</a:t>
            </a:fld>
            <a:endParaRPr lang="en-US"/>
          </a:p>
        </p:txBody>
      </p:sp>
      <p:pic>
        <p:nvPicPr>
          <p:cNvPr id="20" name="Picture 19" descr="Screen shot 2010-10-23 at 1.08.05 PM.png"/>
          <p:cNvPicPr>
            <a:picLocks noChangeAspect="1"/>
          </p:cNvPicPr>
          <p:nvPr/>
        </p:nvPicPr>
        <p:blipFill>
          <a:blip r:embed="rId3"/>
          <a:stretch>
            <a:fillRect/>
          </a:stretch>
        </p:blipFill>
        <p:spPr>
          <a:xfrm>
            <a:off x="457200" y="3886200"/>
            <a:ext cx="8229600" cy="2247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Constructs</a:t>
            </a:r>
            <a:endParaRPr lang="en-US" dirty="0"/>
          </a:p>
        </p:txBody>
      </p:sp>
      <p:sp>
        <p:nvSpPr>
          <p:cNvPr id="3" name="Content Placeholder 2"/>
          <p:cNvSpPr>
            <a:spLocks noGrp="1"/>
          </p:cNvSpPr>
          <p:nvPr>
            <p:ph idx="1"/>
          </p:nvPr>
        </p:nvSpPr>
        <p:spPr/>
        <p:txBody>
          <a:bodyPr/>
          <a:lstStyle/>
          <a:p>
            <a:r>
              <a:rPr lang="en-US" sz="2800" dirty="0" smtClean="0"/>
              <a:t>Attributes</a:t>
            </a:r>
          </a:p>
          <a:p>
            <a:r>
              <a:rPr lang="en-US" sz="2800" dirty="0" smtClean="0"/>
              <a:t>Association</a:t>
            </a:r>
          </a:p>
          <a:p>
            <a:r>
              <a:rPr lang="en-US" sz="2800" dirty="0" smtClean="0"/>
              <a:t>Classes / Generalizations</a:t>
            </a:r>
          </a:p>
          <a:p>
            <a:r>
              <a:rPr lang="en-US" sz="2800" dirty="0" smtClean="0"/>
              <a:t>Singleton Pattern</a:t>
            </a:r>
          </a:p>
          <a:p>
            <a:r>
              <a:rPr lang="en-US" sz="2800" dirty="0" smtClean="0"/>
              <a:t>AOP (before / after)</a:t>
            </a:r>
          </a:p>
          <a:p>
            <a:r>
              <a:rPr lang="en-US" sz="2800" dirty="0" smtClean="0"/>
              <a:t>Equality Idiom</a:t>
            </a:r>
          </a:p>
          <a:p>
            <a:r>
              <a:rPr lang="en-US" sz="2800" dirty="0" err="1" smtClean="0"/>
              <a:t>Mixins</a:t>
            </a:r>
            <a:endParaRPr lang="en-US" sz="2800" dirty="0" smtClean="0"/>
          </a:p>
          <a:p>
            <a:r>
              <a:rPr lang="en-US" sz="2800" dirty="0" smtClean="0"/>
              <a:t>Action Semantics (Java, PHP, Ruby)</a:t>
            </a:r>
            <a:endParaRPr lang="en-US" sz="2800" dirty="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Quality</a:t>
            </a:r>
            <a:endParaRPr lang="en-US" dirty="0"/>
          </a:p>
        </p:txBody>
      </p:sp>
      <p:pic>
        <p:nvPicPr>
          <p:cNvPr id="7" name="Content Placeholder 6" descr="Screen shot 2010-10-23 at 12.50.12 PM.png"/>
          <p:cNvPicPr>
            <a:picLocks noGrp="1" noChangeAspect="1"/>
          </p:cNvPicPr>
          <p:nvPr>
            <p:ph idx="1"/>
          </p:nvPr>
        </p:nvPicPr>
        <p:blipFill>
          <a:blip r:embed="rId3"/>
          <a:stretch>
            <a:fillRect/>
          </a:stretch>
        </p:blipFill>
        <p:spPr>
          <a:xfrm>
            <a:off x="457200" y="3863181"/>
            <a:ext cx="8229600" cy="2100135"/>
          </a:xfrm>
        </p:spPr>
      </p:pic>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13</a:t>
            </a:fld>
            <a:endParaRPr lang="en-US"/>
          </a:p>
        </p:txBody>
      </p:sp>
      <p:pic>
        <p:nvPicPr>
          <p:cNvPr id="8" name="Picture 7" descr="Screen shot 2010-10-23 at 12.50.45 PM.png"/>
          <p:cNvPicPr>
            <a:picLocks noChangeAspect="1"/>
          </p:cNvPicPr>
          <p:nvPr/>
        </p:nvPicPr>
        <p:blipFill>
          <a:blip r:embed="rId4"/>
          <a:stretch>
            <a:fillRect/>
          </a:stretch>
        </p:blipFill>
        <p:spPr>
          <a:xfrm>
            <a:off x="457200" y="1689100"/>
            <a:ext cx="8229600" cy="1739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Directions</a:t>
            </a:r>
            <a:endParaRPr lang="en-US" dirty="0"/>
          </a:p>
        </p:txBody>
      </p:sp>
      <p:sp>
        <p:nvSpPr>
          <p:cNvPr id="3" name="Content Placeholder 2"/>
          <p:cNvSpPr>
            <a:spLocks noGrp="1"/>
          </p:cNvSpPr>
          <p:nvPr>
            <p:ph sz="half" idx="1"/>
          </p:nvPr>
        </p:nvSpPr>
        <p:spPr/>
        <p:txBody>
          <a:bodyPr/>
          <a:lstStyle/>
          <a:p>
            <a:r>
              <a:rPr lang="en-US" sz="2800" dirty="0" smtClean="0"/>
              <a:t>Usability evaluation</a:t>
            </a:r>
          </a:p>
          <a:p>
            <a:r>
              <a:rPr lang="en-US" sz="2800" dirty="0" smtClean="0"/>
              <a:t>Enhance action semantics pre-processing</a:t>
            </a:r>
          </a:p>
          <a:p>
            <a:r>
              <a:rPr lang="en-US" sz="2800" dirty="0" smtClean="0"/>
              <a:t>State Machine</a:t>
            </a:r>
          </a:p>
          <a:p>
            <a:pPr lvl="1"/>
            <a:r>
              <a:rPr lang="en-US" sz="2400" dirty="0" smtClean="0"/>
              <a:t>Nested / concurrent states</a:t>
            </a:r>
          </a:p>
          <a:p>
            <a:r>
              <a:rPr lang="en-US" sz="2800" dirty="0" smtClean="0"/>
              <a:t>Software patterns </a:t>
            </a:r>
          </a:p>
          <a:p>
            <a:pPr lvl="1"/>
            <a:r>
              <a:rPr lang="en-US" sz="2400" dirty="0" smtClean="0"/>
              <a:t>Embed constructs versus facilitated in a PL</a:t>
            </a:r>
          </a:p>
        </p:txBody>
      </p:sp>
      <p:sp>
        <p:nvSpPr>
          <p:cNvPr id="7" name="Content Placeholder 6"/>
          <p:cNvSpPr>
            <a:spLocks noGrp="1"/>
          </p:cNvSpPr>
          <p:nvPr>
            <p:ph sz="half" idx="2"/>
          </p:nvPr>
        </p:nvSpPr>
        <p:spPr/>
        <p:txBody>
          <a:bodyPr/>
          <a:lstStyle/>
          <a:p>
            <a:r>
              <a:rPr lang="en-US" dirty="0" smtClean="0"/>
              <a:t>Diagram Layout</a:t>
            </a:r>
          </a:p>
          <a:p>
            <a:pPr lvl="1"/>
            <a:r>
              <a:rPr lang="en-US" dirty="0" smtClean="0"/>
              <a:t>Auto layout</a:t>
            </a:r>
          </a:p>
          <a:p>
            <a:pPr lvl="1"/>
            <a:r>
              <a:rPr lang="en-US" dirty="0" smtClean="0"/>
              <a:t>Layout hints</a:t>
            </a:r>
          </a:p>
          <a:p>
            <a:pPr lvl="1"/>
            <a:r>
              <a:rPr lang="en-US" dirty="0" smtClean="0"/>
              <a:t>Enhanced views (i.e. object APIs)</a:t>
            </a:r>
          </a:p>
          <a:p>
            <a:r>
              <a:rPr lang="en-US" dirty="0" smtClean="0"/>
              <a:t>Enhanced </a:t>
            </a:r>
            <a:r>
              <a:rPr lang="en-US" dirty="0" err="1" smtClean="0"/>
              <a:t>mixins</a:t>
            </a:r>
            <a:endParaRPr lang="en-US" dirty="0" smtClean="0"/>
          </a:p>
          <a:p>
            <a:pPr lvl="1"/>
            <a:r>
              <a:rPr lang="en-US" dirty="0" smtClean="0"/>
              <a:t>“substitute-ins”</a:t>
            </a:r>
          </a:p>
          <a:p>
            <a:endParaRPr lang="en-US" dirty="0" smtClean="0"/>
          </a:p>
        </p:txBody>
      </p:sp>
      <p:sp>
        <p:nvSpPr>
          <p:cNvPr id="4" name="Date Placeholder 3"/>
          <p:cNvSpPr>
            <a:spLocks noGrp="1"/>
          </p:cNvSpPr>
          <p:nvPr>
            <p:ph type="dt" sz="half" idx="10"/>
          </p:nvPr>
        </p:nvSpPr>
        <p:spPr/>
        <p:txBody>
          <a:bodyPr/>
          <a:lstStyle/>
          <a:p>
            <a:pPr>
              <a:defRPr/>
            </a:pPr>
            <a:r>
              <a:rPr lang="en-CA" dirty="0" smtClean="0"/>
              <a:t>10/25/2010</a:t>
            </a:r>
            <a:endParaRPr lang="en-US" dirty="0"/>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Title 9"/>
          <p:cNvSpPr>
            <a:spLocks noGrp="1"/>
          </p:cNvSpPr>
          <p:nvPr>
            <p:ph type="ctrTitle"/>
          </p:nvPr>
        </p:nvSpPr>
        <p:spPr/>
        <p:txBody>
          <a:bodyPr/>
          <a:lstStyle/>
          <a:p>
            <a:r>
              <a:rPr lang="en-US" smtClean="0"/>
              <a:t>Additional Notes</a:t>
            </a:r>
          </a:p>
        </p:txBody>
      </p:sp>
      <p:sp>
        <p:nvSpPr>
          <p:cNvPr id="11" name="Subtitle 10"/>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To be referenced during the question period based on the reviewers questions</a:t>
            </a:r>
            <a:endParaRPr lang="en-US" dirty="0">
              <a:ea typeface="+mn-ea"/>
              <a:cs typeface="+mn-cs"/>
            </a:endParaRPr>
          </a:p>
        </p:txBody>
      </p:sp>
      <p:sp>
        <p:nvSpPr>
          <p:cNvPr id="7" name="Date Placeholder 6"/>
          <p:cNvSpPr>
            <a:spLocks noGrp="1"/>
          </p:cNvSpPr>
          <p:nvPr>
            <p:ph type="dt" sz="quarter" idx="10"/>
          </p:nvPr>
        </p:nvSpPr>
        <p:spPr/>
        <p:txBody>
          <a:bodyPr/>
          <a:lstStyle/>
          <a:p>
            <a:pPr>
              <a:defRPr/>
            </a:pPr>
            <a:r>
              <a:rPr lang="en-CA"/>
              <a:t>10/25/2010</a:t>
            </a:r>
            <a:endParaRPr lang="en-US"/>
          </a:p>
        </p:txBody>
      </p:sp>
      <p:sp>
        <p:nvSpPr>
          <p:cNvPr id="8" name="Footer Placeholder 7"/>
          <p:cNvSpPr>
            <a:spLocks noGrp="1"/>
          </p:cNvSpPr>
          <p:nvPr>
            <p:ph type="ftr" sz="quarter" idx="11"/>
          </p:nvPr>
        </p:nvSpPr>
        <p:spPr/>
        <p:txBody>
          <a:bodyPr/>
          <a:lstStyle/>
          <a:p>
            <a:pPr>
              <a:defRPr/>
            </a:pPr>
            <a:r>
              <a:rPr lang="en-US"/>
              <a:t>Andrew Forward</a:t>
            </a:r>
          </a:p>
        </p:txBody>
      </p:sp>
      <p:sp>
        <p:nvSpPr>
          <p:cNvPr id="9" name="Slide Number Placeholder 8"/>
          <p:cNvSpPr>
            <a:spLocks noGrp="1"/>
          </p:cNvSpPr>
          <p:nvPr>
            <p:ph type="sldNum" sz="quarter" idx="12"/>
          </p:nvPr>
        </p:nvSpPr>
        <p:spPr/>
        <p:txBody>
          <a:bodyPr/>
          <a:lstStyle/>
          <a:p>
            <a:pPr>
              <a:defRPr/>
            </a:pPr>
            <a:fld id="{745A7B11-366D-4964-97A4-DB18AE3781DD}"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6"/>
          <p:cNvSpPr>
            <a:spLocks noGrp="1"/>
          </p:cNvSpPr>
          <p:nvPr>
            <p:ph type="ctrTitle"/>
          </p:nvPr>
        </p:nvSpPr>
        <p:spPr/>
        <p:txBody>
          <a:bodyPr/>
          <a:lstStyle/>
          <a:p>
            <a:r>
              <a:rPr lang="en-US" smtClean="0"/>
              <a:t>Software Application Taxonomy</a:t>
            </a:r>
          </a:p>
        </p:txBody>
      </p:sp>
      <p:sp>
        <p:nvSpPr>
          <p:cNvPr id="8" name="Subtitle 7"/>
          <p:cNvSpPr>
            <a:spLocks noGrp="1"/>
          </p:cNvSpPr>
          <p:nvPr>
            <p:ph type="subTitle" idx="1"/>
          </p:nvPr>
        </p:nvSpPr>
        <p:spPr/>
        <p:txBody>
          <a:bodyPr rtlCol="0">
            <a:normAutofit/>
          </a:bodyPr>
          <a:lstStyle/>
          <a:p>
            <a:pPr fontAlgn="auto">
              <a:spcAft>
                <a:spcPts val="0"/>
              </a:spcAft>
              <a:buFont typeface="Arial"/>
              <a:buNone/>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5CAE2CE6-B9E4-42AD-9B5B-CA97175DDBDE}"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Software Application Taxonomy [18]</a:t>
            </a:r>
            <a:endParaRPr lang="en-US" b="1" dirty="0">
              <a:ea typeface="+mj-ea"/>
              <a:cs typeface="+mj-cs"/>
            </a:endParaRPr>
          </a:p>
        </p:txBody>
      </p:sp>
      <p:sp>
        <p:nvSpPr>
          <p:cNvPr id="29698" name="Content Placeholder 2"/>
          <p:cNvSpPr>
            <a:spLocks noGrp="1"/>
          </p:cNvSpPr>
          <p:nvPr>
            <p:ph sz="half" idx="2"/>
          </p:nvPr>
        </p:nvSpPr>
        <p:spPr>
          <a:xfrm>
            <a:off x="457200" y="1417638"/>
            <a:ext cx="4040188" cy="4708525"/>
          </a:xfrm>
        </p:spPr>
        <p:txBody>
          <a:bodyPr/>
          <a:lstStyle/>
          <a:p>
            <a:r>
              <a:rPr lang="en-US"/>
              <a:t>Help provide application context when analyzing experiment results [18]</a:t>
            </a:r>
          </a:p>
          <a:p>
            <a:r>
              <a:rPr lang="en-US"/>
              <a:t>Allows strong approaches in application domains to solve specific problems</a:t>
            </a:r>
          </a:p>
          <a:p>
            <a:r>
              <a:rPr lang="en-US"/>
              <a:t>Can help with re-use:</a:t>
            </a:r>
          </a:p>
          <a:p>
            <a:pPr lvl="1"/>
            <a:r>
              <a:rPr lang="en-US"/>
              <a:t>Methodologies,</a:t>
            </a:r>
          </a:p>
          <a:p>
            <a:pPr lvl="1"/>
            <a:r>
              <a:rPr lang="en-US"/>
              <a:t>Languages,</a:t>
            </a:r>
          </a:p>
          <a:p>
            <a:pPr lvl="1"/>
            <a:r>
              <a:rPr lang="en-US"/>
              <a:t>Paradigms</a:t>
            </a:r>
          </a:p>
          <a:p>
            <a:r>
              <a:rPr lang="en-US"/>
              <a:t>Partial structure on right</a:t>
            </a:r>
          </a:p>
        </p:txBody>
      </p:sp>
      <p:sp>
        <p:nvSpPr>
          <p:cNvPr id="29699" name="Content Placeholder 8"/>
          <p:cNvSpPr>
            <a:spLocks noGrp="1"/>
          </p:cNvSpPr>
          <p:nvPr>
            <p:ph sz="quarter" idx="4"/>
          </p:nvPr>
        </p:nvSpPr>
        <p:spPr>
          <a:xfrm>
            <a:off x="4645025" y="1417638"/>
            <a:ext cx="4041775" cy="4708525"/>
          </a:xfrm>
          <a:ln>
            <a:solidFill>
              <a:schemeClr val="tx1"/>
            </a:solidFill>
          </a:ln>
        </p:spPr>
        <p:txBody>
          <a:bodyPr/>
          <a:lstStyle/>
          <a:p>
            <a:pPr>
              <a:buFont typeface="Arial" pitchFamily="-72" charset="0"/>
              <a:buNone/>
            </a:pPr>
            <a:r>
              <a:rPr lang="en-US" sz="2000" smtClean="0"/>
              <a:t>A. Data-dominant systems</a:t>
            </a:r>
          </a:p>
          <a:p>
            <a:pPr>
              <a:buFont typeface="Arial" pitchFamily="-72" charset="0"/>
              <a:buNone/>
            </a:pPr>
            <a:r>
              <a:rPr lang="en-US" sz="2000" smtClean="0"/>
              <a:t>	A.con Consumer-oriented software</a:t>
            </a:r>
          </a:p>
          <a:p>
            <a:pPr>
              <a:buFont typeface="Arial" pitchFamily="-72" charset="0"/>
              <a:buNone/>
            </a:pPr>
            <a:r>
              <a:rPr lang="en-US" sz="2000" smtClean="0"/>
              <a:t>	A.bus Business-oriented software</a:t>
            </a:r>
          </a:p>
          <a:p>
            <a:pPr>
              <a:buFont typeface="Arial" pitchFamily="-72" charset="0"/>
              <a:buNone/>
            </a:pPr>
            <a:r>
              <a:rPr lang="en-US" sz="2000" smtClean="0"/>
              <a:t>B. Systems software</a:t>
            </a:r>
          </a:p>
          <a:p>
            <a:pPr>
              <a:buFont typeface="Arial" pitchFamily="-72" charset="0"/>
              <a:buNone/>
            </a:pPr>
            <a:r>
              <a:rPr lang="en-US" sz="2000" smtClean="0"/>
              <a:t>	B.os Operating systems</a:t>
            </a:r>
          </a:p>
          <a:p>
            <a:pPr>
              <a:buFont typeface="Arial" pitchFamily="-72" charset="0"/>
              <a:buNone/>
            </a:pPr>
            <a:r>
              <a:rPr lang="en-US" sz="2000" smtClean="0"/>
              <a:t>	B.net Networking / Communications</a:t>
            </a:r>
          </a:p>
          <a:p>
            <a:pPr>
              <a:buFont typeface="Arial" pitchFamily="-72" charset="0"/>
              <a:buNone/>
            </a:pPr>
            <a:r>
              <a:rPr lang="en-US" sz="2000" smtClean="0"/>
              <a:t>C. Control-dominant software</a:t>
            </a:r>
          </a:p>
          <a:p>
            <a:pPr>
              <a:buFont typeface="Arial" pitchFamily="-72" charset="0"/>
              <a:buNone/>
            </a:pPr>
            <a:r>
              <a:rPr lang="en-US" sz="2000" smtClean="0"/>
              <a:t>	C.hw Hardware control</a:t>
            </a:r>
          </a:p>
          <a:p>
            <a:pPr>
              <a:buFont typeface="Arial" pitchFamily="-72" charset="0"/>
              <a:buNone/>
            </a:pPr>
            <a:r>
              <a:rPr lang="en-US" sz="2000" smtClean="0"/>
              <a:t>	C.em Embedded software</a:t>
            </a:r>
          </a:p>
          <a:p>
            <a:pPr>
              <a:buFont typeface="Arial" pitchFamily="-72" charset="0"/>
              <a:buNone/>
            </a:pPr>
            <a:r>
              <a:rPr lang="en-US" sz="2000" smtClean="0"/>
              <a:t>D. Computational-dominant software</a:t>
            </a:r>
          </a:p>
          <a:p>
            <a:pPr>
              <a:buFont typeface="Arial" pitchFamily="-72" charset="0"/>
              <a:buNone/>
            </a:pPr>
            <a:r>
              <a:rPr lang="en-US" sz="2000" smtClean="0"/>
              <a:t>	D.or Operations research</a:t>
            </a:r>
          </a:p>
          <a:p>
            <a:pPr>
              <a:buFont typeface="Arial" pitchFamily="-72" charset="0"/>
              <a:buNone/>
            </a:pPr>
            <a:r>
              <a:rPr lang="en-US" sz="2000" smtClean="0"/>
              <a:t>	D.im Information management and manipulation</a:t>
            </a:r>
          </a:p>
          <a:p>
            <a:pPr>
              <a:buFont typeface="Arial" pitchFamily="-72" charset="0"/>
              <a:buNone/>
            </a:pPr>
            <a:endParaRPr lang="en-US" sz="2000"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F8F73EC2-5B03-4F23-B157-7E87DF79E31E}"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CA" sz="4000" smtClean="0"/>
              <a:t>Why do we care?</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Tx/>
              <a:buNone/>
              <a:defRPr/>
            </a:pPr>
            <a:r>
              <a:rPr lang="en-US" altLang="zh-CN" dirty="0" smtClean="0">
                <a:ea typeface="宋体" charset="-122"/>
                <a:cs typeface="宋体" charset="-122"/>
              </a:rPr>
              <a:t>Software engineering practices, principles and pragmatics </a:t>
            </a:r>
            <a:r>
              <a:rPr lang="en-US" altLang="zh-CN" b="1" dirty="0" smtClean="0">
                <a:ea typeface="宋体" charset="-122"/>
                <a:cs typeface="宋体" charset="-122"/>
              </a:rPr>
              <a:t>should</a:t>
            </a:r>
            <a:r>
              <a:rPr lang="en-US" altLang="zh-CN" dirty="0" smtClean="0">
                <a:ea typeface="宋体" charset="-122"/>
                <a:cs typeface="宋体" charset="-122"/>
              </a:rPr>
              <a:t> </a:t>
            </a:r>
            <a:r>
              <a:rPr lang="en-US" altLang="zh-CN" b="1" dirty="0" smtClean="0">
                <a:ea typeface="宋体" charset="-122"/>
                <a:cs typeface="宋体" charset="-122"/>
              </a:rPr>
              <a:t>not</a:t>
            </a:r>
            <a:r>
              <a:rPr lang="en-US" altLang="zh-CN" dirty="0" smtClean="0">
                <a:ea typeface="宋体" charset="-122"/>
                <a:cs typeface="宋体" charset="-122"/>
              </a:rPr>
              <a:t> be adopted just because someone</a:t>
            </a:r>
          </a:p>
          <a:p>
            <a:pPr lvl="1" fontAlgn="auto">
              <a:spcAft>
                <a:spcPts val="0"/>
              </a:spcAft>
              <a:buFont typeface="Arial"/>
              <a:buChar char="–"/>
              <a:defRPr/>
            </a:pPr>
            <a:r>
              <a:rPr lang="en-US" altLang="zh-CN" b="1" dirty="0" smtClean="0">
                <a:ea typeface="宋体" charset="-122"/>
                <a:cs typeface="宋体" charset="-122"/>
              </a:rPr>
              <a:t>had proposed them,</a:t>
            </a:r>
          </a:p>
          <a:p>
            <a:pPr lvl="1" fontAlgn="auto">
              <a:spcAft>
                <a:spcPts val="0"/>
              </a:spcAft>
              <a:buFont typeface="Arial"/>
              <a:buChar char="–"/>
              <a:defRPr/>
            </a:pPr>
            <a:r>
              <a:rPr lang="en-US" altLang="zh-CN" b="1" dirty="0" smtClean="0">
                <a:ea typeface="宋体" charset="-122"/>
                <a:cs typeface="宋体" charset="-122"/>
              </a:rPr>
              <a:t>or found them to work in certain situations</a:t>
            </a:r>
          </a:p>
          <a:p>
            <a:pPr lvl="1" fontAlgn="auto">
              <a:spcAft>
                <a:spcPts val="0"/>
              </a:spcAft>
              <a:buFont typeface="Arial"/>
              <a:buChar char="–"/>
              <a:defRPr/>
            </a:pPr>
            <a:endParaRPr lang="en-US" altLang="zh-CN" b="1" dirty="0" smtClean="0">
              <a:ea typeface="宋体" charset="-122"/>
              <a:cs typeface="宋体" charset="-122"/>
            </a:endParaRPr>
          </a:p>
          <a:p>
            <a:pPr fontAlgn="auto">
              <a:spcAft>
                <a:spcPts val="0"/>
              </a:spcAft>
              <a:buFontTx/>
              <a:buNone/>
              <a:defRPr/>
            </a:pPr>
            <a:r>
              <a:rPr lang="en-US" altLang="zh-CN" dirty="0" smtClean="0">
                <a:ea typeface="宋体" charset="-122"/>
                <a:cs typeface="宋体" charset="-122"/>
              </a:rPr>
              <a:t>Rather, they must be</a:t>
            </a:r>
          </a:p>
          <a:p>
            <a:pPr lvl="1" fontAlgn="auto">
              <a:spcAft>
                <a:spcPts val="0"/>
              </a:spcAft>
              <a:buFont typeface="Arial"/>
              <a:buChar char="–"/>
              <a:defRPr/>
            </a:pPr>
            <a:r>
              <a:rPr lang="en-US" altLang="zh-CN" b="1" dirty="0" smtClean="0">
                <a:ea typeface="宋体" charset="-122"/>
                <a:cs typeface="宋体" charset="-122"/>
              </a:rPr>
              <a:t>evidence-based</a:t>
            </a:r>
          </a:p>
          <a:p>
            <a:pPr lvl="1" fontAlgn="auto">
              <a:spcAft>
                <a:spcPts val="0"/>
              </a:spcAft>
              <a:buFont typeface="Arial"/>
              <a:buChar char="–"/>
              <a:defRPr/>
            </a:pPr>
            <a:r>
              <a:rPr lang="en-US" altLang="zh-CN" b="1" dirty="0" smtClean="0">
                <a:ea typeface="宋体" charset="-122"/>
                <a:cs typeface="宋体" charset="-122"/>
              </a:rPr>
              <a:t>contextual</a:t>
            </a:r>
          </a:p>
          <a:p>
            <a:pPr fontAlgn="auto">
              <a:spcAft>
                <a:spcPts val="0"/>
              </a:spcAft>
              <a:buFont typeface="Arial"/>
              <a:buChar char="•"/>
              <a:defRPr/>
            </a:pPr>
            <a:endParaRPr lang="en-US" dirty="0" smtClean="0">
              <a:ea typeface="+mn-ea"/>
              <a:cs typeface="+mn-cs"/>
            </a:endParaRPr>
          </a:p>
          <a:p>
            <a:pPr fontAlgn="auto">
              <a:spcAft>
                <a:spcPts val="0"/>
              </a:spcAft>
              <a:buFontTx/>
              <a:buNone/>
              <a:defRPr/>
            </a:pPr>
            <a:r>
              <a:rPr lang="en-US" dirty="0" smtClean="0">
                <a:ea typeface="+mn-ea"/>
                <a:cs typeface="+mn-cs"/>
              </a:rPr>
              <a:t>Evidence should be supported under a well-defined set of conditions</a:t>
            </a:r>
          </a:p>
          <a:p>
            <a:pPr fontAlgn="auto">
              <a:spcAft>
                <a:spcPts val="0"/>
              </a:spcAft>
              <a:buFontTx/>
              <a:buNone/>
              <a:defRPr/>
            </a:pPr>
            <a:endParaRPr lang="en-US" dirty="0" smtClean="0">
              <a:ea typeface="+mn-ea"/>
              <a:cs typeface="+mn-cs"/>
            </a:endParaRPr>
          </a:p>
          <a:p>
            <a:pPr fontAlgn="auto">
              <a:spcAft>
                <a:spcPts val="0"/>
              </a:spcAft>
              <a:buFontTx/>
              <a:buNone/>
              <a:defRPr/>
            </a:pPr>
            <a:r>
              <a:rPr lang="en-CA" dirty="0" smtClean="0">
                <a:ea typeface="+mn-ea"/>
                <a:cs typeface="+mn-cs"/>
              </a:rPr>
              <a:t>One key condition is the </a:t>
            </a:r>
            <a:r>
              <a:rPr lang="en-CA" b="1" i="1" dirty="0" smtClean="0">
                <a:ea typeface="+mn-ea"/>
                <a:cs typeface="+mn-cs"/>
              </a:rPr>
              <a:t>type of software being built</a:t>
            </a:r>
            <a:endParaRPr lang="en-US" dirty="0" smtClean="0">
              <a:ea typeface="+mn-ea"/>
              <a:cs typeface="+mn-cs"/>
            </a:endParaRPr>
          </a:p>
          <a:p>
            <a:pPr fontAlgn="auto">
              <a:spcAft>
                <a:spcPts val="0"/>
              </a:spcAft>
              <a:buFontTx/>
              <a:buNone/>
              <a:defRPr/>
            </a:pPr>
            <a:endParaRPr lang="en-US" dirty="0" smtClean="0">
              <a:ea typeface="+mn-ea"/>
              <a:cs typeface="+mn-cs"/>
            </a:endParaRPr>
          </a:p>
          <a:p>
            <a:pPr fontAlgn="auto">
              <a:spcAft>
                <a:spcPts val="0"/>
              </a:spcAft>
              <a:buFont typeface="Arial"/>
              <a:buNone/>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A593CD8B-6762-455D-923A-DD698E0611FA}"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Benefits of Knowing Software Types</a:t>
            </a:r>
            <a:br>
              <a:rPr lang="en-US" dirty="0" smtClean="0">
                <a:ea typeface="+mj-ea"/>
                <a:cs typeface="+mj-cs"/>
              </a:rPr>
            </a:br>
            <a:endParaRPr lang="en-US"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None/>
              <a:defRPr/>
            </a:pPr>
            <a:r>
              <a:rPr lang="en-US" altLang="zh-CN" dirty="0" smtClean="0">
                <a:ea typeface="宋体" charset="-122"/>
                <a:cs typeface="宋体" charset="-122"/>
              </a:rPr>
              <a:t>For </a:t>
            </a:r>
            <a:r>
              <a:rPr lang="en-US" altLang="zh-CN" i="1" dirty="0" smtClean="0">
                <a:ea typeface="宋体" charset="-122"/>
                <a:cs typeface="宋体" charset="-122"/>
              </a:rPr>
              <a:t>academic research</a:t>
            </a:r>
            <a:r>
              <a:rPr lang="en-US" altLang="zh-CN" dirty="0" smtClean="0">
                <a:ea typeface="宋体" charset="-122"/>
                <a:cs typeface="宋体" charset="-122"/>
              </a:rPr>
              <a:t> to help label</a:t>
            </a:r>
          </a:p>
          <a:p>
            <a:pPr fontAlgn="auto">
              <a:spcAft>
                <a:spcPts val="0"/>
              </a:spcAft>
              <a:buFont typeface="Arial"/>
              <a:buChar char="•"/>
              <a:defRPr/>
            </a:pPr>
            <a:r>
              <a:rPr lang="en-US" altLang="zh-CN" b="1" dirty="0" smtClean="0">
                <a:ea typeface="宋体" charset="-122"/>
                <a:cs typeface="宋体" charset="-122"/>
              </a:rPr>
              <a:t>under what circumstances</a:t>
            </a:r>
            <a:r>
              <a:rPr lang="en-US" altLang="zh-CN" dirty="0" smtClean="0">
                <a:ea typeface="宋体" charset="-122"/>
                <a:cs typeface="宋体" charset="-122"/>
              </a:rPr>
              <a:t> research was performed, or </a:t>
            </a:r>
          </a:p>
          <a:p>
            <a:pPr fontAlgn="auto">
              <a:spcAft>
                <a:spcPts val="0"/>
              </a:spcAft>
              <a:buFont typeface="Arial"/>
              <a:buChar char="•"/>
              <a:defRPr/>
            </a:pPr>
            <a:r>
              <a:rPr lang="en-US" altLang="zh-CN" dirty="0" smtClean="0">
                <a:ea typeface="宋体" charset="-122"/>
                <a:cs typeface="宋体" charset="-122"/>
              </a:rPr>
              <a:t>where software processes / tools / methodologies </a:t>
            </a:r>
            <a:r>
              <a:rPr lang="en-US" altLang="zh-CN" b="1" dirty="0" smtClean="0">
                <a:ea typeface="宋体" charset="-122"/>
                <a:cs typeface="宋体" charset="-122"/>
              </a:rPr>
              <a:t>seem to fit best</a:t>
            </a:r>
            <a:r>
              <a:rPr lang="en-US" altLang="zh-CN" dirty="0" smtClean="0">
                <a:ea typeface="宋体" charset="-122"/>
                <a:cs typeface="宋体" charset="-122"/>
              </a:rPr>
              <a:t>.  </a:t>
            </a:r>
          </a:p>
          <a:p>
            <a:pPr fontAlgn="auto">
              <a:spcAft>
                <a:spcPts val="0"/>
              </a:spcAft>
              <a:buFont typeface="Arial"/>
              <a:buChar char="•"/>
              <a:defRPr/>
            </a:pPr>
            <a:endParaRPr lang="en-US" altLang="zh-CN" dirty="0" smtClean="0">
              <a:ea typeface="宋体" charset="-122"/>
              <a:cs typeface="宋体" charset="-122"/>
            </a:endParaRPr>
          </a:p>
          <a:p>
            <a:pPr fontAlgn="auto">
              <a:spcAft>
                <a:spcPts val="0"/>
              </a:spcAft>
              <a:buFontTx/>
              <a:buNone/>
              <a:defRPr/>
            </a:pPr>
            <a:r>
              <a:rPr lang="en-US" altLang="zh-CN" dirty="0" smtClean="0">
                <a:ea typeface="宋体" charset="-122"/>
                <a:cs typeface="宋体" charset="-122"/>
              </a:rPr>
              <a:t>For </a:t>
            </a:r>
            <a:r>
              <a:rPr lang="en-US" altLang="zh-CN" i="1" dirty="0" smtClean="0">
                <a:ea typeface="宋体" charset="-122"/>
                <a:cs typeface="宋体" charset="-122"/>
              </a:rPr>
              <a:t>corporate environments</a:t>
            </a:r>
            <a:r>
              <a:rPr lang="en-US" altLang="zh-CN" dirty="0" smtClean="0">
                <a:ea typeface="宋体" charset="-122"/>
                <a:cs typeface="宋体" charset="-122"/>
              </a:rPr>
              <a:t>, to know whether the </a:t>
            </a:r>
            <a:r>
              <a:rPr lang="en-US" altLang="zh-CN" b="1" dirty="0" smtClean="0">
                <a:ea typeface="宋体" charset="-122"/>
                <a:cs typeface="宋体" charset="-122"/>
              </a:rPr>
              <a:t>evidence</a:t>
            </a:r>
            <a:r>
              <a:rPr lang="en-US" altLang="zh-CN" dirty="0" smtClean="0">
                <a:ea typeface="宋体" charset="-122"/>
                <a:cs typeface="宋体" charset="-122"/>
              </a:rPr>
              <a:t> an engineer intends to rely on is </a:t>
            </a:r>
            <a:r>
              <a:rPr lang="en-US" altLang="zh-CN" b="1" dirty="0" smtClean="0">
                <a:ea typeface="宋体" charset="-122"/>
                <a:cs typeface="宋体" charset="-122"/>
              </a:rPr>
              <a:t>applicable</a:t>
            </a:r>
            <a:r>
              <a:rPr lang="en-US" altLang="zh-CN" dirty="0" smtClean="0">
                <a:ea typeface="宋体" charset="-122"/>
                <a:cs typeface="宋体" charset="-122"/>
              </a:rPr>
              <a:t> to </a:t>
            </a:r>
            <a:r>
              <a:rPr lang="en-US" altLang="zh-CN" b="1" dirty="0" smtClean="0">
                <a:ea typeface="宋体" charset="-122"/>
                <a:cs typeface="宋体" charset="-122"/>
              </a:rPr>
              <a:t>their</a:t>
            </a:r>
            <a:r>
              <a:rPr lang="en-US" altLang="zh-CN" dirty="0" smtClean="0">
                <a:ea typeface="宋体" charset="-122"/>
                <a:cs typeface="宋体" charset="-122"/>
              </a:rPr>
              <a:t> particular application </a:t>
            </a:r>
            <a:r>
              <a:rPr lang="en-US" altLang="zh-CN" b="1" dirty="0" smtClean="0">
                <a:ea typeface="宋体" charset="-122"/>
                <a:cs typeface="宋体" charset="-122"/>
              </a:rPr>
              <a:t>domains</a:t>
            </a:r>
            <a:r>
              <a:rPr lang="en-US" altLang="zh-CN" dirty="0" smtClean="0">
                <a:ea typeface="宋体" charset="-122"/>
                <a:cs typeface="宋体" charset="-122"/>
              </a:rPr>
              <a:t>. </a:t>
            </a:r>
            <a:endParaRPr lang="en-CA" dirty="0" smtClean="0">
              <a:ea typeface="+mn-ea"/>
              <a:cs typeface="+mn-cs"/>
            </a:endParaRPr>
          </a:p>
          <a:p>
            <a:pPr fontAlgn="auto">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F7F985B9-8FBC-421A-9153-3591EC8C086C}"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Umple = Model = Code</a:t>
            </a:r>
            <a:endParaRPr lang="en-US" dirty="0"/>
          </a:p>
        </p:txBody>
      </p:sp>
      <p:sp>
        <p:nvSpPr>
          <p:cNvPr id="10" name="Subtitle 9"/>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Methodology to Build Our Taxonomy</a:t>
            </a:r>
            <a:endParaRPr lang="en-US" dirty="0">
              <a:ea typeface="+mj-ea"/>
              <a:cs typeface="+mj-cs"/>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Tx/>
              <a:buNone/>
              <a:defRPr/>
            </a:pPr>
            <a:r>
              <a:rPr lang="en-US" altLang="zh-CN" dirty="0" smtClean="0">
                <a:ea typeface="宋体" charset="-122"/>
                <a:cs typeface="宋体" charset="-122"/>
              </a:rPr>
              <a:t>Guiding Principles</a:t>
            </a:r>
          </a:p>
          <a:p>
            <a:pPr fontAlgn="auto">
              <a:spcAft>
                <a:spcPts val="0"/>
              </a:spcAft>
              <a:buFont typeface="Arial"/>
              <a:buChar char="•"/>
              <a:defRPr/>
            </a:pPr>
            <a:r>
              <a:rPr lang="en-US" altLang="zh-CN" dirty="0" smtClean="0">
                <a:ea typeface="宋体" charset="-122"/>
                <a:cs typeface="宋体" charset="-122"/>
              </a:rPr>
              <a:t>Input from both </a:t>
            </a:r>
            <a:r>
              <a:rPr lang="en-US" altLang="zh-CN" b="1" dirty="0" smtClean="0">
                <a:ea typeface="宋体" charset="-122"/>
                <a:cs typeface="宋体" charset="-122"/>
              </a:rPr>
              <a:t>published material</a:t>
            </a:r>
            <a:r>
              <a:rPr lang="en-US" altLang="zh-CN" dirty="0" smtClean="0">
                <a:ea typeface="宋体" charset="-122"/>
                <a:cs typeface="宋体" charset="-122"/>
              </a:rPr>
              <a:t> and </a:t>
            </a:r>
            <a:r>
              <a:rPr lang="en-US" altLang="zh-CN" b="1" dirty="0" smtClean="0">
                <a:ea typeface="宋体" charset="-122"/>
                <a:cs typeface="宋体" charset="-122"/>
              </a:rPr>
              <a:t>experts</a:t>
            </a:r>
            <a:r>
              <a:rPr lang="en-US" altLang="zh-CN" dirty="0" smtClean="0">
                <a:ea typeface="宋体" charset="-122"/>
                <a:cs typeface="宋体" charset="-122"/>
              </a:rPr>
              <a:t>, </a:t>
            </a:r>
          </a:p>
          <a:p>
            <a:pPr fontAlgn="auto">
              <a:spcAft>
                <a:spcPts val="0"/>
              </a:spcAft>
              <a:buFont typeface="Arial"/>
              <a:buChar char="•"/>
              <a:defRPr/>
            </a:pPr>
            <a:r>
              <a:rPr lang="en-US" altLang="zh-CN" b="1" dirty="0" smtClean="0">
                <a:ea typeface="宋体" charset="-122"/>
                <a:cs typeface="宋体" charset="-122"/>
              </a:rPr>
              <a:t>Iterative review</a:t>
            </a:r>
            <a:r>
              <a:rPr lang="en-US" altLang="zh-CN" dirty="0" smtClean="0">
                <a:ea typeface="宋体" charset="-122"/>
                <a:cs typeface="宋体" charset="-122"/>
              </a:rPr>
              <a:t>, and </a:t>
            </a:r>
          </a:p>
          <a:p>
            <a:pPr fontAlgn="auto">
              <a:spcAft>
                <a:spcPts val="0"/>
              </a:spcAft>
              <a:buFont typeface="Arial"/>
              <a:buChar char="•"/>
              <a:defRPr/>
            </a:pPr>
            <a:r>
              <a:rPr lang="en-US" altLang="zh-CN" b="1" dirty="0" smtClean="0">
                <a:ea typeface="宋体" charset="-122"/>
                <a:cs typeface="宋体" charset="-122"/>
              </a:rPr>
              <a:t>Careful editing</a:t>
            </a:r>
            <a:r>
              <a:rPr lang="en-US" altLang="zh-CN" dirty="0" smtClean="0">
                <a:ea typeface="宋体" charset="-122"/>
                <a:cs typeface="宋体" charset="-122"/>
              </a:rPr>
              <a:t> of the results </a:t>
            </a:r>
            <a:endParaRPr lang="en-CA" dirty="0" smtClean="0">
              <a:ea typeface="+mn-ea"/>
              <a:cs typeface="+mn-cs"/>
            </a:endParaRPr>
          </a:p>
          <a:p>
            <a:pPr fontAlgn="auto">
              <a:spcAft>
                <a:spcPts val="0"/>
              </a:spcAft>
              <a:buFontTx/>
              <a:buNone/>
              <a:defRPr/>
            </a:pPr>
            <a:endParaRPr lang="en-CA" dirty="0" smtClean="0">
              <a:ea typeface="+mn-ea"/>
              <a:cs typeface="+mn-cs"/>
            </a:endParaRPr>
          </a:p>
          <a:p>
            <a:pPr fontAlgn="auto">
              <a:spcAft>
                <a:spcPts val="0"/>
              </a:spcAft>
              <a:buFontTx/>
              <a:buNone/>
              <a:defRPr/>
            </a:pPr>
            <a:r>
              <a:rPr lang="en-CA" dirty="0" smtClean="0">
                <a:ea typeface="+mn-ea"/>
                <a:cs typeface="+mn-cs"/>
              </a:rPr>
              <a:t>Statistics</a:t>
            </a:r>
          </a:p>
          <a:p>
            <a:pPr fontAlgn="auto">
              <a:spcAft>
                <a:spcPts val="0"/>
              </a:spcAft>
              <a:buFont typeface="Arial"/>
              <a:buChar char="•"/>
              <a:defRPr/>
            </a:pPr>
            <a:r>
              <a:rPr lang="en-CA" dirty="0" smtClean="0">
                <a:ea typeface="+mn-ea"/>
                <a:cs typeface="+mn-cs"/>
              </a:rPr>
              <a:t>78 Sources</a:t>
            </a:r>
          </a:p>
          <a:p>
            <a:pPr fontAlgn="auto">
              <a:spcAft>
                <a:spcPts val="0"/>
              </a:spcAft>
              <a:buFont typeface="Arial"/>
              <a:buChar char="•"/>
              <a:defRPr/>
            </a:pPr>
            <a:r>
              <a:rPr lang="en-CA" dirty="0" smtClean="0">
                <a:ea typeface="+mn-ea"/>
                <a:cs typeface="+mn-cs"/>
              </a:rPr>
              <a:t>53 volunteers</a:t>
            </a:r>
          </a:p>
          <a:p>
            <a:pPr fontAlgn="auto">
              <a:spcAft>
                <a:spcPts val="0"/>
              </a:spcAft>
              <a:buFont typeface="Arial"/>
              <a:buChar char="•"/>
              <a:defRPr/>
            </a:pPr>
            <a:r>
              <a:rPr lang="en-CA" dirty="0" smtClean="0">
                <a:ea typeface="+mn-ea"/>
                <a:cs typeface="+mn-cs"/>
              </a:rPr>
              <a:t>25 online sources (ACM, IEEE, Google, </a:t>
            </a:r>
            <a:r>
              <a:rPr lang="en-CA" dirty="0" err="1" smtClean="0">
                <a:ea typeface="+mn-ea"/>
                <a:cs typeface="+mn-cs"/>
              </a:rPr>
              <a:t>SourceForge</a:t>
            </a:r>
            <a:r>
              <a:rPr lang="en-CA" dirty="0" smtClean="0">
                <a:ea typeface="+mn-ea"/>
                <a:cs typeface="+mn-cs"/>
              </a:rPr>
              <a:t>)</a:t>
            </a:r>
          </a:p>
          <a:p>
            <a:pPr fontAlgn="auto">
              <a:spcAft>
                <a:spcPts val="0"/>
              </a:spcAft>
              <a:buFont typeface="Arial"/>
              <a:buChar char="•"/>
              <a:defRPr/>
            </a:pPr>
            <a:r>
              <a:rPr lang="en-CA" dirty="0" smtClean="0">
                <a:ea typeface="+mn-ea"/>
                <a:cs typeface="+mn-cs"/>
              </a:rPr>
              <a:t>191 categories, 4 levels</a:t>
            </a:r>
            <a:endParaRPr lang="en-CA" sz="2800"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C0509B4D-A973-4B50-9C6C-EE19CBC7D556}"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Methodology to Build Our Taxonomy (continued)</a:t>
            </a:r>
            <a:endParaRPr lang="en-US" dirty="0">
              <a:ea typeface="+mj-ea"/>
              <a:cs typeface="+mj-cs"/>
            </a:endParaRP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Tx/>
              <a:buNone/>
              <a:defRPr/>
            </a:pPr>
            <a:r>
              <a:rPr lang="en-US" dirty="0" smtClean="0">
                <a:ea typeface="+mn-ea"/>
                <a:cs typeface="+mn-cs"/>
              </a:rPr>
              <a:t>Step 1: Seed the process with existing taxonomies.</a:t>
            </a:r>
          </a:p>
          <a:p>
            <a:pPr fontAlgn="auto">
              <a:spcAft>
                <a:spcPts val="0"/>
              </a:spcAft>
              <a:buFontTx/>
              <a:buNone/>
              <a:defRPr/>
            </a:pPr>
            <a:endParaRPr lang="en-US" dirty="0" smtClean="0">
              <a:ea typeface="+mn-ea"/>
              <a:cs typeface="+mn-cs"/>
            </a:endParaRPr>
          </a:p>
          <a:p>
            <a:pPr fontAlgn="auto">
              <a:spcAft>
                <a:spcPts val="0"/>
              </a:spcAft>
              <a:buFontTx/>
              <a:buNone/>
              <a:defRPr/>
            </a:pPr>
            <a:r>
              <a:rPr lang="en-US" dirty="0" smtClean="0">
                <a:ea typeface="+mn-ea"/>
                <a:cs typeface="+mn-cs"/>
              </a:rPr>
              <a:t>Step 2: Conduct multiple tool-supported individual brainstorming sessions.</a:t>
            </a:r>
          </a:p>
          <a:p>
            <a:pPr fontAlgn="auto">
              <a:spcAft>
                <a:spcPts val="0"/>
              </a:spcAft>
              <a:buFontTx/>
              <a:buNone/>
              <a:defRPr/>
            </a:pPr>
            <a:endParaRPr lang="en-US" dirty="0" smtClean="0">
              <a:ea typeface="+mn-ea"/>
              <a:cs typeface="+mn-cs"/>
            </a:endParaRPr>
          </a:p>
          <a:p>
            <a:pPr fontAlgn="auto">
              <a:spcAft>
                <a:spcPts val="0"/>
              </a:spcAft>
              <a:buFontTx/>
              <a:buNone/>
              <a:defRPr/>
            </a:pPr>
            <a:r>
              <a:rPr lang="en-US" dirty="0" smtClean="0">
                <a:ea typeface="+mn-ea"/>
                <a:cs typeface="+mn-cs"/>
              </a:rPr>
              <a:t>Step 3: Merge the brainstorm results to form a full first draft.</a:t>
            </a:r>
          </a:p>
          <a:p>
            <a:pPr fontAlgn="auto">
              <a:spcAft>
                <a:spcPts val="0"/>
              </a:spcAft>
              <a:buFontTx/>
              <a:buNone/>
              <a:defRPr/>
            </a:pPr>
            <a:endParaRPr lang="en-US" dirty="0" smtClean="0">
              <a:ea typeface="+mn-ea"/>
              <a:cs typeface="+mn-cs"/>
            </a:endParaRPr>
          </a:p>
          <a:p>
            <a:pPr fontAlgn="auto">
              <a:spcAft>
                <a:spcPts val="0"/>
              </a:spcAft>
              <a:buFontTx/>
              <a:buNone/>
              <a:defRPr/>
            </a:pPr>
            <a:r>
              <a:rPr lang="en-US" dirty="0" smtClean="0">
                <a:ea typeface="+mn-ea"/>
                <a:cs typeface="+mn-cs"/>
              </a:rPr>
              <a:t>Step 4: Refine the taxonomy by applying systematic criteria for subdivision.</a:t>
            </a:r>
          </a:p>
          <a:p>
            <a:pPr fontAlgn="auto">
              <a:spcAft>
                <a:spcPts val="0"/>
              </a:spcAft>
              <a:buFontTx/>
              <a:buNone/>
              <a:defRPr/>
            </a:pPr>
            <a:endParaRPr lang="en-US" dirty="0" smtClean="0">
              <a:ea typeface="+mn-ea"/>
              <a:cs typeface="+mn-cs"/>
            </a:endParaRPr>
          </a:p>
          <a:p>
            <a:pPr fontAlgn="auto">
              <a:spcAft>
                <a:spcPts val="0"/>
              </a:spcAft>
              <a:buFontTx/>
              <a:buNone/>
              <a:defRPr/>
            </a:pPr>
            <a:r>
              <a:rPr lang="en-US" dirty="0" smtClean="0">
                <a:ea typeface="+mn-ea"/>
                <a:cs typeface="+mn-cs"/>
              </a:rPr>
              <a:t>Step 5: Review and edit the result iteratively. </a:t>
            </a:r>
            <a:endParaRPr lang="en-US" sz="2800"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875D35F8-D421-4EBC-93D8-E2C81B5E776A}"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CA" smtClean="0"/>
              <a:t>Step 1: Taxonomy Initial Seed</a:t>
            </a:r>
            <a:endParaRPr lang="en-US" smtClean="0"/>
          </a:p>
        </p:txBody>
      </p:sp>
      <p:graphicFrame>
        <p:nvGraphicFramePr>
          <p:cNvPr id="7" name="Content Placeholder 6"/>
          <p:cNvGraphicFramePr>
            <a:graphicFrameLocks noGrp="1"/>
          </p:cNvGraphicFramePr>
          <p:nvPr>
            <p:ph idx="1"/>
          </p:nvPr>
        </p:nvGraphicFramePr>
        <p:xfrm>
          <a:off x="457200" y="1600200"/>
          <a:ext cx="8229600" cy="416052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Audio</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Clustering</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Communications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Database</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Desktop</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Development Tools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Distributions and Standards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Education</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Enterprise</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Financial</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Games/Entertainment</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Graphics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Hardware</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Information resources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Linux</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Management and Business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Miscellaneous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Multimedia / Publishing</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Networking / Telecom</a:t>
                      </a:r>
                      <a:endParaRPr kumimoji="0" lang="en-CA" sz="4000" b="0" i="0" u="none" strike="noStrike" cap="none" normalizeH="0" baseline="0" dirty="0">
                        <a:ln>
                          <a:noFill/>
                        </a:ln>
                        <a:solidFill>
                          <a:schemeClr val="tx1"/>
                        </a:solidFill>
                        <a:effectLst/>
                        <a:latin typeface="Times"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Office/Business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Operating Systems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err="1">
                          <a:ln>
                            <a:noFill/>
                          </a:ln>
                          <a:effectLst/>
                        </a:rPr>
                        <a:t>Plugin</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Printing</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Programming</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Religion</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Scientific / Engineering</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Security</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Sociology</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Storage</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Student</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System and Network Utilities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Terminals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Text Editors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Utility</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Voice Over IP (</a:t>
                      </a:r>
                      <a:r>
                        <a:rPr kumimoji="0" lang="en-CA" sz="1400" u="none" strike="noStrike" cap="none" normalizeH="0" baseline="0" dirty="0" err="1">
                          <a:ln>
                            <a:noFill/>
                          </a:ln>
                          <a:effectLst/>
                        </a:rPr>
                        <a:t>VoIP</a:t>
                      </a:r>
                      <a:r>
                        <a:rPr kumimoji="0" lang="en-CA" sz="1400" u="none" strike="noStrike" cap="none" normalizeH="0" baseline="0" dirty="0">
                          <a:ln>
                            <a:noFill/>
                          </a:ln>
                          <a:effectLst/>
                        </a:rPr>
                        <a:t>)</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Web / Internet</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Windows</a:t>
                      </a:r>
                      <a:endParaRPr kumimoji="0" lang="en-US" sz="1800" u="none" strike="noStrike" cap="none" normalizeH="0" baseline="0" dirty="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CA" sz="1400" u="none" strike="noStrike" cap="none" normalizeH="0" baseline="0" dirty="0">
                          <a:ln>
                            <a:noFill/>
                          </a:ln>
                          <a:effectLst/>
                        </a:rPr>
                        <a:t>XML</a:t>
                      </a:r>
                      <a:endParaRPr kumimoji="0" lang="en-CA" sz="4000" b="0" i="0" u="none" strike="noStrike" cap="none" normalizeH="0" baseline="0" dirty="0">
                        <a:ln>
                          <a:noFill/>
                        </a:ln>
                        <a:solidFill>
                          <a:schemeClr val="tx1"/>
                        </a:solidFill>
                        <a:effectLst/>
                        <a:latin typeface="Times" charset="0"/>
                      </a:endParaRPr>
                    </a:p>
                  </a:txBody>
                  <a:tcPr horzOverflow="overflow"/>
                </a:tc>
              </a:tr>
            </a:tbl>
          </a:graphicData>
        </a:graphic>
      </p:graphicFrame>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1E408C72-B1AE-4078-A79F-2BB0816FC056}"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CA" smtClean="0"/>
              <a:t>Step 2: Build Software Taxonomy</a:t>
            </a:r>
            <a:endParaRPr lang="en-US"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888DBF4B-2B72-4938-A4DE-FEFCDF68AE3E}" type="slidenum">
              <a:rPr lang="en-US"/>
              <a:pPr>
                <a:defRPr/>
              </a:pPr>
              <a:t>23</a:t>
            </a:fld>
            <a:endParaRPr lang="en-US"/>
          </a:p>
        </p:txBody>
      </p:sp>
      <p:pic>
        <p:nvPicPr>
          <p:cNvPr id="74757" name="Picture 5"/>
          <p:cNvPicPr>
            <a:picLocks noChangeAspect="1" noChangeArrowheads="1"/>
          </p:cNvPicPr>
          <p:nvPr/>
        </p:nvPicPr>
        <p:blipFill>
          <a:blip r:embed="rId2"/>
          <a:srcRect/>
          <a:stretch>
            <a:fillRect/>
          </a:stretch>
        </p:blipFill>
        <p:spPr bwMode="auto">
          <a:xfrm>
            <a:off x="2182813" y="1600200"/>
            <a:ext cx="47783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CA" smtClean="0"/>
              <a:t>Step 4: Criteria To Divide Taxonomy</a:t>
            </a:r>
            <a:endParaRPr lang="en-US" smtClean="0"/>
          </a:p>
        </p:txBody>
      </p:sp>
      <p:graphicFrame>
        <p:nvGraphicFramePr>
          <p:cNvPr id="13" name="Content Placeholder 12"/>
          <p:cNvGraphicFramePr>
            <a:graphicFrameLocks noGrp="1"/>
          </p:cNvGraphicFramePr>
          <p:nvPr>
            <p:ph idx="1"/>
          </p:nvPr>
        </p:nvGraphicFramePr>
        <p:xfrm>
          <a:off x="457200" y="1600200"/>
          <a:ext cx="8229600" cy="4756151"/>
        </p:xfrm>
        <a:graphic>
          <a:graphicData uri="http://schemas.openxmlformats.org/drawingml/2006/table">
            <a:tbl>
              <a:tblPr firstRow="1" bandRow="1">
                <a:tableStyleId>{5C22544A-7EE6-4342-B048-85BDC9FD1C3A}</a:tableStyleId>
              </a:tblPr>
              <a:tblGrid>
                <a:gridCol w="914400"/>
                <a:gridCol w="3048000"/>
                <a:gridCol w="4267200"/>
              </a:tblGrid>
              <a:tr h="517435">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1" i="0" u="none" strike="noStrike" cap="none" normalizeH="0" baseline="0" dirty="0">
                          <a:ln>
                            <a:noFill/>
                          </a:ln>
                          <a:solidFill>
                            <a:schemeClr val="tx1"/>
                          </a:solidFill>
                          <a:effectLst/>
                          <a:latin typeface="Times New Roman" charset="0"/>
                          <a:ea typeface="Times New Roman" charset="0"/>
                          <a:cs typeface="Times New Roman" charset="0"/>
                        </a:rPr>
                        <a:t>Level</a:t>
                      </a:r>
                      <a:endParaRPr kumimoji="0" lang="en-CA" sz="3600" b="0" i="0" u="none" strike="noStrike" cap="none" normalizeH="0" baseline="0" dirty="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1" i="0" u="none" strike="noStrike" cap="none" normalizeH="0" baseline="0">
                          <a:ln>
                            <a:noFill/>
                          </a:ln>
                          <a:solidFill>
                            <a:schemeClr val="tx1"/>
                          </a:solidFill>
                          <a:effectLst/>
                          <a:latin typeface="Times New Roman" charset="0"/>
                          <a:ea typeface="Times New Roman" charset="0"/>
                          <a:cs typeface="Times New Roman" charset="0"/>
                        </a:rPr>
                        <a:t>Parent</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1" i="0" u="none" strike="noStrike" cap="none" normalizeH="0" baseline="0">
                          <a:ln>
                            <a:noFill/>
                          </a:ln>
                          <a:solidFill>
                            <a:schemeClr val="tx1"/>
                          </a:solidFill>
                          <a:effectLst/>
                          <a:latin typeface="Times New Roman" charset="0"/>
                          <a:ea typeface="Times New Roman" charset="0"/>
                          <a:cs typeface="Times New Roman" charset="0"/>
                        </a:rPr>
                        <a:t>Criteria for subdividing</a:t>
                      </a:r>
                      <a:endParaRPr kumimoji="0" lang="en-CA" sz="3600" b="0" i="0" u="none" strike="noStrike" cap="none" normalizeH="0" baseline="0">
                        <a:ln>
                          <a:noFill/>
                        </a:ln>
                        <a:solidFill>
                          <a:schemeClr val="tx1"/>
                        </a:solidFill>
                        <a:effectLst/>
                        <a:latin typeface="Times" charset="0"/>
                      </a:endParaRPr>
                    </a:p>
                  </a:txBody>
                  <a:tcPr horzOverflow="overflow"/>
                </a:tc>
              </a:tr>
              <a:tr h="517435">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1</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Root</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Data Dominant to Computation Dominant</a:t>
                      </a:r>
                      <a:endParaRPr kumimoji="0" lang="en-CA" sz="3600" b="0" i="0" u="none" strike="noStrike" cap="none" normalizeH="0" baseline="0">
                        <a:ln>
                          <a:noFill/>
                        </a:ln>
                        <a:solidFill>
                          <a:schemeClr val="tx1"/>
                        </a:solidFill>
                        <a:effectLst/>
                        <a:latin typeface="Times" charset="0"/>
                      </a:endParaRPr>
                    </a:p>
                  </a:txBody>
                  <a:tcPr horzOverflow="overflow"/>
                </a:tc>
              </a:tr>
              <a:tr h="722992">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2</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A. Data-Dominant Systems</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Target user audience (consumer, designer, and information-seeker)</a:t>
                      </a:r>
                      <a:endParaRPr kumimoji="0" lang="en-CA" sz="3600" b="0" i="0" u="none" strike="noStrike" cap="none" normalizeH="0" baseline="0">
                        <a:ln>
                          <a:noFill/>
                        </a:ln>
                        <a:solidFill>
                          <a:schemeClr val="tx1"/>
                        </a:solidFill>
                        <a:effectLst/>
                        <a:latin typeface="Times" charset="0"/>
                      </a:endParaRPr>
                    </a:p>
                  </a:txBody>
                  <a:tcPr horzOverflow="overflow"/>
                </a:tc>
              </a:tr>
              <a:tr h="517435">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2</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Times New Roman" charset="0"/>
                          <a:ea typeface="Times New Roman" charset="0"/>
                          <a:cs typeface="Times New Roman" charset="0"/>
                        </a:rPr>
                        <a:t>B. Systems software</a:t>
                      </a:r>
                      <a:endParaRPr kumimoji="0" lang="en-CA" sz="3600" b="0" i="0" u="none" strike="noStrike" cap="none" normalizeH="0" baseline="0" dirty="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Level of abstraction (low to high-level)</a:t>
                      </a:r>
                      <a:endParaRPr kumimoji="0" lang="en-CA" sz="3600" b="0" i="0" u="none" strike="noStrike" cap="none" normalizeH="0" baseline="0">
                        <a:ln>
                          <a:noFill/>
                        </a:ln>
                        <a:solidFill>
                          <a:schemeClr val="tx1"/>
                        </a:solidFill>
                        <a:effectLst/>
                        <a:latin typeface="Times" charset="0"/>
                      </a:endParaRPr>
                    </a:p>
                  </a:txBody>
                  <a:tcPr horzOverflow="overflow"/>
                </a:tc>
              </a:tr>
              <a:tr h="517435">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2</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C. Control-dominant software</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Scale of control (small to large)</a:t>
                      </a:r>
                      <a:endParaRPr kumimoji="0" lang="en-CA" sz="3600" b="0" i="0" u="none" strike="noStrike" cap="none" normalizeH="0" baseline="0">
                        <a:ln>
                          <a:noFill/>
                        </a:ln>
                        <a:solidFill>
                          <a:schemeClr val="tx1"/>
                        </a:solidFill>
                        <a:effectLst/>
                        <a:latin typeface="Times" charset="0"/>
                      </a:endParaRPr>
                    </a:p>
                  </a:txBody>
                  <a:tcPr horzOverflow="overflow"/>
                </a:tc>
              </a:tr>
              <a:tr h="517435">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2</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D. Computation-dominant software</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Conceptual dimension (practical to theoretical)</a:t>
                      </a:r>
                      <a:endParaRPr kumimoji="0" lang="en-CA" sz="3600" b="0" i="0" u="none" strike="noStrike" cap="none" normalizeH="0" baseline="0">
                        <a:ln>
                          <a:noFill/>
                        </a:ln>
                        <a:solidFill>
                          <a:schemeClr val="tx1"/>
                        </a:solidFill>
                        <a:effectLst/>
                        <a:latin typeface="Times" charset="0"/>
                      </a:endParaRPr>
                    </a:p>
                  </a:txBody>
                  <a:tcPr horzOverflow="overflow"/>
                </a:tc>
              </a:tr>
              <a:tr h="722992">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3</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All</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Application domain (e.g. communication, entertainment, education)</a:t>
                      </a:r>
                      <a:endParaRPr kumimoji="0" lang="en-CA" sz="3600" b="0" i="0" u="none" strike="noStrike" cap="none" normalizeH="0" baseline="0">
                        <a:ln>
                          <a:noFill/>
                        </a:ln>
                        <a:solidFill>
                          <a:schemeClr val="tx1"/>
                        </a:solidFill>
                        <a:effectLst/>
                        <a:latin typeface="Times" charset="0"/>
                      </a:endParaRPr>
                    </a:p>
                  </a:txBody>
                  <a:tcPr horzOverflow="overflow"/>
                </a:tc>
              </a:tr>
              <a:tr h="722992">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Times New Roman" charset="0"/>
                          <a:ea typeface="Times New Roman" charset="0"/>
                          <a:cs typeface="Times New Roman" charset="0"/>
                        </a:rPr>
                        <a:t>4</a:t>
                      </a:r>
                      <a:endParaRPr kumimoji="0" lang="en-CA" sz="3600" b="0" i="0" u="none" strike="noStrike" cap="none" normalizeH="0" baseline="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Times New Roman" charset="0"/>
                          <a:ea typeface="Times New Roman" charset="0"/>
                          <a:cs typeface="Times New Roman" charset="0"/>
                        </a:rPr>
                        <a:t>All</a:t>
                      </a:r>
                      <a:endParaRPr kumimoji="0" lang="en-CA" sz="3600" b="0" i="0" u="none" strike="noStrike" cap="none" normalizeH="0" baseline="0" dirty="0">
                        <a:ln>
                          <a:noFill/>
                        </a:ln>
                        <a:solidFill>
                          <a:schemeClr val="tx1"/>
                        </a:solidFill>
                        <a:effectLst/>
                        <a:latin typeface="Times" charset="0"/>
                      </a:endParaRPr>
                    </a:p>
                  </a:txBody>
                  <a:tcPr horzOverflow="overflow"/>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Times New Roman" charset="0"/>
                          <a:ea typeface="Times New Roman" charset="0"/>
                          <a:cs typeface="Times New Roman" charset="0"/>
                        </a:rPr>
                        <a:t>Features / functions (e.g. web browsers, email, financial analysis)</a:t>
                      </a:r>
                      <a:endParaRPr kumimoji="0" lang="en-CA" sz="3600" b="0" i="0" u="none" strike="noStrike" cap="none" normalizeH="0" baseline="0" dirty="0">
                        <a:ln>
                          <a:noFill/>
                        </a:ln>
                        <a:solidFill>
                          <a:schemeClr val="tx1"/>
                        </a:solidFill>
                        <a:effectLst/>
                        <a:latin typeface="Times" charset="0"/>
                      </a:endParaRPr>
                    </a:p>
                  </a:txBody>
                  <a:tcPr horzOverflow="overflow"/>
                </a:tc>
              </a:tr>
            </a:tbl>
          </a:graphicData>
        </a:graphic>
      </p:graphicFrame>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D4417E3A-52AF-42ED-BFF5-C1BAD82DB745}"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Software Application Taxonomy </a:t>
            </a:r>
            <a:br>
              <a:rPr lang="en-CA" dirty="0" smtClean="0">
                <a:ea typeface="+mj-ea"/>
                <a:cs typeface="+mj-cs"/>
              </a:rPr>
            </a:br>
            <a:r>
              <a:rPr lang="en-CA" dirty="0" smtClean="0">
                <a:ea typeface="+mj-ea"/>
                <a:cs typeface="+mj-cs"/>
              </a:rPr>
              <a:t>(Level 1)</a:t>
            </a:r>
            <a:endParaRPr lang="en-US" dirty="0">
              <a:ea typeface="+mj-ea"/>
              <a:cs typeface="+mj-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AEFC34E7-62DE-4AE1-8A80-15CEE693129E}" type="slidenum">
              <a:rPr lang="en-US"/>
              <a:pPr>
                <a:defRPr/>
              </a:pPr>
              <a:t>25</a:t>
            </a:fld>
            <a:endParaRPr lang="en-US"/>
          </a:p>
        </p:txBody>
      </p:sp>
      <p:sp>
        <p:nvSpPr>
          <p:cNvPr id="76805" name="Content Placeholder 6"/>
          <p:cNvSpPr>
            <a:spLocks noGrp="1"/>
          </p:cNvSpPr>
          <p:nvPr>
            <p:ph idx="1"/>
          </p:nvPr>
        </p:nvSpPr>
        <p:spPr/>
        <p:txBody>
          <a:bodyPr/>
          <a:lstStyle/>
          <a:p>
            <a:pPr>
              <a:buFontTx/>
              <a:buNone/>
            </a:pPr>
            <a:r>
              <a:rPr lang="en-CA" b="1" smtClean="0"/>
              <a:t>A.</a:t>
            </a:r>
            <a:r>
              <a:rPr lang="en-CA" smtClean="0"/>
              <a:t> Data-dominant software</a:t>
            </a:r>
            <a:endParaRPr lang="en-CA" b="1" smtClean="0"/>
          </a:p>
          <a:p>
            <a:pPr>
              <a:buFontTx/>
              <a:buNone/>
            </a:pPr>
            <a:r>
              <a:rPr lang="en-CA" b="1" smtClean="0"/>
              <a:t>B. </a:t>
            </a:r>
            <a:r>
              <a:rPr lang="en-CA" smtClean="0"/>
              <a:t>Systems software</a:t>
            </a:r>
          </a:p>
          <a:p>
            <a:pPr>
              <a:buFontTx/>
              <a:buNone/>
            </a:pPr>
            <a:r>
              <a:rPr lang="en-CA" b="1" smtClean="0"/>
              <a:t>C. </a:t>
            </a:r>
            <a:r>
              <a:rPr lang="en-CA" smtClean="0"/>
              <a:t>Control-dominant software</a:t>
            </a:r>
          </a:p>
          <a:p>
            <a:pPr>
              <a:buFontTx/>
              <a:buNone/>
            </a:pPr>
            <a:r>
              <a:rPr lang="en-CA" b="1" smtClean="0"/>
              <a:t>D. </a:t>
            </a:r>
            <a:r>
              <a:rPr lang="en-CA" smtClean="0"/>
              <a:t>Computation-dominant software</a:t>
            </a:r>
          </a:p>
          <a:p>
            <a:pPr>
              <a:buFont typeface="Arial" pitchFamily="-72" charset="0"/>
              <a:buNone/>
            </a:pPr>
            <a:endParaRPr lang="en-CA"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Software Application Taxonomy </a:t>
            </a:r>
            <a:br>
              <a:rPr lang="en-CA" dirty="0" smtClean="0">
                <a:ea typeface="+mj-ea"/>
                <a:cs typeface="+mj-cs"/>
              </a:rPr>
            </a:br>
            <a:r>
              <a:rPr lang="en-CA" dirty="0" smtClean="0">
                <a:ea typeface="+mj-ea"/>
                <a:cs typeface="+mj-cs"/>
              </a:rPr>
              <a:t>(Level 1 and 2)</a:t>
            </a:r>
            <a:endParaRPr lang="en-US" dirty="0">
              <a:ea typeface="+mj-ea"/>
              <a:cs typeface="+mj-cs"/>
            </a:endParaRPr>
          </a:p>
        </p:txBody>
      </p:sp>
      <p:sp>
        <p:nvSpPr>
          <p:cNvPr id="77826" name="Content Placeholder 6"/>
          <p:cNvSpPr>
            <a:spLocks noGrp="1"/>
          </p:cNvSpPr>
          <p:nvPr>
            <p:ph sz="half" idx="1"/>
          </p:nvPr>
        </p:nvSpPr>
        <p:spPr/>
        <p:txBody>
          <a:bodyPr/>
          <a:lstStyle/>
          <a:p>
            <a:pPr>
              <a:lnSpc>
                <a:spcPct val="90000"/>
              </a:lnSpc>
              <a:buFontTx/>
              <a:buNone/>
            </a:pPr>
            <a:r>
              <a:rPr lang="en-CA" sz="1400" b="1" smtClean="0"/>
              <a:t>A</a:t>
            </a:r>
            <a:r>
              <a:rPr lang="en-CA" sz="1400" smtClean="0"/>
              <a:t> Data-dominant software</a:t>
            </a:r>
            <a:endParaRPr lang="en-CA" sz="1400" b="1" smtClean="0"/>
          </a:p>
          <a:p>
            <a:pPr lvl="1">
              <a:lnSpc>
                <a:spcPct val="90000"/>
              </a:lnSpc>
            </a:pPr>
            <a:r>
              <a:rPr lang="en-CA" sz="1400" b="1" smtClean="0"/>
              <a:t>A.con</a:t>
            </a:r>
            <a:r>
              <a:rPr lang="en-CA" sz="1400" smtClean="0"/>
              <a:t> Consumer-oriented software</a:t>
            </a:r>
            <a:endParaRPr lang="en-CA" sz="1400" b="1" smtClean="0"/>
          </a:p>
          <a:p>
            <a:pPr lvl="1">
              <a:lnSpc>
                <a:spcPct val="90000"/>
              </a:lnSpc>
            </a:pPr>
            <a:r>
              <a:rPr lang="en-CA" sz="1400" b="1" smtClean="0"/>
              <a:t>A.bus</a:t>
            </a:r>
            <a:r>
              <a:rPr lang="en-CA" sz="1400" smtClean="0"/>
              <a:t> Business-oriented software</a:t>
            </a:r>
            <a:endParaRPr lang="en-CA" sz="1400" b="1" smtClean="0"/>
          </a:p>
          <a:p>
            <a:pPr lvl="1">
              <a:lnSpc>
                <a:spcPct val="90000"/>
              </a:lnSpc>
            </a:pPr>
            <a:r>
              <a:rPr lang="en-CA" sz="1400" b="1" smtClean="0"/>
              <a:t>A.des </a:t>
            </a:r>
            <a:r>
              <a:rPr lang="en-CA" sz="1400" smtClean="0"/>
              <a:t>Design and engineering software</a:t>
            </a:r>
            <a:endParaRPr lang="en-CA" sz="1400" b="1" smtClean="0"/>
          </a:p>
          <a:p>
            <a:pPr lvl="1">
              <a:lnSpc>
                <a:spcPct val="90000"/>
              </a:lnSpc>
            </a:pPr>
            <a:r>
              <a:rPr lang="en-CA" sz="1400" b="1" smtClean="0"/>
              <a:t>A.inf </a:t>
            </a:r>
            <a:r>
              <a:rPr lang="en-CA" sz="1400" smtClean="0"/>
              <a:t>Information display and transaction entry</a:t>
            </a:r>
            <a:endParaRPr lang="en-CA" sz="1400" b="1" smtClean="0"/>
          </a:p>
          <a:p>
            <a:pPr>
              <a:lnSpc>
                <a:spcPct val="90000"/>
              </a:lnSpc>
              <a:buFontTx/>
              <a:buNone/>
            </a:pPr>
            <a:r>
              <a:rPr lang="en-CA" sz="1400" b="1" smtClean="0"/>
              <a:t>B. </a:t>
            </a:r>
            <a:r>
              <a:rPr lang="en-CA" sz="1400" smtClean="0"/>
              <a:t>Systems software</a:t>
            </a:r>
            <a:endParaRPr lang="en-CA" sz="1400" b="1" smtClean="0"/>
          </a:p>
          <a:p>
            <a:pPr lvl="1">
              <a:lnSpc>
                <a:spcPct val="90000"/>
              </a:lnSpc>
            </a:pPr>
            <a:r>
              <a:rPr lang="en-CA" sz="1400" b="1" smtClean="0"/>
              <a:t>B.os </a:t>
            </a:r>
            <a:r>
              <a:rPr lang="en-CA" sz="1400" smtClean="0"/>
              <a:t>Operating systems</a:t>
            </a:r>
            <a:endParaRPr lang="en-CA" sz="1400" b="1" smtClean="0"/>
          </a:p>
          <a:p>
            <a:pPr lvl="1">
              <a:lnSpc>
                <a:spcPct val="90000"/>
              </a:lnSpc>
            </a:pPr>
            <a:r>
              <a:rPr lang="en-CA" sz="1400" b="1" smtClean="0"/>
              <a:t>B.net </a:t>
            </a:r>
            <a:r>
              <a:rPr lang="en-CA" sz="1400" smtClean="0"/>
              <a:t>Networking / Communications</a:t>
            </a:r>
            <a:endParaRPr lang="en-CA" sz="1400" b="1" smtClean="0"/>
          </a:p>
          <a:p>
            <a:pPr lvl="1">
              <a:lnSpc>
                <a:spcPct val="90000"/>
              </a:lnSpc>
            </a:pPr>
            <a:r>
              <a:rPr lang="en-CA" sz="1400" b="1" smtClean="0"/>
              <a:t>B.dev </a:t>
            </a:r>
            <a:r>
              <a:rPr lang="en-CA" sz="1400" smtClean="0"/>
              <a:t>Device / Peripheral drivers</a:t>
            </a:r>
            <a:endParaRPr lang="en-CA" sz="1400" b="1" smtClean="0"/>
          </a:p>
          <a:p>
            <a:pPr lvl="1">
              <a:lnSpc>
                <a:spcPct val="90000"/>
              </a:lnSpc>
            </a:pPr>
            <a:r>
              <a:rPr lang="en-CA" sz="1400" b="1" smtClean="0"/>
              <a:t>B.ut </a:t>
            </a:r>
            <a:r>
              <a:rPr lang="en-CA" sz="1400" smtClean="0"/>
              <a:t>Support utilities</a:t>
            </a:r>
            <a:endParaRPr lang="en-CA" sz="1400" b="1" smtClean="0"/>
          </a:p>
          <a:p>
            <a:pPr lvl="1">
              <a:lnSpc>
                <a:spcPct val="90000"/>
              </a:lnSpc>
            </a:pPr>
            <a:r>
              <a:rPr lang="en-CA" sz="1400" b="1" smtClean="0"/>
              <a:t>B.mid </a:t>
            </a:r>
            <a:r>
              <a:rPr lang="en-CA" sz="1400" smtClean="0"/>
              <a:t>Middleware and system components</a:t>
            </a:r>
            <a:endParaRPr lang="en-CA" sz="1400" b="1" smtClean="0"/>
          </a:p>
          <a:p>
            <a:pPr lvl="1">
              <a:lnSpc>
                <a:spcPct val="90000"/>
              </a:lnSpc>
            </a:pPr>
            <a:r>
              <a:rPr lang="en-CA" sz="1400" b="1" smtClean="0"/>
              <a:t>B.bp </a:t>
            </a:r>
            <a:r>
              <a:rPr lang="en-CA" sz="1400" smtClean="0"/>
              <a:t>Software Backplanes (e.g. Eclipse)</a:t>
            </a:r>
            <a:endParaRPr lang="en-CA" sz="1400" b="1" smtClean="0"/>
          </a:p>
          <a:p>
            <a:pPr lvl="1">
              <a:lnSpc>
                <a:spcPct val="90000"/>
              </a:lnSpc>
            </a:pPr>
            <a:r>
              <a:rPr lang="en-CA" sz="1400" b="1" smtClean="0"/>
              <a:t>B.svr. </a:t>
            </a:r>
            <a:r>
              <a:rPr lang="en-CA" sz="1400" smtClean="0"/>
              <a:t>Servers</a:t>
            </a:r>
            <a:endParaRPr lang="en-CA" sz="1400" b="1" smtClean="0"/>
          </a:p>
          <a:p>
            <a:pPr lvl="1">
              <a:lnSpc>
                <a:spcPct val="90000"/>
              </a:lnSpc>
            </a:pPr>
            <a:r>
              <a:rPr lang="en-CA" sz="1400" b="1" smtClean="0"/>
              <a:t>B.mal </a:t>
            </a:r>
            <a:r>
              <a:rPr lang="en-CA" sz="1400" smtClean="0"/>
              <a:t>Malware</a:t>
            </a:r>
            <a:endParaRPr lang="en-CA" sz="1400" b="1" smtClean="0"/>
          </a:p>
          <a:p>
            <a:pPr>
              <a:lnSpc>
                <a:spcPct val="90000"/>
              </a:lnSpc>
              <a:buFontTx/>
              <a:buNone/>
            </a:pPr>
            <a:endParaRPr lang="en-CA" sz="1400"/>
          </a:p>
        </p:txBody>
      </p:sp>
      <p:sp>
        <p:nvSpPr>
          <p:cNvPr id="77827" name="Content Placeholder 7"/>
          <p:cNvSpPr>
            <a:spLocks noGrp="1"/>
          </p:cNvSpPr>
          <p:nvPr>
            <p:ph sz="half" idx="2"/>
          </p:nvPr>
        </p:nvSpPr>
        <p:spPr/>
        <p:txBody>
          <a:bodyPr/>
          <a:lstStyle/>
          <a:p>
            <a:pPr>
              <a:lnSpc>
                <a:spcPct val="90000"/>
              </a:lnSpc>
              <a:buFontTx/>
              <a:buNone/>
            </a:pPr>
            <a:r>
              <a:rPr lang="en-CA" sz="1400" b="1" smtClean="0"/>
              <a:t>C. </a:t>
            </a:r>
            <a:r>
              <a:rPr lang="en-CA" sz="1400" smtClean="0"/>
              <a:t>Control-dominant software</a:t>
            </a:r>
            <a:endParaRPr lang="en-CA" sz="1400" b="1" smtClean="0"/>
          </a:p>
          <a:p>
            <a:pPr lvl="1">
              <a:lnSpc>
                <a:spcPct val="90000"/>
              </a:lnSpc>
            </a:pPr>
            <a:r>
              <a:rPr lang="en-CA" sz="1400" b="1" smtClean="0"/>
              <a:t>C.hw. </a:t>
            </a:r>
            <a:r>
              <a:rPr lang="en-CA" sz="1400" smtClean="0"/>
              <a:t>Hardware control</a:t>
            </a:r>
            <a:endParaRPr lang="en-CA" sz="1400" b="1" smtClean="0"/>
          </a:p>
          <a:p>
            <a:pPr lvl="1">
              <a:lnSpc>
                <a:spcPct val="90000"/>
              </a:lnSpc>
            </a:pPr>
            <a:r>
              <a:rPr lang="en-CA" sz="1400" b="1" smtClean="0"/>
              <a:t>C.em. </a:t>
            </a:r>
            <a:r>
              <a:rPr lang="en-CA" sz="1400" smtClean="0"/>
              <a:t>Embedded software</a:t>
            </a:r>
            <a:endParaRPr lang="en-CA" sz="1400" b="1" smtClean="0"/>
          </a:p>
          <a:p>
            <a:pPr lvl="1">
              <a:lnSpc>
                <a:spcPct val="90000"/>
              </a:lnSpc>
            </a:pPr>
            <a:r>
              <a:rPr lang="en-CA" sz="1400" b="1" smtClean="0"/>
              <a:t>C.rt. </a:t>
            </a:r>
            <a:r>
              <a:rPr lang="en-CA" sz="1400" smtClean="0"/>
              <a:t>Real time control software</a:t>
            </a:r>
            <a:endParaRPr lang="en-CA" sz="1400" b="1" smtClean="0"/>
          </a:p>
          <a:p>
            <a:pPr lvl="1">
              <a:lnSpc>
                <a:spcPct val="90000"/>
              </a:lnSpc>
            </a:pPr>
            <a:r>
              <a:rPr lang="en-CA" sz="1400" b="1" smtClean="0"/>
              <a:t>C.pc. </a:t>
            </a:r>
            <a:r>
              <a:rPr lang="en-CA" sz="1400" smtClean="0"/>
              <a:t>Process control software (i.e. air traffic control, industrial process, nuclear plants)</a:t>
            </a:r>
            <a:endParaRPr lang="en-CA" sz="1400" b="1" smtClean="0"/>
          </a:p>
          <a:p>
            <a:pPr>
              <a:lnSpc>
                <a:spcPct val="90000"/>
              </a:lnSpc>
              <a:buFontTx/>
              <a:buNone/>
            </a:pPr>
            <a:r>
              <a:rPr lang="en-CA" sz="1400" b="1" smtClean="0"/>
              <a:t>D. </a:t>
            </a:r>
            <a:r>
              <a:rPr lang="en-CA" sz="1400" smtClean="0"/>
              <a:t>Computation-dominant software</a:t>
            </a:r>
            <a:endParaRPr lang="en-CA" sz="1400" b="1" smtClean="0"/>
          </a:p>
          <a:p>
            <a:pPr lvl="1">
              <a:lnSpc>
                <a:spcPct val="90000"/>
              </a:lnSpc>
            </a:pPr>
            <a:r>
              <a:rPr lang="en-CA" sz="1400" b="1" smtClean="0"/>
              <a:t>D.or. </a:t>
            </a:r>
            <a:r>
              <a:rPr lang="en-CA" sz="1400" smtClean="0"/>
              <a:t>Operations research</a:t>
            </a:r>
            <a:endParaRPr lang="en-CA" sz="1400" b="1" smtClean="0"/>
          </a:p>
          <a:p>
            <a:pPr lvl="1">
              <a:lnSpc>
                <a:spcPct val="90000"/>
              </a:lnSpc>
            </a:pPr>
            <a:r>
              <a:rPr lang="en-CA" sz="1400" b="1" smtClean="0"/>
              <a:t>D.im. </a:t>
            </a:r>
            <a:r>
              <a:rPr lang="en-CA" sz="1400" smtClean="0"/>
              <a:t>Information management and manipulation</a:t>
            </a:r>
            <a:endParaRPr lang="en-CA" sz="1400" b="1" smtClean="0"/>
          </a:p>
          <a:p>
            <a:pPr lvl="1">
              <a:lnSpc>
                <a:spcPct val="90000"/>
              </a:lnSpc>
            </a:pPr>
            <a:r>
              <a:rPr lang="en-CA" sz="1400" b="1" smtClean="0"/>
              <a:t>D.art. </a:t>
            </a:r>
            <a:r>
              <a:rPr lang="en-CA" sz="1400" smtClean="0"/>
              <a:t>Artistic creativity</a:t>
            </a:r>
            <a:endParaRPr lang="en-CA" sz="1400" b="1" smtClean="0"/>
          </a:p>
          <a:p>
            <a:pPr lvl="1">
              <a:lnSpc>
                <a:spcPct val="90000"/>
              </a:lnSpc>
            </a:pPr>
            <a:r>
              <a:rPr lang="en-CA" sz="1400" b="1" smtClean="0"/>
              <a:t>D.sci </a:t>
            </a:r>
            <a:r>
              <a:rPr lang="en-CA" sz="1400" smtClean="0"/>
              <a:t>Scientific software</a:t>
            </a:r>
            <a:endParaRPr lang="en-CA" sz="1400" b="1" smtClean="0"/>
          </a:p>
          <a:p>
            <a:pPr lvl="1">
              <a:lnSpc>
                <a:spcPct val="90000"/>
              </a:lnSpc>
            </a:pPr>
            <a:r>
              <a:rPr lang="en-CA" sz="1400" b="1" smtClean="0"/>
              <a:t>D.ai </a:t>
            </a:r>
            <a:r>
              <a:rPr lang="en-CA" sz="1400" smtClean="0"/>
              <a:t>Artificial intelligence</a:t>
            </a:r>
          </a:p>
          <a:p>
            <a:pPr>
              <a:lnSpc>
                <a:spcPct val="90000"/>
              </a:lnSpc>
            </a:pPr>
            <a:endParaRPr lang="en-CA" sz="1400" smtClean="0"/>
          </a:p>
          <a:p>
            <a:pPr>
              <a:lnSpc>
                <a:spcPct val="90000"/>
              </a:lnSpc>
              <a:buFontTx/>
              <a:buNone/>
            </a:pPr>
            <a:endParaRPr lang="en-CA" sz="1400" smtClean="0"/>
          </a:p>
          <a:p>
            <a:pPr>
              <a:buFont typeface="Arial" pitchFamily="-72" charset="0"/>
              <a:buNone/>
            </a:pPr>
            <a:endParaRPr lang="en-US"/>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B4C80077-80EA-4F2E-B6B9-C3ED73B77C3E}"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Software Application Taxonomy </a:t>
            </a:r>
            <a:br>
              <a:rPr lang="en-CA" dirty="0" smtClean="0">
                <a:ea typeface="+mj-ea"/>
                <a:cs typeface="+mj-cs"/>
              </a:rPr>
            </a:br>
            <a:r>
              <a:rPr lang="en-CA" dirty="0" smtClean="0">
                <a:ea typeface="+mj-ea"/>
                <a:cs typeface="+mj-cs"/>
              </a:rPr>
              <a:t>(Subset Examples)</a:t>
            </a:r>
            <a:endParaRPr lang="en-US" dirty="0">
              <a:ea typeface="+mj-ea"/>
              <a:cs typeface="+mj-cs"/>
            </a:endParaRPr>
          </a:p>
        </p:txBody>
      </p:sp>
      <p:sp>
        <p:nvSpPr>
          <p:cNvPr id="78850" name="Content Placeholder 6"/>
          <p:cNvSpPr>
            <a:spLocks noGrp="1"/>
          </p:cNvSpPr>
          <p:nvPr>
            <p:ph sz="half" idx="1"/>
          </p:nvPr>
        </p:nvSpPr>
        <p:spPr/>
        <p:txBody>
          <a:bodyPr/>
          <a:lstStyle/>
          <a:p>
            <a:pPr>
              <a:lnSpc>
                <a:spcPct val="90000"/>
              </a:lnSpc>
              <a:buFontTx/>
              <a:buNone/>
            </a:pPr>
            <a:r>
              <a:rPr lang="en-CA" sz="1800" b="1" smtClean="0"/>
              <a:t>A</a:t>
            </a:r>
            <a:r>
              <a:rPr lang="en-CA" sz="1800" smtClean="0"/>
              <a:t> Data-dominant software</a:t>
            </a:r>
            <a:endParaRPr lang="en-CA" sz="1800" b="1" smtClean="0"/>
          </a:p>
          <a:p>
            <a:pPr>
              <a:lnSpc>
                <a:spcPct val="90000"/>
              </a:lnSpc>
            </a:pPr>
            <a:r>
              <a:rPr lang="en-CA" sz="1800" b="1" smtClean="0"/>
              <a:t>A.con</a:t>
            </a:r>
            <a:r>
              <a:rPr lang="en-CA" sz="1800" smtClean="0"/>
              <a:t> Consumer-oriented software</a:t>
            </a:r>
            <a:endParaRPr lang="en-CA" sz="1800" b="1" smtClean="0"/>
          </a:p>
          <a:p>
            <a:pPr lvl="1">
              <a:lnSpc>
                <a:spcPct val="90000"/>
              </a:lnSpc>
            </a:pPr>
            <a:r>
              <a:rPr lang="en-CA" sz="1800" b="1" smtClean="0"/>
              <a:t>1</a:t>
            </a:r>
            <a:r>
              <a:rPr lang="en-CA" sz="1800" smtClean="0"/>
              <a:t> Communication and information</a:t>
            </a:r>
            <a:endParaRPr lang="en-CA" sz="1800" b="1" smtClean="0"/>
          </a:p>
          <a:p>
            <a:pPr lvl="2">
              <a:lnSpc>
                <a:spcPct val="90000"/>
              </a:lnSpc>
            </a:pPr>
            <a:r>
              <a:rPr lang="en-CA" sz="1800" b="1" smtClean="0"/>
              <a:t>a</a:t>
            </a:r>
            <a:r>
              <a:rPr lang="en-CA" sz="1800" smtClean="0"/>
              <a:t> Voice</a:t>
            </a:r>
            <a:endParaRPr lang="en-CA" sz="1800" b="1" smtClean="0"/>
          </a:p>
          <a:p>
            <a:pPr lvl="2">
              <a:lnSpc>
                <a:spcPct val="90000"/>
              </a:lnSpc>
            </a:pPr>
            <a:r>
              <a:rPr lang="en-CA" sz="1800" b="1" smtClean="0"/>
              <a:t>b</a:t>
            </a:r>
            <a:r>
              <a:rPr lang="en-CA" sz="1800" smtClean="0"/>
              <a:t> Text / Chat</a:t>
            </a:r>
            <a:endParaRPr lang="en-CA" sz="1800" b="1" smtClean="0"/>
          </a:p>
          <a:p>
            <a:pPr lvl="2">
              <a:lnSpc>
                <a:spcPct val="90000"/>
              </a:lnSpc>
            </a:pPr>
            <a:r>
              <a:rPr lang="en-CA" sz="1800" b="1" smtClean="0"/>
              <a:t>c</a:t>
            </a:r>
            <a:r>
              <a:rPr lang="en-CA" sz="1800" smtClean="0"/>
              <a:t>. Email</a:t>
            </a:r>
            <a:endParaRPr lang="en-CA" sz="1800" b="1" smtClean="0"/>
          </a:p>
          <a:p>
            <a:pPr lvl="2">
              <a:lnSpc>
                <a:spcPct val="90000"/>
              </a:lnSpc>
            </a:pPr>
            <a:r>
              <a:rPr lang="en-CA" sz="1800" b="1" smtClean="0"/>
              <a:t>d</a:t>
            </a:r>
            <a:r>
              <a:rPr lang="en-CA" sz="1800" smtClean="0"/>
              <a:t> Web browsers</a:t>
            </a:r>
            <a:endParaRPr lang="en-CA" sz="1800" b="1" smtClean="0"/>
          </a:p>
          <a:p>
            <a:pPr lvl="2">
              <a:lnSpc>
                <a:spcPct val="90000"/>
              </a:lnSpc>
            </a:pPr>
            <a:r>
              <a:rPr lang="en-CA" sz="1800" b="1" smtClean="0"/>
              <a:t>e</a:t>
            </a:r>
            <a:r>
              <a:rPr lang="en-CA" sz="1800" smtClean="0"/>
              <a:t>. Personal Information management (calendaring, address book)</a:t>
            </a:r>
            <a:endParaRPr lang="en-CA" sz="1800" b="1" smtClean="0"/>
          </a:p>
          <a:p>
            <a:pPr lvl="2">
              <a:lnSpc>
                <a:spcPct val="90000"/>
              </a:lnSpc>
            </a:pPr>
            <a:r>
              <a:rPr lang="en-CA" sz="1800" b="1" smtClean="0"/>
              <a:t>f</a:t>
            </a:r>
            <a:r>
              <a:rPr lang="en-CA" sz="1800" smtClean="0"/>
              <a:t>. File / document sharing (i.e. FTP)</a:t>
            </a:r>
            <a:endParaRPr lang="en-CA" sz="1800"/>
          </a:p>
        </p:txBody>
      </p:sp>
      <p:sp>
        <p:nvSpPr>
          <p:cNvPr id="78851" name="Content Placeholder 7"/>
          <p:cNvSpPr>
            <a:spLocks noGrp="1"/>
          </p:cNvSpPr>
          <p:nvPr>
            <p:ph sz="half" idx="2"/>
          </p:nvPr>
        </p:nvSpPr>
        <p:spPr/>
        <p:txBody>
          <a:bodyPr/>
          <a:lstStyle/>
          <a:p>
            <a:pPr>
              <a:lnSpc>
                <a:spcPct val="90000"/>
              </a:lnSpc>
              <a:buFontTx/>
              <a:buNone/>
            </a:pPr>
            <a:r>
              <a:rPr lang="en-CA" sz="1800" b="1" smtClean="0"/>
              <a:t>B. </a:t>
            </a:r>
            <a:r>
              <a:rPr lang="en-CA" sz="1800" smtClean="0"/>
              <a:t>Systems software</a:t>
            </a:r>
            <a:endParaRPr lang="en-CA" sz="1800" b="1" smtClean="0"/>
          </a:p>
          <a:p>
            <a:pPr>
              <a:lnSpc>
                <a:spcPct val="90000"/>
              </a:lnSpc>
            </a:pPr>
            <a:r>
              <a:rPr lang="en-CA" sz="1800" b="1" smtClean="0"/>
              <a:t>B.os </a:t>
            </a:r>
            <a:r>
              <a:rPr lang="en-CA" sz="1800" smtClean="0"/>
              <a:t>Operating systems</a:t>
            </a:r>
            <a:endParaRPr lang="en-CA" sz="1800" b="1" smtClean="0"/>
          </a:p>
          <a:p>
            <a:pPr lvl="1">
              <a:lnSpc>
                <a:spcPct val="90000"/>
              </a:lnSpc>
            </a:pPr>
            <a:r>
              <a:rPr lang="en-CA" sz="1800" b="1" smtClean="0"/>
              <a:t>1. </a:t>
            </a:r>
            <a:r>
              <a:rPr lang="en-CA" sz="1800" smtClean="0"/>
              <a:t>Accessibility</a:t>
            </a:r>
            <a:endParaRPr lang="en-CA" sz="1800" b="1" smtClean="0"/>
          </a:p>
          <a:p>
            <a:pPr lvl="1">
              <a:lnSpc>
                <a:spcPct val="90000"/>
              </a:lnSpc>
            </a:pPr>
            <a:r>
              <a:rPr lang="en-CA" sz="1800" b="1" smtClean="0"/>
              <a:t>2. </a:t>
            </a:r>
            <a:r>
              <a:rPr lang="en-CA" sz="1800" smtClean="0"/>
              <a:t>Administrator software and tools</a:t>
            </a:r>
            <a:endParaRPr lang="en-CA" sz="1800" b="1" smtClean="0"/>
          </a:p>
          <a:p>
            <a:pPr lvl="1">
              <a:lnSpc>
                <a:spcPct val="90000"/>
              </a:lnSpc>
            </a:pPr>
            <a:r>
              <a:rPr lang="en-CA" sz="1800" b="1" smtClean="0"/>
              <a:t>3. </a:t>
            </a:r>
            <a:r>
              <a:rPr lang="en-CA" sz="1800" smtClean="0"/>
              <a:t>Emulation / emulators</a:t>
            </a:r>
            <a:endParaRPr lang="en-CA" sz="1800" b="1" smtClean="0"/>
          </a:p>
          <a:p>
            <a:pPr lvl="1">
              <a:lnSpc>
                <a:spcPct val="90000"/>
              </a:lnSpc>
            </a:pPr>
            <a:r>
              <a:rPr lang="en-CA" sz="1800" b="1" smtClean="0"/>
              <a:t>4. </a:t>
            </a:r>
            <a:r>
              <a:rPr lang="en-CA" sz="1800" smtClean="0"/>
              <a:t>Games console operating systems</a:t>
            </a:r>
            <a:endParaRPr lang="en-CA" sz="1800" b="1" smtClean="0"/>
          </a:p>
          <a:p>
            <a:pPr lvl="1">
              <a:lnSpc>
                <a:spcPct val="90000"/>
              </a:lnSpc>
            </a:pPr>
            <a:r>
              <a:rPr lang="en-CA" sz="1800" b="1" smtClean="0"/>
              <a:t>5. </a:t>
            </a:r>
            <a:r>
              <a:rPr lang="en-CA" sz="1800" smtClean="0"/>
              <a:t>Virtual machines</a:t>
            </a:r>
            <a:endParaRPr lang="en-CA" sz="1800" b="1" smtClean="0"/>
          </a:p>
          <a:p>
            <a:pPr lvl="1">
              <a:lnSpc>
                <a:spcPct val="90000"/>
              </a:lnSpc>
            </a:pPr>
            <a:r>
              <a:rPr lang="en-CA" sz="1800" b="1" smtClean="0"/>
              <a:t>6. </a:t>
            </a:r>
            <a:r>
              <a:rPr lang="en-CA" sz="1800" smtClean="0"/>
              <a:t>Kernels / distributions (e.g. Linux, Mac, Windows, Palm, QnX)</a:t>
            </a:r>
            <a:endParaRPr lang="en-CA" sz="180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1CA086F1-8A46-4002-B9AE-FD45C1B6A4F2}"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7"/>
          <p:cNvSpPr>
            <a:spLocks noGrp="1"/>
          </p:cNvSpPr>
          <p:nvPr>
            <p:ph type="title"/>
          </p:nvPr>
        </p:nvSpPr>
        <p:spPr/>
        <p:txBody>
          <a:bodyPr/>
          <a:lstStyle/>
          <a:p>
            <a:r>
              <a:rPr lang="en-CA" smtClean="0"/>
              <a:t>How can you apply the taxonomy?</a:t>
            </a:r>
            <a:endParaRPr lang="en-US" smtClean="0"/>
          </a:p>
        </p:txBody>
      </p:sp>
      <p:sp>
        <p:nvSpPr>
          <p:cNvPr id="79874" name="Content Placeholder 9"/>
          <p:cNvSpPr>
            <a:spLocks noGrp="1"/>
          </p:cNvSpPr>
          <p:nvPr>
            <p:ph idx="1"/>
          </p:nvPr>
        </p:nvSpPr>
        <p:spPr/>
        <p:txBody>
          <a:bodyPr/>
          <a:lstStyle/>
          <a:p>
            <a:r>
              <a:rPr lang="en-CA" smtClean="0"/>
              <a:t>Academic Research</a:t>
            </a:r>
          </a:p>
          <a:p>
            <a:r>
              <a:rPr lang="en-CA" smtClean="0"/>
              <a:t>Academic Education</a:t>
            </a:r>
          </a:p>
          <a:p>
            <a:r>
              <a:rPr lang="en-CA" smtClean="0"/>
              <a:t>Software Practitioners</a:t>
            </a:r>
          </a:p>
          <a:p>
            <a:endParaRPr lang="en-US" smtClean="0"/>
          </a:p>
        </p:txBody>
      </p:sp>
      <p:sp>
        <p:nvSpPr>
          <p:cNvPr id="5" name="Date Placeholder 4"/>
          <p:cNvSpPr>
            <a:spLocks noGrp="1"/>
          </p:cNvSpPr>
          <p:nvPr>
            <p:ph type="dt" sz="quarter" idx="10"/>
          </p:nvPr>
        </p:nvSpPr>
        <p:spPr/>
        <p:txBody>
          <a:bodyPr/>
          <a:lstStyle/>
          <a:p>
            <a:pPr>
              <a:defRPr/>
            </a:pPr>
            <a:r>
              <a:rPr lang="en-CA"/>
              <a:t>10/25/2010</a:t>
            </a:r>
            <a:endParaRPr lang="en-US"/>
          </a:p>
        </p:txBody>
      </p:sp>
      <p:sp>
        <p:nvSpPr>
          <p:cNvPr id="6" name="Footer Placeholder 5"/>
          <p:cNvSpPr>
            <a:spLocks noGrp="1"/>
          </p:cNvSpPr>
          <p:nvPr>
            <p:ph type="ftr" sz="quarter" idx="11"/>
          </p:nvPr>
        </p:nvSpPr>
        <p:spPr/>
        <p:txBody>
          <a:bodyPr/>
          <a:lstStyle/>
          <a:p>
            <a:pPr>
              <a:defRPr/>
            </a:pPr>
            <a:r>
              <a:rPr lang="en-US"/>
              <a:t>Andrew Forward</a:t>
            </a:r>
          </a:p>
        </p:txBody>
      </p:sp>
      <p:sp>
        <p:nvSpPr>
          <p:cNvPr id="7" name="Slide Number Placeholder 6"/>
          <p:cNvSpPr>
            <a:spLocks noGrp="1"/>
          </p:cNvSpPr>
          <p:nvPr>
            <p:ph type="sldNum" sz="quarter" idx="12"/>
          </p:nvPr>
        </p:nvSpPr>
        <p:spPr/>
        <p:txBody>
          <a:bodyPr/>
          <a:lstStyle/>
          <a:p>
            <a:pPr>
              <a:defRPr/>
            </a:pPr>
            <a:fld id="{8499311C-EA65-40E1-A2DB-BAF6D917C491}"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CA" smtClean="0"/>
              <a:t>Application to Academic Research</a:t>
            </a:r>
            <a:endParaRPr lang="en-US" smtClean="0"/>
          </a:p>
        </p:txBody>
      </p:sp>
      <p:sp>
        <p:nvSpPr>
          <p:cNvPr id="80898" name="Content Placeholder 2"/>
          <p:cNvSpPr>
            <a:spLocks noGrp="1"/>
          </p:cNvSpPr>
          <p:nvPr>
            <p:ph idx="1"/>
          </p:nvPr>
        </p:nvSpPr>
        <p:spPr/>
        <p:txBody>
          <a:bodyPr/>
          <a:lstStyle/>
          <a:p>
            <a:pPr>
              <a:lnSpc>
                <a:spcPct val="90000"/>
              </a:lnSpc>
              <a:buFontTx/>
              <a:buNone/>
            </a:pPr>
            <a:r>
              <a:rPr lang="en-US" altLang="zh-CN" sz="2400" b="1" smtClean="0">
                <a:ea typeface="宋体" pitchFamily="-72" charset="-122"/>
                <a:cs typeface="宋体" pitchFamily="-72" charset="-122"/>
              </a:rPr>
              <a:t>Surveys and questionnaires</a:t>
            </a:r>
            <a:r>
              <a:rPr lang="en-US" altLang="zh-CN" sz="2400" smtClean="0">
                <a:ea typeface="宋体" pitchFamily="-72" charset="-122"/>
                <a:cs typeface="宋体" pitchFamily="-72" charset="-122"/>
              </a:rPr>
              <a:t> to gather </a:t>
            </a:r>
            <a:r>
              <a:rPr lang="en-US" altLang="zh-CN" sz="2400" b="1" smtClean="0">
                <a:ea typeface="宋体" pitchFamily="-72" charset="-122"/>
                <a:cs typeface="宋体" pitchFamily="-72" charset="-122"/>
              </a:rPr>
              <a:t>demographic</a:t>
            </a:r>
            <a:r>
              <a:rPr lang="en-US" altLang="zh-CN" sz="2400" smtClean="0">
                <a:ea typeface="宋体" pitchFamily="-72" charset="-122"/>
                <a:cs typeface="宋体" pitchFamily="-72" charset="-122"/>
              </a:rPr>
              <a:t> information about the participants.  </a:t>
            </a:r>
          </a:p>
          <a:p>
            <a:pPr lvl="1">
              <a:lnSpc>
                <a:spcPct val="90000"/>
              </a:lnSpc>
            </a:pPr>
            <a:r>
              <a:rPr lang="en-US" altLang="zh-CN" sz="2400" smtClean="0">
                <a:ea typeface="宋体" pitchFamily="-72" charset="-122"/>
                <a:cs typeface="宋体" pitchFamily="-72" charset="-122"/>
              </a:rPr>
              <a:t>Allow for more standard sub-sampling among different studies.</a:t>
            </a:r>
          </a:p>
          <a:p>
            <a:pPr>
              <a:lnSpc>
                <a:spcPct val="90000"/>
              </a:lnSpc>
            </a:pPr>
            <a:endParaRPr lang="en-US" altLang="zh-CN" sz="2400" smtClean="0">
              <a:ea typeface="宋体" pitchFamily="-72" charset="-122"/>
              <a:cs typeface="宋体" pitchFamily="-72" charset="-122"/>
            </a:endParaRPr>
          </a:p>
          <a:p>
            <a:pPr>
              <a:lnSpc>
                <a:spcPct val="90000"/>
              </a:lnSpc>
              <a:buFontTx/>
              <a:buNone/>
            </a:pPr>
            <a:r>
              <a:rPr lang="en-US" altLang="zh-CN" sz="2400" b="1" smtClean="0">
                <a:ea typeface="宋体" pitchFamily="-72" charset="-122"/>
                <a:cs typeface="宋体" pitchFamily="-72" charset="-122"/>
              </a:rPr>
              <a:t>Experimental</a:t>
            </a:r>
            <a:r>
              <a:rPr lang="en-US" altLang="zh-CN" sz="2400" smtClean="0">
                <a:ea typeface="宋体" pitchFamily="-72" charset="-122"/>
                <a:cs typeface="宋体" pitchFamily="-72" charset="-122"/>
              </a:rPr>
              <a:t> or other empirical </a:t>
            </a:r>
            <a:r>
              <a:rPr lang="en-US" altLang="zh-CN" sz="2400" b="1" smtClean="0">
                <a:ea typeface="宋体" pitchFamily="-72" charset="-122"/>
                <a:cs typeface="宋体" pitchFamily="-72" charset="-122"/>
              </a:rPr>
              <a:t>results</a:t>
            </a:r>
            <a:r>
              <a:rPr lang="en-US" altLang="zh-CN" sz="2400" smtClean="0">
                <a:ea typeface="宋体" pitchFamily="-72" charset="-122"/>
                <a:cs typeface="宋体" pitchFamily="-72" charset="-122"/>
              </a:rPr>
              <a:t> should indicate </a:t>
            </a:r>
            <a:r>
              <a:rPr lang="en-US" altLang="zh-CN" sz="2400" b="1" smtClean="0">
                <a:ea typeface="宋体" pitchFamily="-72" charset="-122"/>
                <a:cs typeface="宋体" pitchFamily="-72" charset="-122"/>
              </a:rPr>
              <a:t>which</a:t>
            </a:r>
            <a:r>
              <a:rPr lang="en-US" altLang="zh-CN" sz="2400" smtClean="0">
                <a:ea typeface="宋体" pitchFamily="-72" charset="-122"/>
                <a:cs typeface="宋体" pitchFamily="-72" charset="-122"/>
              </a:rPr>
              <a:t> application </a:t>
            </a:r>
            <a:r>
              <a:rPr lang="en-US" altLang="zh-CN" sz="2400" b="1" smtClean="0">
                <a:ea typeface="宋体" pitchFamily="-72" charset="-122"/>
                <a:cs typeface="宋体" pitchFamily="-72" charset="-122"/>
              </a:rPr>
              <a:t>domains</a:t>
            </a:r>
            <a:r>
              <a:rPr lang="en-US" altLang="zh-CN" sz="2400" smtClean="0">
                <a:ea typeface="宋体" pitchFamily="-72" charset="-122"/>
                <a:cs typeface="宋体" pitchFamily="-72" charset="-122"/>
              </a:rPr>
              <a:t> were used in the study.</a:t>
            </a:r>
          </a:p>
          <a:p>
            <a:pPr>
              <a:lnSpc>
                <a:spcPct val="90000"/>
              </a:lnSpc>
            </a:pPr>
            <a:endParaRPr lang="en-US" altLang="zh-CN" sz="2400" smtClean="0">
              <a:ea typeface="宋体" pitchFamily="-72" charset="-122"/>
              <a:cs typeface="宋体" pitchFamily="-72" charset="-122"/>
            </a:endParaRPr>
          </a:p>
          <a:p>
            <a:pPr>
              <a:lnSpc>
                <a:spcPct val="90000"/>
              </a:lnSpc>
              <a:buFontTx/>
              <a:buNone/>
            </a:pPr>
            <a:r>
              <a:rPr lang="en-US" altLang="zh-CN" sz="2400" b="1" smtClean="0">
                <a:ea typeface="宋体" pitchFamily="-72" charset="-122"/>
                <a:cs typeface="宋体" pitchFamily="-72" charset="-122"/>
              </a:rPr>
              <a:t>Retrospective analysis</a:t>
            </a:r>
            <a:r>
              <a:rPr lang="en-US" altLang="zh-CN" sz="2400" smtClean="0">
                <a:ea typeface="宋体" pitchFamily="-72" charset="-122"/>
                <a:cs typeface="宋体" pitchFamily="-72" charset="-122"/>
              </a:rPr>
              <a:t> should be performed on existing research that gathered </a:t>
            </a:r>
            <a:r>
              <a:rPr lang="en-US" altLang="zh-CN" sz="2400" b="1" i="1" smtClean="0">
                <a:ea typeface="宋体" pitchFamily="-72" charset="-122"/>
                <a:cs typeface="宋体" pitchFamily="-72" charset="-122"/>
              </a:rPr>
              <a:t>application type</a:t>
            </a:r>
            <a:r>
              <a:rPr lang="en-US" altLang="zh-CN" sz="2400" smtClean="0">
                <a:ea typeface="宋体" pitchFamily="-72" charset="-122"/>
                <a:cs typeface="宋体" pitchFamily="-72" charset="-122"/>
              </a:rPr>
              <a:t> information.</a:t>
            </a:r>
            <a:endParaRPr lang="en-CA" sz="2400" smtClean="0"/>
          </a:p>
          <a:p>
            <a:pPr>
              <a:lnSpc>
                <a:spcPct val="90000"/>
              </a:lnSpc>
              <a:buFontTx/>
              <a:buNone/>
            </a:pPr>
            <a:endParaRPr lang="en-CA" sz="1800" smtClean="0"/>
          </a:p>
          <a:p>
            <a:endParaRPr lang="en-US"/>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946EACC1-7B7E-4571-9600-8063DC463074}"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Overview</a:t>
            </a:r>
          </a:p>
        </p:txBody>
      </p:sp>
      <p:sp>
        <p:nvSpPr>
          <p:cNvPr id="16386" name="Content Placeholder 2"/>
          <p:cNvSpPr>
            <a:spLocks noGrp="1"/>
          </p:cNvSpPr>
          <p:nvPr>
            <p:ph idx="1"/>
          </p:nvPr>
        </p:nvSpPr>
        <p:spPr/>
        <p:txBody>
          <a:bodyPr/>
          <a:lstStyle/>
          <a:p>
            <a:r>
              <a:rPr lang="en-US" dirty="0" smtClean="0"/>
              <a:t>Research Questions and Hypothesis</a:t>
            </a:r>
          </a:p>
          <a:p>
            <a:r>
              <a:rPr lang="en-US" dirty="0" smtClean="0"/>
              <a:t>Contributions</a:t>
            </a:r>
          </a:p>
          <a:p>
            <a:r>
              <a:rPr lang="en-US" dirty="0" smtClean="0"/>
              <a:t>Future work</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557F5AB4-AE8A-4019-A575-7E8E2FB97D5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CA" smtClean="0"/>
              <a:t>Application to Academic Education</a:t>
            </a:r>
            <a:endParaRPr lang="en-US" smtClean="0"/>
          </a:p>
        </p:txBody>
      </p:sp>
      <p:sp>
        <p:nvSpPr>
          <p:cNvPr id="81922" name="Content Placeholder 2"/>
          <p:cNvSpPr>
            <a:spLocks noGrp="1"/>
          </p:cNvSpPr>
          <p:nvPr>
            <p:ph idx="1"/>
          </p:nvPr>
        </p:nvSpPr>
        <p:spPr/>
        <p:txBody>
          <a:bodyPr/>
          <a:lstStyle/>
          <a:p>
            <a:pPr>
              <a:buFontTx/>
              <a:buNone/>
            </a:pPr>
            <a:r>
              <a:rPr lang="en-US" altLang="zh-CN" sz="2400" b="1" smtClean="0">
                <a:ea typeface="宋体" pitchFamily="-72" charset="-122"/>
                <a:cs typeface="宋体" pitchFamily="-72" charset="-122"/>
              </a:rPr>
              <a:t>Curriculum designers</a:t>
            </a:r>
            <a:r>
              <a:rPr lang="en-US" altLang="zh-CN" sz="2400" smtClean="0">
                <a:ea typeface="宋体" pitchFamily="-72" charset="-122"/>
                <a:cs typeface="宋体" pitchFamily="-72" charset="-122"/>
              </a:rPr>
              <a:t> can review course selection to </a:t>
            </a:r>
            <a:r>
              <a:rPr lang="en-US" altLang="zh-CN" sz="2400" b="1" smtClean="0">
                <a:ea typeface="宋体" pitchFamily="-72" charset="-122"/>
                <a:cs typeface="宋体" pitchFamily="-72" charset="-122"/>
              </a:rPr>
              <a:t>promote</a:t>
            </a:r>
            <a:r>
              <a:rPr lang="en-US" altLang="zh-CN" sz="2400" smtClean="0">
                <a:ea typeface="宋体" pitchFamily="-72" charset="-122"/>
                <a:cs typeface="宋体" pitchFamily="-72" charset="-122"/>
              </a:rPr>
              <a:t> a certain </a:t>
            </a:r>
            <a:r>
              <a:rPr lang="en-US" altLang="zh-CN" sz="2400" b="1" smtClean="0">
                <a:ea typeface="宋体" pitchFamily="-72" charset="-122"/>
                <a:cs typeface="宋体" pitchFamily="-72" charset="-122"/>
              </a:rPr>
              <a:t>niche</a:t>
            </a:r>
            <a:r>
              <a:rPr lang="en-US" altLang="zh-CN" sz="2400" smtClean="0">
                <a:ea typeface="宋体" pitchFamily="-72" charset="-122"/>
                <a:cs typeface="宋体" pitchFamily="-72" charset="-122"/>
              </a:rPr>
              <a:t>, or </a:t>
            </a:r>
            <a:r>
              <a:rPr lang="en-US" altLang="zh-CN" sz="2400" b="1" smtClean="0">
                <a:ea typeface="宋体" pitchFamily="-72" charset="-122"/>
                <a:cs typeface="宋体" pitchFamily="-72" charset="-122"/>
              </a:rPr>
              <a:t>ensure</a:t>
            </a:r>
            <a:r>
              <a:rPr lang="en-US" altLang="zh-CN" sz="2400" smtClean="0">
                <a:ea typeface="宋体" pitchFamily="-72" charset="-122"/>
                <a:cs typeface="宋体" pitchFamily="-72" charset="-122"/>
              </a:rPr>
              <a:t> a broad </a:t>
            </a:r>
            <a:r>
              <a:rPr lang="en-US" altLang="zh-CN" sz="2400" b="1" smtClean="0">
                <a:ea typeface="宋体" pitchFamily="-72" charset="-122"/>
                <a:cs typeface="宋体" pitchFamily="-72" charset="-122"/>
              </a:rPr>
              <a:t>coverage</a:t>
            </a:r>
            <a:endParaRPr lang="en-US" altLang="zh-CN" sz="2400" smtClean="0">
              <a:ea typeface="宋体" pitchFamily="-72" charset="-122"/>
              <a:cs typeface="宋体" pitchFamily="-72" charset="-122"/>
            </a:endParaRPr>
          </a:p>
          <a:p>
            <a:pPr lvl="1"/>
            <a:r>
              <a:rPr lang="en-US" altLang="zh-CN" sz="2400" smtClean="0">
                <a:ea typeface="宋体" pitchFamily="-72" charset="-122"/>
                <a:cs typeface="宋体" pitchFamily="-72" charset="-122"/>
              </a:rPr>
              <a:t>Software gaming (niche), or </a:t>
            </a:r>
          </a:p>
          <a:p>
            <a:pPr lvl="1"/>
            <a:r>
              <a:rPr lang="en-US" altLang="zh-CN" sz="2400" smtClean="0">
                <a:ea typeface="宋体" pitchFamily="-72" charset="-122"/>
                <a:cs typeface="宋体" pitchFamily="-72" charset="-122"/>
              </a:rPr>
              <a:t>General software engineering (coverage)</a:t>
            </a:r>
          </a:p>
          <a:p>
            <a:endParaRPr lang="en-US" altLang="zh-CN" sz="2400" smtClean="0">
              <a:ea typeface="宋体" pitchFamily="-72" charset="-122"/>
              <a:cs typeface="宋体" pitchFamily="-72" charset="-122"/>
            </a:endParaRPr>
          </a:p>
          <a:p>
            <a:pPr>
              <a:buFontTx/>
              <a:buNone/>
            </a:pPr>
            <a:r>
              <a:rPr lang="en-US" altLang="zh-CN" sz="2400" b="1" smtClean="0">
                <a:ea typeface="宋体" pitchFamily="-72" charset="-122"/>
                <a:cs typeface="宋体" pitchFamily="-72" charset="-122"/>
              </a:rPr>
              <a:t>Academics</a:t>
            </a:r>
            <a:r>
              <a:rPr lang="en-US" altLang="zh-CN" sz="2400" smtClean="0">
                <a:ea typeface="宋体" pitchFamily="-72" charset="-122"/>
                <a:cs typeface="宋体" pitchFamily="-72" charset="-122"/>
              </a:rPr>
              <a:t> can create case studies, textbooks, and </a:t>
            </a:r>
            <a:r>
              <a:rPr lang="en-US" altLang="zh-CN" sz="2400" b="1" smtClean="0">
                <a:ea typeface="宋体" pitchFamily="-72" charset="-122"/>
                <a:cs typeface="宋体" pitchFamily="-72" charset="-122"/>
              </a:rPr>
              <a:t>problem sets</a:t>
            </a:r>
            <a:r>
              <a:rPr lang="en-US" altLang="zh-CN" sz="2400" smtClean="0">
                <a:ea typeface="宋体" pitchFamily="-72" charset="-122"/>
                <a:cs typeface="宋体" pitchFamily="-72" charset="-122"/>
              </a:rPr>
              <a:t> that indicate the application types to which they are </a:t>
            </a:r>
            <a:r>
              <a:rPr lang="en-US" altLang="zh-CN" sz="2400" b="1" smtClean="0">
                <a:ea typeface="宋体" pitchFamily="-72" charset="-122"/>
                <a:cs typeface="宋体" pitchFamily="-72" charset="-122"/>
              </a:rPr>
              <a:t>relevant</a:t>
            </a:r>
            <a:endParaRPr lang="en-CA" sz="2400" b="1" smtClean="0">
              <a:ea typeface="宋体" pitchFamily="-72" charset="-122"/>
              <a:cs typeface="宋体" pitchFamily="-72" charset="-122"/>
            </a:endParaRPr>
          </a:p>
          <a:p>
            <a:endParaRPr lang="en-US"/>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A0F50A58-1E10-4EDF-AAD2-FC367A9F3E32}"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Application to Software Practitioners</a:t>
            </a:r>
            <a:endParaRPr lang="en-US"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None/>
              <a:defRPr/>
            </a:pPr>
            <a:r>
              <a:rPr lang="en-US" altLang="zh-CN" dirty="0" smtClean="0">
                <a:ea typeface="宋体" charset="-122"/>
                <a:cs typeface="宋体" charset="-122"/>
              </a:rPr>
              <a:t>Helps to make decisions about</a:t>
            </a:r>
          </a:p>
          <a:p>
            <a:pPr fontAlgn="auto">
              <a:spcAft>
                <a:spcPts val="0"/>
              </a:spcAft>
              <a:buFont typeface="Arial"/>
              <a:buChar char="•"/>
              <a:defRPr/>
            </a:pPr>
            <a:r>
              <a:rPr lang="en-US" altLang="zh-CN" dirty="0" smtClean="0">
                <a:ea typeface="宋体" charset="-122"/>
                <a:cs typeface="宋体" charset="-122"/>
              </a:rPr>
              <a:t>Software </a:t>
            </a:r>
            <a:r>
              <a:rPr lang="en-US" altLang="zh-CN" b="1" dirty="0" smtClean="0">
                <a:ea typeface="宋体" charset="-122"/>
                <a:cs typeface="宋体" charset="-122"/>
              </a:rPr>
              <a:t>methodologies</a:t>
            </a:r>
            <a:r>
              <a:rPr lang="en-US" altLang="zh-CN" dirty="0" smtClean="0">
                <a:ea typeface="宋体" charset="-122"/>
                <a:cs typeface="宋体" charset="-122"/>
              </a:rPr>
              <a:t>.</a:t>
            </a:r>
          </a:p>
          <a:p>
            <a:pPr fontAlgn="auto">
              <a:spcAft>
                <a:spcPts val="0"/>
              </a:spcAft>
              <a:buFont typeface="Arial"/>
              <a:buChar char="•"/>
              <a:defRPr/>
            </a:pPr>
            <a:r>
              <a:rPr lang="en-US" altLang="zh-CN" dirty="0" smtClean="0">
                <a:ea typeface="宋体" charset="-122"/>
                <a:cs typeface="宋体" charset="-122"/>
              </a:rPr>
              <a:t>Design </a:t>
            </a:r>
            <a:r>
              <a:rPr lang="en-US" altLang="zh-CN" b="1" dirty="0" smtClean="0">
                <a:ea typeface="宋体" charset="-122"/>
                <a:cs typeface="宋体" charset="-122"/>
              </a:rPr>
              <a:t>patterns</a:t>
            </a:r>
            <a:r>
              <a:rPr lang="en-US" altLang="zh-CN" dirty="0" smtClean="0">
                <a:ea typeface="宋体" charset="-122"/>
                <a:cs typeface="宋体" charset="-122"/>
              </a:rPr>
              <a:t> and component frameworks.</a:t>
            </a:r>
          </a:p>
          <a:p>
            <a:pPr fontAlgn="auto">
              <a:spcAft>
                <a:spcPts val="0"/>
              </a:spcAft>
              <a:buFont typeface="Arial"/>
              <a:buChar char="•"/>
              <a:defRPr/>
            </a:pPr>
            <a:r>
              <a:rPr lang="en-US" altLang="zh-CN" dirty="0" smtClean="0">
                <a:ea typeface="宋体" charset="-122"/>
                <a:cs typeface="宋体" charset="-122"/>
              </a:rPr>
              <a:t>Algorithms.</a:t>
            </a:r>
          </a:p>
          <a:p>
            <a:pPr fontAlgn="auto">
              <a:spcAft>
                <a:spcPts val="0"/>
              </a:spcAft>
              <a:buFont typeface="Arial"/>
              <a:buChar char="•"/>
              <a:defRPr/>
            </a:pPr>
            <a:r>
              <a:rPr lang="en-US" altLang="zh-CN" dirty="0" smtClean="0">
                <a:ea typeface="宋体" charset="-122"/>
                <a:cs typeface="宋体" charset="-122"/>
              </a:rPr>
              <a:t>Software engineering </a:t>
            </a:r>
            <a:r>
              <a:rPr lang="en-US" altLang="zh-CN" b="1" dirty="0" smtClean="0">
                <a:ea typeface="宋体" charset="-122"/>
                <a:cs typeface="宋体" charset="-122"/>
              </a:rPr>
              <a:t>tools</a:t>
            </a:r>
            <a:r>
              <a:rPr lang="en-US" altLang="zh-CN" dirty="0" smtClean="0">
                <a:ea typeface="宋体" charset="-122"/>
                <a:cs typeface="宋体" charset="-122"/>
              </a:rPr>
              <a:t> such as </a:t>
            </a:r>
            <a:r>
              <a:rPr lang="en-US" altLang="zh-CN" dirty="0" err="1" smtClean="0">
                <a:ea typeface="宋体" charset="-122"/>
                <a:cs typeface="宋体" charset="-122"/>
              </a:rPr>
              <a:t>IDEs</a:t>
            </a:r>
            <a:r>
              <a:rPr lang="en-US" altLang="zh-CN" dirty="0" smtClean="0">
                <a:ea typeface="宋体" charset="-122"/>
                <a:cs typeface="宋体" charset="-122"/>
              </a:rPr>
              <a:t>, </a:t>
            </a:r>
          </a:p>
          <a:p>
            <a:pPr fontAlgn="auto">
              <a:spcAft>
                <a:spcPts val="0"/>
              </a:spcAft>
              <a:buFont typeface="Arial"/>
              <a:buChar char="•"/>
              <a:defRPr/>
            </a:pPr>
            <a:r>
              <a:rPr lang="en-US" altLang="zh-CN" dirty="0" smtClean="0">
                <a:ea typeface="宋体" charset="-122"/>
                <a:cs typeface="宋体" charset="-122"/>
              </a:rPr>
              <a:t>Data and exchange </a:t>
            </a:r>
            <a:r>
              <a:rPr lang="en-US" altLang="zh-CN" b="1" dirty="0" smtClean="0">
                <a:ea typeface="宋体" charset="-122"/>
                <a:cs typeface="宋体" charset="-122"/>
              </a:rPr>
              <a:t>formats</a:t>
            </a:r>
            <a:r>
              <a:rPr lang="en-US" altLang="zh-CN" dirty="0" smtClean="0">
                <a:ea typeface="宋体" charset="-122"/>
                <a:cs typeface="宋体" charset="-122"/>
              </a:rPr>
              <a:t> such as XML, YAML, and JSON.</a:t>
            </a:r>
          </a:p>
          <a:p>
            <a:pPr fontAlgn="auto">
              <a:spcAft>
                <a:spcPts val="0"/>
              </a:spcAft>
              <a:buFont typeface="Arial"/>
              <a:buChar char="•"/>
              <a:defRPr/>
            </a:pPr>
            <a:r>
              <a:rPr lang="en-US" altLang="zh-CN" b="1" dirty="0" smtClean="0">
                <a:ea typeface="宋体" charset="-122"/>
                <a:cs typeface="宋体" charset="-122"/>
              </a:rPr>
              <a:t>Architectures</a:t>
            </a:r>
            <a:r>
              <a:rPr lang="en-US" altLang="zh-CN" dirty="0" smtClean="0">
                <a:ea typeface="宋体" charset="-122"/>
                <a:cs typeface="宋体" charset="-122"/>
              </a:rPr>
              <a:t> and architectural styles.</a:t>
            </a:r>
          </a:p>
          <a:p>
            <a:pPr fontAlgn="auto">
              <a:spcAft>
                <a:spcPts val="0"/>
              </a:spcAft>
              <a:buFont typeface="Arial"/>
              <a:buChar char="•"/>
              <a:defRPr/>
            </a:pPr>
            <a:r>
              <a:rPr lang="en-US" altLang="zh-CN" b="1" dirty="0" smtClean="0">
                <a:ea typeface="宋体" charset="-122"/>
                <a:cs typeface="宋体" charset="-122"/>
              </a:rPr>
              <a:t>Testing</a:t>
            </a:r>
            <a:r>
              <a:rPr lang="en-US" altLang="zh-CN" dirty="0" smtClean="0">
                <a:ea typeface="宋体" charset="-122"/>
                <a:cs typeface="宋体" charset="-122"/>
              </a:rPr>
              <a:t> techniques including unit, integration, system, user acceptance and smoke testing.</a:t>
            </a:r>
            <a:endParaRPr lang="en-CA" dirty="0" smtClean="0">
              <a:ea typeface="+mn-ea"/>
              <a:cs typeface="+mn-cs"/>
            </a:endParaRPr>
          </a:p>
          <a:p>
            <a:pPr fontAlgn="auto">
              <a:spcAft>
                <a:spcPts val="0"/>
              </a:spcAft>
              <a:buFontTx/>
              <a:buNone/>
              <a:defRPr/>
            </a:pPr>
            <a:endParaRPr lang="en-CA" sz="2400" dirty="0" smtClean="0">
              <a:ea typeface="+mn-ea"/>
              <a:cs typeface="+mn-cs"/>
            </a:endParaRPr>
          </a:p>
          <a:p>
            <a:pPr fontAlgn="auto">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B78DA599-571B-4953-8D8C-0FA7D50F4792}"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Methodology To Build Our Taxonomy</a:t>
            </a:r>
            <a:endParaRPr lang="en-US" dirty="0">
              <a:ea typeface="+mj-ea"/>
              <a:cs typeface="+mj-cs"/>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Tx/>
              <a:buNone/>
              <a:defRPr/>
            </a:pPr>
            <a:r>
              <a:rPr lang="en-US" altLang="zh-CN" dirty="0" smtClean="0">
                <a:ea typeface="宋体" charset="-122"/>
                <a:cs typeface="宋体" charset="-122"/>
              </a:rPr>
              <a:t>Guiding Principles</a:t>
            </a:r>
          </a:p>
          <a:p>
            <a:pPr fontAlgn="auto">
              <a:spcAft>
                <a:spcPts val="0"/>
              </a:spcAft>
              <a:buFont typeface="Arial"/>
              <a:buChar char="•"/>
              <a:defRPr/>
            </a:pPr>
            <a:r>
              <a:rPr lang="en-US" altLang="zh-CN" dirty="0" smtClean="0">
                <a:ea typeface="宋体" charset="-122"/>
                <a:cs typeface="宋体" charset="-122"/>
              </a:rPr>
              <a:t>Input from both </a:t>
            </a:r>
            <a:r>
              <a:rPr lang="en-US" altLang="zh-CN" b="1" dirty="0" smtClean="0">
                <a:ea typeface="宋体" charset="-122"/>
                <a:cs typeface="宋体" charset="-122"/>
              </a:rPr>
              <a:t>published material</a:t>
            </a:r>
            <a:r>
              <a:rPr lang="en-US" altLang="zh-CN" dirty="0" smtClean="0">
                <a:ea typeface="宋体" charset="-122"/>
                <a:cs typeface="宋体" charset="-122"/>
              </a:rPr>
              <a:t> and </a:t>
            </a:r>
            <a:r>
              <a:rPr lang="en-US" altLang="zh-CN" b="1" dirty="0" smtClean="0">
                <a:ea typeface="宋体" charset="-122"/>
                <a:cs typeface="宋体" charset="-122"/>
              </a:rPr>
              <a:t>experts</a:t>
            </a:r>
            <a:r>
              <a:rPr lang="en-US" altLang="zh-CN" dirty="0" smtClean="0">
                <a:ea typeface="宋体" charset="-122"/>
                <a:cs typeface="宋体" charset="-122"/>
              </a:rPr>
              <a:t>, </a:t>
            </a:r>
          </a:p>
          <a:p>
            <a:pPr fontAlgn="auto">
              <a:spcAft>
                <a:spcPts val="0"/>
              </a:spcAft>
              <a:buFont typeface="Arial"/>
              <a:buChar char="•"/>
              <a:defRPr/>
            </a:pPr>
            <a:r>
              <a:rPr lang="en-US" altLang="zh-CN" b="1" dirty="0" smtClean="0">
                <a:ea typeface="宋体" charset="-122"/>
                <a:cs typeface="宋体" charset="-122"/>
              </a:rPr>
              <a:t>Iterative review</a:t>
            </a:r>
            <a:r>
              <a:rPr lang="en-US" altLang="zh-CN" dirty="0" smtClean="0">
                <a:ea typeface="宋体" charset="-122"/>
                <a:cs typeface="宋体" charset="-122"/>
              </a:rPr>
              <a:t>, and </a:t>
            </a:r>
          </a:p>
          <a:p>
            <a:pPr fontAlgn="auto">
              <a:spcAft>
                <a:spcPts val="0"/>
              </a:spcAft>
              <a:buFont typeface="Arial"/>
              <a:buChar char="•"/>
              <a:defRPr/>
            </a:pPr>
            <a:r>
              <a:rPr lang="en-US" altLang="zh-CN" b="1" dirty="0" smtClean="0">
                <a:ea typeface="宋体" charset="-122"/>
                <a:cs typeface="宋体" charset="-122"/>
              </a:rPr>
              <a:t>Careful editing</a:t>
            </a:r>
            <a:r>
              <a:rPr lang="en-US" altLang="zh-CN" dirty="0" smtClean="0">
                <a:ea typeface="宋体" charset="-122"/>
                <a:cs typeface="宋体" charset="-122"/>
              </a:rPr>
              <a:t> of the results </a:t>
            </a:r>
            <a:endParaRPr lang="en-CA" dirty="0" smtClean="0">
              <a:ea typeface="+mn-ea"/>
              <a:cs typeface="+mn-cs"/>
            </a:endParaRPr>
          </a:p>
          <a:p>
            <a:pPr fontAlgn="auto">
              <a:spcAft>
                <a:spcPts val="0"/>
              </a:spcAft>
              <a:buFontTx/>
              <a:buNone/>
              <a:defRPr/>
            </a:pPr>
            <a:endParaRPr lang="en-CA" dirty="0" smtClean="0">
              <a:ea typeface="+mn-ea"/>
              <a:cs typeface="+mn-cs"/>
            </a:endParaRPr>
          </a:p>
          <a:p>
            <a:pPr fontAlgn="auto">
              <a:spcAft>
                <a:spcPts val="0"/>
              </a:spcAft>
              <a:buFontTx/>
              <a:buNone/>
              <a:defRPr/>
            </a:pPr>
            <a:r>
              <a:rPr lang="en-CA" dirty="0" smtClean="0">
                <a:ea typeface="+mn-ea"/>
                <a:cs typeface="+mn-cs"/>
              </a:rPr>
              <a:t>Statistics</a:t>
            </a:r>
          </a:p>
          <a:p>
            <a:pPr fontAlgn="auto">
              <a:spcAft>
                <a:spcPts val="0"/>
              </a:spcAft>
              <a:buFont typeface="Arial"/>
              <a:buChar char="•"/>
              <a:defRPr/>
            </a:pPr>
            <a:r>
              <a:rPr lang="en-CA" dirty="0" smtClean="0">
                <a:ea typeface="+mn-ea"/>
                <a:cs typeface="+mn-cs"/>
              </a:rPr>
              <a:t>78 Sources</a:t>
            </a:r>
          </a:p>
          <a:p>
            <a:pPr fontAlgn="auto">
              <a:spcAft>
                <a:spcPts val="0"/>
              </a:spcAft>
              <a:buFont typeface="Arial"/>
              <a:buChar char="•"/>
              <a:defRPr/>
            </a:pPr>
            <a:r>
              <a:rPr lang="en-CA" dirty="0" smtClean="0">
                <a:ea typeface="+mn-ea"/>
                <a:cs typeface="+mn-cs"/>
              </a:rPr>
              <a:t>53 volunteers</a:t>
            </a:r>
          </a:p>
          <a:p>
            <a:pPr fontAlgn="auto">
              <a:spcAft>
                <a:spcPts val="0"/>
              </a:spcAft>
              <a:buFont typeface="Arial"/>
              <a:buChar char="•"/>
              <a:defRPr/>
            </a:pPr>
            <a:r>
              <a:rPr lang="en-CA" dirty="0" smtClean="0">
                <a:ea typeface="+mn-ea"/>
                <a:cs typeface="+mn-cs"/>
              </a:rPr>
              <a:t>25 online sources (ACM, IEEE, Google, </a:t>
            </a:r>
            <a:r>
              <a:rPr lang="en-CA" dirty="0" err="1" smtClean="0">
                <a:ea typeface="+mn-ea"/>
                <a:cs typeface="+mn-cs"/>
              </a:rPr>
              <a:t>SourceForge</a:t>
            </a:r>
            <a:r>
              <a:rPr lang="en-CA" dirty="0" smtClean="0">
                <a:ea typeface="+mn-ea"/>
                <a:cs typeface="+mn-cs"/>
              </a:rPr>
              <a:t>)</a:t>
            </a:r>
          </a:p>
          <a:p>
            <a:pPr fontAlgn="auto">
              <a:spcAft>
                <a:spcPts val="0"/>
              </a:spcAft>
              <a:buFont typeface="Arial"/>
              <a:buChar char="•"/>
              <a:defRPr/>
            </a:pPr>
            <a:r>
              <a:rPr lang="en-CA" dirty="0" smtClean="0">
                <a:ea typeface="+mn-ea"/>
                <a:cs typeface="+mn-cs"/>
              </a:rPr>
              <a:t>191 categories, 4 levels</a:t>
            </a:r>
            <a:endParaRPr lang="en-CA" sz="2800" dirty="0" smtClean="0">
              <a:ea typeface="+mn-ea"/>
              <a:cs typeface="+mn-cs"/>
            </a:endParaRPr>
          </a:p>
          <a:p>
            <a:pPr fontAlgn="auto">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EB0CB110-71FB-40CE-B8D5-02A7ED414110}"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6"/>
          <p:cNvSpPr>
            <a:spLocks noGrp="1"/>
          </p:cNvSpPr>
          <p:nvPr>
            <p:ph type="ctrTitle"/>
          </p:nvPr>
        </p:nvSpPr>
        <p:spPr/>
        <p:txBody>
          <a:bodyPr/>
          <a:lstStyle/>
          <a:p>
            <a:r>
              <a:rPr lang="en-US" smtClean="0"/>
              <a:t>Software Modeling Survey</a:t>
            </a:r>
          </a:p>
        </p:txBody>
      </p:sp>
      <p:sp>
        <p:nvSpPr>
          <p:cNvPr id="8" name="Subtitle 7"/>
          <p:cNvSpPr>
            <a:spLocks noGrp="1"/>
          </p:cNvSpPr>
          <p:nvPr>
            <p:ph type="subTitle" idx="1"/>
          </p:nvPr>
        </p:nvSpPr>
        <p:spPr/>
        <p:txBody>
          <a:bodyPr rtlCol="0">
            <a:normAutofit/>
          </a:bodyPr>
          <a:lstStyle/>
          <a:p>
            <a:pPr fontAlgn="auto">
              <a:spcAft>
                <a:spcPts val="0"/>
              </a:spcAft>
              <a:buFont typeface="Arial"/>
              <a:buNone/>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2101BA38-CEB8-4846-ACE7-3BAEC7748BCE}"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Survey on Software Modeling [19, 163]</a:t>
            </a:r>
            <a:endParaRPr lang="en-US" dirty="0">
              <a:ea typeface="+mj-ea"/>
              <a:cs typeface="+mj-cs"/>
            </a:endParaRPr>
          </a:p>
        </p:txBody>
      </p:sp>
      <p:sp>
        <p:nvSpPr>
          <p:cNvPr id="30722" name="Content Placeholder 2"/>
          <p:cNvSpPr>
            <a:spLocks noGrp="1"/>
          </p:cNvSpPr>
          <p:nvPr>
            <p:ph sz="half" idx="2"/>
          </p:nvPr>
        </p:nvSpPr>
        <p:spPr>
          <a:xfrm>
            <a:off x="457200" y="1535113"/>
            <a:ext cx="4187825" cy="4591050"/>
          </a:xfrm>
        </p:spPr>
        <p:txBody>
          <a:bodyPr/>
          <a:lstStyle/>
          <a:p>
            <a:r>
              <a:rPr lang="en-US"/>
              <a:t>Quantitative perspective on attitudes towards modeling</a:t>
            </a:r>
          </a:p>
          <a:p>
            <a:r>
              <a:rPr lang="en-US"/>
              <a:t>Models are </a:t>
            </a:r>
            <a:r>
              <a:rPr lang="en-US" b="1"/>
              <a:t>more than just diagrams</a:t>
            </a:r>
            <a:r>
              <a:rPr lang="en-US"/>
              <a:t>; can include text</a:t>
            </a:r>
          </a:p>
          <a:p>
            <a:r>
              <a:rPr lang="en-US"/>
              <a:t>Model-centric seems to fit better, but </a:t>
            </a:r>
            <a:r>
              <a:rPr lang="en-US" b="1"/>
              <a:t>uncommon in practice</a:t>
            </a:r>
          </a:p>
          <a:p>
            <a:r>
              <a:rPr lang="en-US"/>
              <a:t>Modeling tools mostly used to </a:t>
            </a:r>
            <a:r>
              <a:rPr lang="en-US" b="1"/>
              <a:t>transcribe models to a digital format</a:t>
            </a:r>
            <a:r>
              <a:rPr lang="en-US"/>
              <a:t>; more then brainstorming or generating code</a:t>
            </a:r>
          </a:p>
          <a:p>
            <a:endParaRPr lang="en-US"/>
          </a:p>
        </p:txBody>
      </p:sp>
      <p:graphicFrame>
        <p:nvGraphicFramePr>
          <p:cNvPr id="10" name="Content Placeholder 9"/>
          <p:cNvGraphicFramePr>
            <a:graphicFrameLocks noGrp="1"/>
          </p:cNvGraphicFramePr>
          <p:nvPr>
            <p:ph sz="quarter" idx="4"/>
          </p:nvPr>
        </p:nvGraphicFramePr>
        <p:xfrm>
          <a:off x="4645025" y="1535113"/>
          <a:ext cx="4041775" cy="2428875"/>
        </p:xfrm>
        <a:graphic>
          <a:graphicData uri="http://schemas.openxmlformats.org/drawingml/2006/table">
            <a:tbl>
              <a:tblPr/>
              <a:tblGrid>
                <a:gridCol w="2746375"/>
                <a:gridCol w="533400"/>
                <a:gridCol w="762000"/>
              </a:tblGrid>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72" charset="0"/>
                          <a:cs typeface="Batang" charset="-127"/>
                        </a:rPr>
                        <a:t>Category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72" charset="0"/>
                          <a:cs typeface="Batang" charset="-127"/>
                        </a:rPr>
                        <a:t>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72" charset="0"/>
                          <a:cs typeface="Batang" charset="-127"/>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All Participants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113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Participants in Canada/USA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63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56%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Participants Outside Canada/USA*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27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24%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Software Developers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53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47%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Software Modellers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46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41%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Participants that Generate Code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Experienced Participants (</a:t>
                      </a:r>
                      <a:r>
                        <a:rPr kumimoji="0" lang="en-CA" sz="1100" b="0" i="0" u="none" strike="noStrike" cap="none" normalizeH="0" baseline="0">
                          <a:ln>
                            <a:noFill/>
                          </a:ln>
                          <a:solidFill>
                            <a:srgbClr val="000000"/>
                          </a:solidFill>
                          <a:effectLst/>
                          <a:latin typeface="Times New Roman" pitchFamily="-72" charset="0"/>
                          <a:cs typeface="Batang" charset="-127"/>
                        </a:rPr>
                        <a:t>≥</a:t>
                      </a:r>
                      <a:r>
                        <a:rPr kumimoji="0" lang="en-US" sz="1100" b="0" i="0" u="none" strike="noStrike" cap="none" normalizeH="0" baseline="0">
                          <a:ln>
                            <a:noFill/>
                          </a:ln>
                          <a:solidFill>
                            <a:srgbClr val="000000"/>
                          </a:solidFill>
                          <a:effectLst/>
                          <a:latin typeface="Arial" pitchFamily="-72" charset="0"/>
                          <a:cs typeface="Batang" charset="-127"/>
                        </a:rPr>
                        <a:t> 12 years)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53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47%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8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Participants in Real-Time Projects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72" charset="0"/>
                          <a:cs typeface="Batang" charset="-127"/>
                        </a:rPr>
                        <a:t>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E286F227-4143-4115-9338-EC16FD33315D}" type="slidenum">
              <a:rPr lang="en-US"/>
              <a:pPr>
                <a:defRPr/>
              </a:pPr>
              <a:t>34</a:t>
            </a:fld>
            <a:endParaRPr lang="en-US"/>
          </a:p>
        </p:txBody>
      </p:sp>
      <p:sp>
        <p:nvSpPr>
          <p:cNvPr id="30768" name="TextBox 10"/>
          <p:cNvSpPr txBox="1">
            <a:spLocks noChangeArrowheads="1"/>
          </p:cNvSpPr>
          <p:nvPr/>
        </p:nvSpPr>
        <p:spPr bwMode="auto">
          <a:xfrm>
            <a:off x="4645025" y="4267200"/>
            <a:ext cx="4041775" cy="1917700"/>
          </a:xfrm>
          <a:prstGeom prst="rect">
            <a:avLst/>
          </a:prstGeom>
          <a:noFill/>
          <a:ln w="9525">
            <a:noFill/>
            <a:miter lim="800000"/>
            <a:headEnd/>
            <a:tailEnd/>
          </a:ln>
        </p:spPr>
        <p:txBody>
          <a:bodyPr>
            <a:prstTxWarp prst="textNoShape">
              <a:avLst/>
            </a:prstTxWarp>
            <a:spAutoFit/>
          </a:bodyPr>
          <a:lstStyle/>
          <a:p>
            <a:pPr>
              <a:buFont typeface="Arial" pitchFamily="-72" charset="0"/>
              <a:buChar char="•"/>
            </a:pPr>
            <a:r>
              <a:rPr lang="en-US" sz="2400">
                <a:latin typeface="Calibri" pitchFamily="-72" charset="0"/>
              </a:rPr>
              <a:t> </a:t>
            </a:r>
            <a:r>
              <a:rPr lang="en-US" sz="2400" b="1">
                <a:latin typeface="Calibri" pitchFamily="-72" charset="0"/>
              </a:rPr>
              <a:t>Models quickly become out of date</a:t>
            </a:r>
            <a:r>
              <a:rPr lang="en-US" sz="2400">
                <a:latin typeface="Calibri" pitchFamily="-72" charset="0"/>
              </a:rPr>
              <a:t> with respect to code, and the code often poorly reflects the design intent of the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Empirical Study: Attitudes about Modelling</a:t>
            </a:r>
            <a:endParaRPr lang="en-US" dirty="0">
              <a:ea typeface="+mj-ea"/>
              <a:cs typeface="+mj-cs"/>
            </a:endParaRPr>
          </a:p>
        </p:txBody>
      </p:sp>
      <p:sp>
        <p:nvSpPr>
          <p:cNvPr id="9" name="Content Placeholder 8"/>
          <p:cNvSpPr>
            <a:spLocks noGrp="1"/>
          </p:cNvSpPr>
          <p:nvPr>
            <p:ph idx="1"/>
          </p:nvPr>
        </p:nvSpPr>
        <p:spPr/>
        <p:txBody>
          <a:bodyPr rtlCol="0">
            <a:normAutofit fontScale="92500" lnSpcReduction="10000"/>
          </a:bodyPr>
          <a:lstStyle/>
          <a:p>
            <a:pPr marL="457200" indent="-457200" fontAlgn="auto">
              <a:spcAft>
                <a:spcPts val="0"/>
              </a:spcAft>
              <a:buFont typeface="Arial"/>
              <a:buNone/>
              <a:defRPr/>
            </a:pPr>
            <a:r>
              <a:rPr lang="en-CA" sz="2000" dirty="0" smtClean="0">
                <a:ea typeface="+mn-ea"/>
                <a:cs typeface="+mn-cs"/>
              </a:rPr>
              <a:t>Objective: Understand how software engineers</a:t>
            </a:r>
          </a:p>
          <a:p>
            <a:pPr marL="914400" lvl="1" indent="-457200" fontAlgn="auto">
              <a:spcAft>
                <a:spcPts val="0"/>
              </a:spcAft>
              <a:buFont typeface="Arial"/>
              <a:buChar char="–"/>
              <a:defRPr/>
            </a:pPr>
            <a:r>
              <a:rPr lang="en-CA" sz="2000" b="1" dirty="0" smtClean="0">
                <a:ea typeface="+mn-ea"/>
              </a:rPr>
              <a:t>think about</a:t>
            </a:r>
            <a:r>
              <a:rPr lang="en-CA" sz="2000" dirty="0" smtClean="0">
                <a:ea typeface="+mn-ea"/>
              </a:rPr>
              <a:t> modelling</a:t>
            </a:r>
          </a:p>
          <a:p>
            <a:pPr marL="914400" lvl="1" indent="-457200" fontAlgn="auto">
              <a:spcAft>
                <a:spcPts val="0"/>
              </a:spcAft>
              <a:buFont typeface="Arial"/>
              <a:buChar char="–"/>
              <a:defRPr/>
            </a:pPr>
            <a:r>
              <a:rPr lang="en-CA" sz="2000" dirty="0" smtClean="0">
                <a:ea typeface="+mn-ea"/>
              </a:rPr>
              <a:t>… and </a:t>
            </a:r>
            <a:r>
              <a:rPr lang="en-CA" sz="2000" b="1" dirty="0" smtClean="0">
                <a:ea typeface="+mn-ea"/>
              </a:rPr>
              <a:t>do</a:t>
            </a:r>
            <a:r>
              <a:rPr lang="en-CA" sz="2000" dirty="0" smtClean="0">
                <a:ea typeface="+mn-ea"/>
              </a:rPr>
              <a:t> modelling</a:t>
            </a:r>
          </a:p>
          <a:p>
            <a:pPr marL="914400" lvl="1" indent="-457200" fontAlgn="auto">
              <a:spcAft>
                <a:spcPts val="0"/>
              </a:spcAft>
              <a:buFont typeface="Arial"/>
              <a:buChar char="–"/>
              <a:defRPr/>
            </a:pPr>
            <a:r>
              <a:rPr lang="en-CA" sz="2000" dirty="0" smtClean="0">
                <a:ea typeface="+mn-ea"/>
              </a:rPr>
              <a:t>… so we can develop better tools</a:t>
            </a:r>
          </a:p>
          <a:p>
            <a:pPr marL="457200" indent="-457200" fontAlgn="auto">
              <a:spcAft>
                <a:spcPts val="0"/>
              </a:spcAft>
              <a:buFont typeface="Arial"/>
              <a:buChar char="•"/>
              <a:defRPr/>
            </a:pPr>
            <a:endParaRPr lang="en-CA" sz="2000" dirty="0" smtClean="0">
              <a:ea typeface="+mn-ea"/>
              <a:cs typeface="+mn-cs"/>
            </a:endParaRPr>
          </a:p>
          <a:p>
            <a:pPr marL="457200" indent="-457200" fontAlgn="auto">
              <a:spcAft>
                <a:spcPts val="0"/>
              </a:spcAft>
              <a:buFont typeface="Arial"/>
              <a:buNone/>
              <a:defRPr/>
            </a:pPr>
            <a:r>
              <a:rPr lang="en-CA" sz="2000" dirty="0" smtClean="0">
                <a:ea typeface="+mn-ea"/>
                <a:cs typeface="+mn-cs"/>
              </a:rPr>
              <a:t>Types of questions</a:t>
            </a:r>
          </a:p>
          <a:p>
            <a:pPr marL="914400" lvl="1" indent="-457200" fontAlgn="auto">
              <a:spcAft>
                <a:spcPts val="0"/>
              </a:spcAft>
              <a:buFont typeface="Arial"/>
              <a:buChar char="–"/>
              <a:defRPr/>
            </a:pPr>
            <a:r>
              <a:rPr lang="en-CA" sz="2000" dirty="0" smtClean="0">
                <a:ea typeface="+mn-ea"/>
              </a:rPr>
              <a:t>What is a model?</a:t>
            </a:r>
          </a:p>
          <a:p>
            <a:pPr marL="914400" lvl="1" indent="-457200" fontAlgn="auto">
              <a:spcAft>
                <a:spcPts val="0"/>
              </a:spcAft>
              <a:buFont typeface="Arial"/>
              <a:buChar char="–"/>
              <a:defRPr/>
            </a:pPr>
            <a:r>
              <a:rPr lang="en-CA" sz="2000" dirty="0" smtClean="0">
                <a:ea typeface="+mn-ea"/>
              </a:rPr>
              <a:t>How do you create / modify software models?</a:t>
            </a:r>
          </a:p>
          <a:p>
            <a:pPr marL="914400" lvl="1" indent="-457200" fontAlgn="auto">
              <a:spcAft>
                <a:spcPts val="0"/>
              </a:spcAft>
              <a:buFont typeface="Arial"/>
              <a:buChar char="–"/>
              <a:defRPr/>
            </a:pPr>
            <a:r>
              <a:rPr lang="en-CA" sz="2000" dirty="0" smtClean="0">
                <a:ea typeface="+mn-ea"/>
              </a:rPr>
              <a:t>How do you learn about the design of software?</a:t>
            </a:r>
          </a:p>
          <a:p>
            <a:pPr marL="914400" lvl="1" indent="-457200" fontAlgn="auto">
              <a:spcAft>
                <a:spcPts val="0"/>
              </a:spcAft>
              <a:buFont typeface="Arial"/>
              <a:buChar char="–"/>
              <a:defRPr/>
            </a:pPr>
            <a:r>
              <a:rPr lang="en-CA" sz="2000" dirty="0" smtClean="0">
                <a:ea typeface="+mn-ea"/>
              </a:rPr>
              <a:t>What modelling notations do you use?</a:t>
            </a:r>
          </a:p>
          <a:p>
            <a:pPr marL="914400" lvl="1" indent="-457200" fontAlgn="auto">
              <a:spcAft>
                <a:spcPts val="0"/>
              </a:spcAft>
              <a:buFont typeface="Arial"/>
              <a:buChar char="–"/>
              <a:defRPr/>
            </a:pPr>
            <a:r>
              <a:rPr lang="en-CA" sz="2000" dirty="0" smtClean="0">
                <a:ea typeface="+mn-ea"/>
              </a:rPr>
              <a:t>What problems do you experience when</a:t>
            </a:r>
          </a:p>
          <a:p>
            <a:pPr marL="1371600" lvl="2" indent="-457200" fontAlgn="auto">
              <a:spcAft>
                <a:spcPts val="0"/>
              </a:spcAft>
              <a:buFont typeface="Arial"/>
              <a:buChar char="•"/>
              <a:defRPr/>
            </a:pPr>
            <a:r>
              <a:rPr lang="en-CA" sz="2000" dirty="0" smtClean="0">
                <a:ea typeface="+mn-ea"/>
              </a:rPr>
              <a:t>Modelling</a:t>
            </a:r>
          </a:p>
          <a:p>
            <a:pPr marL="1371600" lvl="2" indent="-457200" fontAlgn="auto">
              <a:spcAft>
                <a:spcPts val="0"/>
              </a:spcAft>
              <a:buFont typeface="Arial"/>
              <a:buChar char="•"/>
              <a:defRPr/>
            </a:pPr>
            <a:r>
              <a:rPr lang="en-CA" sz="2000" dirty="0" smtClean="0">
                <a:ea typeface="+mn-ea"/>
              </a:rPr>
              <a:t>Not modelling</a:t>
            </a:r>
          </a:p>
          <a:p>
            <a:pPr fontAlgn="auto">
              <a:spcAft>
                <a:spcPts val="0"/>
              </a:spcAft>
              <a:buFont typeface="Arial"/>
              <a:buNone/>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D47A48F4-F69C-4659-82BD-65DF7D93C3AF}"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rmAutofit fontScale="90000"/>
          </a:bodyPr>
          <a:lstStyle/>
          <a:p>
            <a:r>
              <a:rPr lang="en-CA"/>
              <a:t>Empirical Study: Attitudes to  Modelling</a:t>
            </a:r>
          </a:p>
        </p:txBody>
      </p:sp>
      <p:sp>
        <p:nvSpPr>
          <p:cNvPr id="391171" name="Rectangle 3"/>
          <p:cNvSpPr>
            <a:spLocks noGrp="1" noChangeArrowheads="1"/>
          </p:cNvSpPr>
          <p:nvPr>
            <p:ph type="body" idx="1"/>
          </p:nvPr>
        </p:nvSpPr>
        <p:spPr/>
        <p:txBody>
          <a:bodyPr>
            <a:normAutofit lnSpcReduction="10000"/>
          </a:bodyPr>
          <a:lstStyle/>
          <a:p>
            <a:pPr marL="457200" indent="-457200"/>
            <a:r>
              <a:rPr lang="en-CA"/>
              <a:t>Objective: Understand how software engineers think about modelling, and do modelling so we can develop better tools</a:t>
            </a:r>
          </a:p>
          <a:p>
            <a:pPr marL="457200" indent="-457200"/>
            <a:endParaRPr lang="en-CA"/>
          </a:p>
          <a:p>
            <a:pPr marL="457200" indent="-457200"/>
            <a:r>
              <a:rPr lang="en-CA"/>
              <a:t>Asking various questions such as:</a:t>
            </a:r>
          </a:p>
          <a:p>
            <a:pPr marL="914400" lvl="1" indent="-457200"/>
            <a:r>
              <a:rPr lang="en-CA"/>
              <a:t>What is a model?</a:t>
            </a:r>
          </a:p>
          <a:p>
            <a:pPr marL="914400" lvl="1" indent="-457200"/>
            <a:r>
              <a:rPr lang="en-CA"/>
              <a:t>How do you create / modify software models</a:t>
            </a:r>
          </a:p>
          <a:p>
            <a:pPr marL="914400" lvl="1" indent="-457200"/>
            <a:r>
              <a:rPr lang="en-CA"/>
              <a:t>How do you learn about the design of software</a:t>
            </a:r>
          </a:p>
          <a:p>
            <a:pPr marL="914400" lvl="1" indent="-457200"/>
            <a:r>
              <a:rPr lang="en-CA"/>
              <a:t>What modelling notations do you use?</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6"/>
          <p:cNvSpPr>
            <a:spLocks noGrp="1"/>
          </p:cNvSpPr>
          <p:nvPr>
            <p:ph type="title"/>
          </p:nvPr>
        </p:nvSpPr>
        <p:spPr/>
        <p:txBody>
          <a:bodyPr/>
          <a:lstStyle/>
          <a:p>
            <a:r>
              <a:rPr lang="en-CA" dirty="0" smtClean="0"/>
              <a:t>Empirical Study: Overview</a:t>
            </a:r>
            <a:endParaRPr lang="en-US" dirty="0" smtClean="0"/>
          </a:p>
        </p:txBody>
      </p:sp>
      <p:sp>
        <p:nvSpPr>
          <p:cNvPr id="9" name="Content Placeholder 8"/>
          <p:cNvSpPr>
            <a:spLocks noGrp="1"/>
          </p:cNvSpPr>
          <p:nvPr>
            <p:ph sz="half" idx="1"/>
          </p:nvPr>
        </p:nvSpPr>
        <p:spPr/>
        <p:txBody>
          <a:bodyPr rtlCol="0">
            <a:normAutofit fontScale="92500" lnSpcReduction="20000"/>
          </a:bodyPr>
          <a:lstStyle/>
          <a:p>
            <a:pPr fontAlgn="auto">
              <a:spcAft>
                <a:spcPts val="0"/>
              </a:spcAft>
              <a:buFont typeface="Arial"/>
              <a:buChar char="•"/>
              <a:defRPr/>
            </a:pPr>
            <a:r>
              <a:rPr lang="en-CA" dirty="0" smtClean="0">
                <a:ea typeface="+mn-ea"/>
                <a:cs typeface="+mn-cs"/>
              </a:rPr>
              <a:t>113 Participants</a:t>
            </a:r>
          </a:p>
          <a:p>
            <a:pPr fontAlgn="auto">
              <a:spcAft>
                <a:spcPts val="0"/>
              </a:spcAft>
              <a:buFont typeface="Arial"/>
              <a:buChar char="•"/>
              <a:defRPr/>
            </a:pPr>
            <a:r>
              <a:rPr lang="en-CA" dirty="0" smtClean="0">
                <a:ea typeface="+mn-ea"/>
                <a:cs typeface="+mn-cs"/>
              </a:rPr>
              <a:t>18 questions</a:t>
            </a:r>
          </a:p>
          <a:p>
            <a:pPr fontAlgn="auto">
              <a:spcAft>
                <a:spcPts val="0"/>
              </a:spcAft>
              <a:buFont typeface="Arial"/>
              <a:buChar char="•"/>
              <a:defRPr/>
            </a:pPr>
            <a:r>
              <a:rPr lang="en-CA" dirty="0" smtClean="0">
                <a:ea typeface="+mn-ea"/>
                <a:cs typeface="+mn-cs"/>
              </a:rPr>
              <a:t>Demographics</a:t>
            </a:r>
          </a:p>
          <a:p>
            <a:pPr lvl="1" fontAlgn="auto">
              <a:spcAft>
                <a:spcPts val="0"/>
              </a:spcAft>
              <a:buFont typeface="Arial"/>
              <a:buChar char="–"/>
              <a:defRPr/>
            </a:pPr>
            <a:r>
              <a:rPr lang="en-CA" dirty="0" smtClean="0">
                <a:ea typeface="+mn-ea"/>
              </a:rPr>
              <a:t> Average 14 years of SE experience</a:t>
            </a:r>
          </a:p>
          <a:p>
            <a:pPr lvl="1" fontAlgn="auto">
              <a:spcAft>
                <a:spcPts val="0"/>
              </a:spcAft>
              <a:buFont typeface="Arial"/>
              <a:buChar char="–"/>
              <a:defRPr/>
            </a:pPr>
            <a:r>
              <a:rPr lang="en-CA" dirty="0" smtClean="0">
                <a:ea typeface="+mn-ea"/>
              </a:rPr>
              <a:t> 56% from Canada and United States</a:t>
            </a:r>
          </a:p>
          <a:p>
            <a:pPr lvl="1" fontAlgn="auto">
              <a:spcAft>
                <a:spcPts val="0"/>
              </a:spcAft>
              <a:buFont typeface="Arial"/>
              <a:buChar char="–"/>
              <a:defRPr/>
            </a:pPr>
            <a:r>
              <a:rPr lang="en-CA" dirty="0" smtClean="0">
                <a:ea typeface="+mn-ea"/>
              </a:rPr>
              <a:t> 24% Other regions include </a:t>
            </a:r>
            <a:r>
              <a:rPr lang="en-US" dirty="0" smtClean="0">
                <a:ea typeface="+mn-ea"/>
              </a:rPr>
              <a:t>United Kingdom, Other parts of Europe, India, Pakistan, Australia, Mexico and Singapore</a:t>
            </a:r>
          </a:p>
          <a:p>
            <a:pPr lvl="1" fontAlgn="auto">
              <a:spcAft>
                <a:spcPts val="0"/>
              </a:spcAft>
              <a:buFont typeface="Arial"/>
              <a:buChar char="–"/>
              <a:defRPr/>
            </a:pPr>
            <a:r>
              <a:rPr lang="en-US" dirty="0" smtClean="0">
                <a:ea typeface="+mn-ea"/>
              </a:rPr>
              <a:t>Remainder did not indicate location</a:t>
            </a:r>
            <a:endParaRPr lang="en-CA" dirty="0">
              <a:ea typeface="+mn-ea"/>
            </a:endParaRPr>
          </a:p>
        </p:txBody>
      </p:sp>
      <p:sp>
        <p:nvSpPr>
          <p:cNvPr id="8" name="Content Placeholder 7"/>
          <p:cNvSpPr>
            <a:spLocks noGrp="1"/>
          </p:cNvSpPr>
          <p:nvPr>
            <p:ph sz="half" idx="2"/>
          </p:nvPr>
        </p:nvSpPr>
        <p:spPr/>
        <p:txBody>
          <a:bodyPr rtlCol="0">
            <a:normAutofit fontScale="92500" lnSpcReduction="20000"/>
          </a:bodyPr>
          <a:lstStyle/>
          <a:p>
            <a:pPr fontAlgn="auto">
              <a:spcAft>
                <a:spcPts val="0"/>
              </a:spcAft>
              <a:buFont typeface="Arial"/>
              <a:buChar char="•"/>
              <a:defRPr/>
            </a:pPr>
            <a:r>
              <a:rPr lang="en-US" dirty="0" smtClean="0">
                <a:ea typeface="+mn-ea"/>
                <a:cs typeface="+mn-cs"/>
              </a:rPr>
              <a:t>Roles in software engineering</a:t>
            </a:r>
          </a:p>
          <a:p>
            <a:pPr lvl="1" fontAlgn="auto">
              <a:spcAft>
                <a:spcPts val="0"/>
              </a:spcAft>
              <a:buFont typeface="Arial"/>
              <a:buChar char="–"/>
              <a:defRPr/>
            </a:pPr>
            <a:r>
              <a:rPr lang="en-US" dirty="0" smtClean="0">
                <a:ea typeface="+mn-ea"/>
              </a:rPr>
              <a:t>Modelers: 41%</a:t>
            </a:r>
          </a:p>
          <a:p>
            <a:pPr lvl="1" fontAlgn="auto">
              <a:spcAft>
                <a:spcPts val="0"/>
              </a:spcAft>
              <a:buFont typeface="Arial"/>
              <a:buChar char="–"/>
              <a:defRPr/>
            </a:pPr>
            <a:r>
              <a:rPr lang="en-US" dirty="0" smtClean="0">
                <a:ea typeface="+mn-ea"/>
              </a:rPr>
              <a:t>Generate code from models: 14%</a:t>
            </a:r>
          </a:p>
          <a:p>
            <a:pPr lvl="1" fontAlgn="auto">
              <a:spcAft>
                <a:spcPts val="0"/>
              </a:spcAft>
              <a:buFont typeface="Arial"/>
              <a:buChar char="–"/>
              <a:defRPr/>
            </a:pPr>
            <a:r>
              <a:rPr lang="en-US" dirty="0" smtClean="0">
                <a:ea typeface="+mn-ea"/>
              </a:rPr>
              <a:t>Real-time developers: 17%</a:t>
            </a:r>
          </a:p>
          <a:p>
            <a:pPr fontAlgn="auto">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03499D62-8DE2-4E75-BB94-637C69BB8063}"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a:bodyPr>
          <a:lstStyle/>
          <a:p>
            <a:r>
              <a:rPr lang="en-CA" dirty="0"/>
              <a:t>Model-Centric to Code-</a:t>
            </a:r>
            <a:r>
              <a:rPr lang="en-CA" dirty="0" smtClean="0"/>
              <a:t>Centric</a:t>
            </a:r>
            <a:endParaRPr lang="en-CA" dirty="0"/>
          </a:p>
        </p:txBody>
      </p:sp>
      <p:sp>
        <p:nvSpPr>
          <p:cNvPr id="287747" name="Rectangle 3"/>
          <p:cNvSpPr>
            <a:spLocks noGrp="1" noChangeArrowheads="1"/>
          </p:cNvSpPr>
          <p:nvPr>
            <p:ph idx="1"/>
          </p:nvPr>
        </p:nvSpPr>
        <p:spPr/>
        <p:txBody>
          <a:bodyPr/>
          <a:lstStyle/>
          <a:p>
            <a:r>
              <a:rPr lang="en-CA" sz="2800" b="1" dirty="0"/>
              <a:t>Model-only</a:t>
            </a:r>
            <a:r>
              <a:rPr lang="en-CA" sz="2800" dirty="0"/>
              <a:t>: The model is effectively all there is, except for small amounts of “code”.</a:t>
            </a:r>
          </a:p>
          <a:p>
            <a:r>
              <a:rPr lang="en-CA" sz="2800" b="1" dirty="0"/>
              <a:t>Model-centric</a:t>
            </a:r>
            <a:r>
              <a:rPr lang="en-CA" sz="2800" dirty="0"/>
              <a:t>: Model first, generate code, and then possible manual coding/manipulation.</a:t>
            </a:r>
          </a:p>
          <a:p>
            <a:r>
              <a:rPr lang="en-CA" sz="2800" b="1" dirty="0"/>
              <a:t>Model-as-design-aid</a:t>
            </a:r>
            <a:r>
              <a:rPr lang="en-CA" sz="2800" dirty="0"/>
              <a:t>: Model to design, then code written by hand.</a:t>
            </a:r>
          </a:p>
          <a:p>
            <a:r>
              <a:rPr lang="en-CA" sz="2800" b="1" dirty="0"/>
              <a:t>Model-as-documentation</a:t>
            </a:r>
            <a:r>
              <a:rPr lang="en-CA" sz="2800" dirty="0"/>
              <a:t>: Model to describe a system, after code is written.</a:t>
            </a:r>
          </a:p>
          <a:p>
            <a:r>
              <a:rPr lang="en-CA" sz="2800" b="1" dirty="0"/>
              <a:t>Code-centric</a:t>
            </a:r>
            <a:r>
              <a:rPr lang="en-CA" sz="2800" dirty="0"/>
              <a:t>: Modeling is almost entirely absent.</a:t>
            </a:r>
          </a:p>
        </p:txBody>
      </p:sp>
      <p:sp>
        <p:nvSpPr>
          <p:cNvPr id="4" name="Date Placeholder 3"/>
          <p:cNvSpPr>
            <a:spLocks noGrp="1"/>
          </p:cNvSpPr>
          <p:nvPr>
            <p:ph type="dt" sz="half" idx="10"/>
          </p:nvPr>
        </p:nvSpPr>
        <p:spPr/>
        <p:txBody>
          <a:bodyPr/>
          <a:lstStyle/>
          <a:p>
            <a:r>
              <a:rPr lang="de-DE"/>
              <a:t>Forward, Andrew</a:t>
            </a:r>
          </a:p>
        </p:txBody>
      </p:sp>
      <p:sp>
        <p:nvSpPr>
          <p:cNvPr id="6" name="Slide Number Placeholder 5"/>
          <p:cNvSpPr>
            <a:spLocks noGrp="1"/>
          </p:cNvSpPr>
          <p:nvPr>
            <p:ph type="sldNum" sz="quarter" idx="12"/>
          </p:nvPr>
        </p:nvSpPr>
        <p:spPr/>
        <p:txBody>
          <a:bodyPr/>
          <a:lstStyle/>
          <a:p>
            <a:r>
              <a:rPr lang="de-DE"/>
              <a:t>Page </a:t>
            </a:r>
            <a:fld id="{750E7F37-9180-4444-BB94-EF381BFCD40E}" type="slidenum">
              <a:rPr lang="de-DE"/>
              <a:pPr/>
              <a:t>38</a:t>
            </a:fld>
            <a:r>
              <a:rPr lang="de-DE"/>
              <a:t>  of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blinds(horizontal)">
                                      <p:cBhvr>
                                        <p:cTn id="7" dur="500"/>
                                        <p:tgtEl>
                                          <p:spTgt spid="287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7747">
                                            <p:txEl>
                                              <p:pRg st="1" end="1"/>
                                            </p:txEl>
                                          </p:spTgt>
                                        </p:tgtEl>
                                        <p:attrNameLst>
                                          <p:attrName>style.visibility</p:attrName>
                                        </p:attrNameLst>
                                      </p:cBhvr>
                                      <p:to>
                                        <p:strVal val="visible"/>
                                      </p:to>
                                    </p:set>
                                    <p:animEffect transition="in" filter="blinds(horizontal)">
                                      <p:cBhvr>
                                        <p:cTn id="12" dur="500"/>
                                        <p:tgtEl>
                                          <p:spTgt spid="287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7747">
                                            <p:txEl>
                                              <p:pRg st="2" end="2"/>
                                            </p:txEl>
                                          </p:spTgt>
                                        </p:tgtEl>
                                        <p:attrNameLst>
                                          <p:attrName>style.visibility</p:attrName>
                                        </p:attrNameLst>
                                      </p:cBhvr>
                                      <p:to>
                                        <p:strVal val="visible"/>
                                      </p:to>
                                    </p:set>
                                    <p:animEffect transition="in" filter="blinds(horizontal)">
                                      <p:cBhvr>
                                        <p:cTn id="17" dur="500"/>
                                        <p:tgtEl>
                                          <p:spTgt spid="287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7747">
                                            <p:txEl>
                                              <p:pRg st="3" end="3"/>
                                            </p:txEl>
                                          </p:spTgt>
                                        </p:tgtEl>
                                        <p:attrNameLst>
                                          <p:attrName>style.visibility</p:attrName>
                                        </p:attrNameLst>
                                      </p:cBhvr>
                                      <p:to>
                                        <p:strVal val="visible"/>
                                      </p:to>
                                    </p:set>
                                    <p:animEffect transition="in" filter="blinds(horizontal)">
                                      <p:cBhvr>
                                        <p:cTn id="22" dur="500"/>
                                        <p:tgtEl>
                                          <p:spTgt spid="287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7747">
                                            <p:txEl>
                                              <p:pRg st="4" end="4"/>
                                            </p:txEl>
                                          </p:spTgt>
                                        </p:tgtEl>
                                        <p:attrNameLst>
                                          <p:attrName>style.visibility</p:attrName>
                                        </p:attrNameLst>
                                      </p:cBhvr>
                                      <p:to>
                                        <p:strVal val="visible"/>
                                      </p:to>
                                    </p:set>
                                    <p:animEffect transition="in" filter="blinds(horizontal)">
                                      <p:cBhvr>
                                        <p:cTn id="27" dur="500"/>
                                        <p:tgtEl>
                                          <p:spTgt spid="287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Data: Q1 Which of These is a Model?</a:t>
            </a:r>
            <a:endParaRPr lang="en-US" dirty="0">
              <a:ea typeface="+mj-ea"/>
              <a:cs typeface="+mj-cs"/>
            </a:endParaRPr>
          </a:p>
        </p:txBody>
      </p:sp>
      <p:sp>
        <p:nvSpPr>
          <p:cNvPr id="5" name="Date Placeholder 4"/>
          <p:cNvSpPr>
            <a:spLocks noGrp="1"/>
          </p:cNvSpPr>
          <p:nvPr>
            <p:ph type="dt" sz="quarter" idx="10"/>
          </p:nvPr>
        </p:nvSpPr>
        <p:spPr/>
        <p:txBody>
          <a:bodyPr/>
          <a:lstStyle/>
          <a:p>
            <a:pPr>
              <a:defRPr/>
            </a:pPr>
            <a:r>
              <a:rPr lang="en-CA"/>
              <a:t>10/25/2010</a:t>
            </a:r>
            <a:endParaRPr lang="en-US"/>
          </a:p>
        </p:txBody>
      </p:sp>
      <p:sp>
        <p:nvSpPr>
          <p:cNvPr id="6" name="Footer Placeholder 5"/>
          <p:cNvSpPr>
            <a:spLocks noGrp="1"/>
          </p:cNvSpPr>
          <p:nvPr>
            <p:ph type="ftr" sz="quarter" idx="11"/>
          </p:nvPr>
        </p:nvSpPr>
        <p:spPr/>
        <p:txBody>
          <a:bodyPr/>
          <a:lstStyle/>
          <a:p>
            <a:pPr>
              <a:defRPr/>
            </a:pPr>
            <a:r>
              <a:rPr lang="en-US"/>
              <a:t>Andrew Forward</a:t>
            </a:r>
          </a:p>
        </p:txBody>
      </p:sp>
      <p:sp>
        <p:nvSpPr>
          <p:cNvPr id="7" name="Slide Number Placeholder 6"/>
          <p:cNvSpPr>
            <a:spLocks noGrp="1"/>
          </p:cNvSpPr>
          <p:nvPr>
            <p:ph type="sldNum" sz="quarter" idx="12"/>
          </p:nvPr>
        </p:nvSpPr>
        <p:spPr/>
        <p:txBody>
          <a:bodyPr/>
          <a:lstStyle/>
          <a:p>
            <a:pPr>
              <a:defRPr/>
            </a:pPr>
            <a:fld id="{F7F5AA60-56E9-4786-86B3-2122E471C539}" type="slidenum">
              <a:rPr lang="en-US"/>
              <a:pPr>
                <a:defRPr/>
              </a:pPr>
              <a:t>39</a:t>
            </a:fld>
            <a:endParaRPr lang="en-US"/>
          </a:p>
        </p:txBody>
      </p:sp>
      <p:pic>
        <p:nvPicPr>
          <p:cNvPr id="88069" name="Content Placeholder 12"/>
          <p:cNvPicPr>
            <a:picLocks noGrp="1" noChangeAspect="1"/>
          </p:cNvPicPr>
          <p:nvPr>
            <p:ph idx="1"/>
          </p:nvPr>
        </p:nvPicPr>
        <p:blipFill>
          <a:blip r:embed="rId2"/>
          <a:srcRect/>
          <a:stretch>
            <a:fillRect/>
          </a:stretch>
        </p:blipFill>
        <p:spPr>
          <a:xfrm>
            <a:off x="457200" y="1295400"/>
            <a:ext cx="8229600" cy="4375150"/>
          </a:xfrm>
        </p:spPr>
      </p:pic>
      <p:sp>
        <p:nvSpPr>
          <p:cNvPr id="88070" name="Rectangle 13"/>
          <p:cNvSpPr>
            <a:spLocks noChangeArrowheads="1"/>
          </p:cNvSpPr>
          <p:nvPr/>
        </p:nvSpPr>
        <p:spPr bwMode="auto">
          <a:xfrm>
            <a:off x="457200" y="5791200"/>
            <a:ext cx="8229600" cy="346075"/>
          </a:xfrm>
          <a:prstGeom prst="rect">
            <a:avLst/>
          </a:prstGeom>
          <a:noFill/>
          <a:ln w="9525">
            <a:noFill/>
            <a:miter lim="800000"/>
            <a:headEnd/>
            <a:tailEnd/>
          </a:ln>
        </p:spPr>
        <p:txBody>
          <a:bodyPr>
            <a:prstTxWarp prst="textNoShape">
              <a:avLst/>
            </a:prstTxWarp>
            <a:spAutoFit/>
          </a:bodyPr>
          <a:lstStyle/>
          <a:p>
            <a:pPr>
              <a:lnSpc>
                <a:spcPct val="90000"/>
              </a:lnSpc>
            </a:pPr>
            <a:r>
              <a:rPr lang="en-US">
                <a:latin typeface="Calibri" pitchFamily="-72" charset="0"/>
              </a:rPr>
              <a:t>Implication: Integrate source and model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Research Questions</a:t>
            </a:r>
          </a:p>
        </p:txBody>
      </p:sp>
      <p:sp>
        <p:nvSpPr>
          <p:cNvPr id="18434" name="Content Placeholder 2"/>
          <p:cNvSpPr>
            <a:spLocks noGrp="1"/>
          </p:cNvSpPr>
          <p:nvPr>
            <p:ph idx="1"/>
          </p:nvPr>
        </p:nvSpPr>
        <p:spPr/>
        <p:txBody>
          <a:bodyPr/>
          <a:lstStyle/>
          <a:p>
            <a:pPr>
              <a:buFont typeface="Arial" pitchFamily="-72" charset="0"/>
              <a:buNone/>
            </a:pPr>
            <a:r>
              <a:rPr lang="en-US" dirty="0" smtClean="0"/>
              <a:t>RQ1: Why resist modeling?</a:t>
            </a:r>
          </a:p>
          <a:p>
            <a:pPr>
              <a:buFont typeface="Arial" pitchFamily="-72" charset="0"/>
              <a:buNone/>
            </a:pPr>
            <a:endParaRPr lang="en-US" dirty="0" smtClean="0"/>
          </a:p>
          <a:p>
            <a:pPr>
              <a:buFont typeface="Arial" pitchFamily="-72" charset="0"/>
              <a:buNone/>
            </a:pPr>
            <a:r>
              <a:rPr lang="en-US" dirty="0" smtClean="0"/>
              <a:t>RQ2: Perceptions of software modeling?</a:t>
            </a:r>
          </a:p>
          <a:p>
            <a:pPr>
              <a:buFont typeface="Arial" pitchFamily="-72" charset="0"/>
              <a:buNone/>
            </a:pPr>
            <a:endParaRPr lang="en-US" dirty="0" smtClean="0"/>
          </a:p>
          <a:p>
            <a:pPr>
              <a:buFont typeface="Arial" pitchFamily="-72" charset="0"/>
              <a:buNone/>
            </a:pPr>
            <a:r>
              <a:rPr lang="en-US" dirty="0" smtClean="0"/>
              <a:t>RQ3: Model in Code?</a:t>
            </a:r>
          </a:p>
          <a:p>
            <a:pPr>
              <a:buFont typeface="Arial" pitchFamily="-72" charset="0"/>
              <a:buNone/>
            </a:pPr>
            <a:endParaRPr lang="en-US" dirty="0"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C6F74263-79D8-4ECF-AC8E-C4BD20E25214}"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z="4000" smtClean="0"/>
              <a:t>Data: Q2 How Participants Model</a:t>
            </a:r>
          </a:p>
        </p:txBody>
      </p:sp>
      <p:pic>
        <p:nvPicPr>
          <p:cNvPr id="89090" name="Content Placeholder 6" descr="Screen shot 2010-10-18 at 2.58.50 PM.png"/>
          <p:cNvPicPr>
            <a:picLocks noGrp="1" noChangeAspect="1"/>
          </p:cNvPicPr>
          <p:nvPr>
            <p:ph idx="1"/>
          </p:nvPr>
        </p:nvPicPr>
        <p:blipFill>
          <a:blip r:embed="rId2"/>
          <a:srcRect/>
          <a:stretch>
            <a:fillRect/>
          </a:stretch>
        </p:blipFill>
        <p:spPr>
          <a:xfrm>
            <a:off x="457200" y="1300163"/>
            <a:ext cx="8229600" cy="3576637"/>
          </a:xfrm>
        </p:spPr>
      </p:pic>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2A209736-94B5-4343-BE4B-A181884AA2DF}" type="slidenum">
              <a:rPr lang="en-US"/>
              <a:pPr>
                <a:defRPr/>
              </a:pPr>
              <a:t>40</a:t>
            </a:fld>
            <a:endParaRPr lang="en-US"/>
          </a:p>
        </p:txBody>
      </p:sp>
      <p:sp>
        <p:nvSpPr>
          <p:cNvPr id="89094" name="Rectangle 7"/>
          <p:cNvSpPr>
            <a:spLocks noChangeArrowheads="1"/>
          </p:cNvSpPr>
          <p:nvPr/>
        </p:nvSpPr>
        <p:spPr bwMode="auto">
          <a:xfrm>
            <a:off x="457200" y="4724400"/>
            <a:ext cx="8229600" cy="1323975"/>
          </a:xfrm>
          <a:prstGeom prst="rect">
            <a:avLst/>
          </a:prstGeom>
          <a:noFill/>
          <a:ln w="9525">
            <a:noFill/>
            <a:miter lim="800000"/>
            <a:headEnd/>
            <a:tailEnd/>
          </a:ln>
        </p:spPr>
        <p:txBody>
          <a:bodyPr>
            <a:prstTxWarp prst="textNoShape">
              <a:avLst/>
            </a:prstTxWarp>
            <a:spAutoFit/>
          </a:bodyPr>
          <a:lstStyle/>
          <a:p>
            <a:endParaRPr lang="en-US" sz="2000">
              <a:latin typeface="Calibri" pitchFamily="-72" charset="0"/>
            </a:endParaRPr>
          </a:p>
          <a:p>
            <a:r>
              <a:rPr lang="en-US" sz="2000">
                <a:latin typeface="Calibri" pitchFamily="-72" charset="0"/>
              </a:rPr>
              <a:t>Implication</a:t>
            </a:r>
          </a:p>
          <a:p>
            <a:pPr lvl="1"/>
            <a:r>
              <a:rPr lang="en-US" sz="2000">
                <a:latin typeface="Calibri" pitchFamily="-72" charset="0"/>
              </a:rPr>
              <a:t>Improve modeling tools to increase adoption</a:t>
            </a:r>
          </a:p>
          <a:p>
            <a:pPr lvl="1"/>
            <a:r>
              <a:rPr lang="en-US" sz="2000">
                <a:latin typeface="Calibri" pitchFamily="-72" charset="0"/>
              </a:rPr>
              <a:t>Provide a way to brainstorm electronically</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z="3200" smtClean="0"/>
              <a:t>Data: Q3 How Participants Learn About Software</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47C96BE3-F980-430B-B6A2-06095AF627C8}" type="slidenum">
              <a:rPr lang="en-US"/>
              <a:pPr>
                <a:defRPr/>
              </a:pPr>
              <a:t>41</a:t>
            </a:fld>
            <a:endParaRPr lang="en-US"/>
          </a:p>
        </p:txBody>
      </p:sp>
      <p:pic>
        <p:nvPicPr>
          <p:cNvPr id="90117" name="Picture 6"/>
          <p:cNvPicPr>
            <a:picLocks noChangeAspect="1"/>
          </p:cNvPicPr>
          <p:nvPr/>
        </p:nvPicPr>
        <p:blipFill>
          <a:blip r:embed="rId2"/>
          <a:srcRect/>
          <a:stretch>
            <a:fillRect/>
          </a:stretch>
        </p:blipFill>
        <p:spPr bwMode="auto">
          <a:xfrm>
            <a:off x="82550" y="1295400"/>
            <a:ext cx="8978900" cy="4267200"/>
          </a:xfrm>
          <a:prstGeom prst="rect">
            <a:avLst/>
          </a:prstGeom>
          <a:noFill/>
          <a:ln w="9525">
            <a:noFill/>
            <a:miter lim="800000"/>
            <a:headEnd/>
            <a:tailEnd/>
          </a:ln>
        </p:spPr>
      </p:pic>
      <p:sp>
        <p:nvSpPr>
          <p:cNvPr id="90118" name="Rectangle 7"/>
          <p:cNvSpPr>
            <a:spLocks noChangeArrowheads="1"/>
          </p:cNvSpPr>
          <p:nvPr/>
        </p:nvSpPr>
        <p:spPr bwMode="auto">
          <a:xfrm>
            <a:off x="457200" y="5562600"/>
            <a:ext cx="8229600" cy="595313"/>
          </a:xfrm>
          <a:prstGeom prst="rect">
            <a:avLst/>
          </a:prstGeom>
          <a:noFill/>
          <a:ln w="9525">
            <a:noFill/>
            <a:miter lim="800000"/>
            <a:headEnd/>
            <a:tailEnd/>
          </a:ln>
        </p:spPr>
        <p:txBody>
          <a:bodyPr>
            <a:prstTxWarp prst="textNoShape">
              <a:avLst/>
            </a:prstTxWarp>
            <a:spAutoFit/>
          </a:bodyPr>
          <a:lstStyle/>
          <a:p>
            <a:pPr>
              <a:lnSpc>
                <a:spcPct val="90000"/>
              </a:lnSpc>
            </a:pPr>
            <a:r>
              <a:rPr lang="en-US">
                <a:latin typeface="Calibri" pitchFamily="-72" charset="0"/>
              </a:rPr>
              <a:t>Implication</a:t>
            </a:r>
          </a:p>
          <a:p>
            <a:pPr lvl="1">
              <a:lnSpc>
                <a:spcPct val="90000"/>
              </a:lnSpc>
            </a:pPr>
            <a:r>
              <a:rPr lang="en-US">
                <a:latin typeface="Calibri" pitchFamily="-72" charset="0"/>
              </a:rPr>
              <a:t>Help create live documents from models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smtClean="0"/>
              <a:t>Data: Q11 How Modeling Tools Are Used</a:t>
            </a:r>
          </a:p>
        </p:txBody>
      </p:sp>
      <p:pic>
        <p:nvPicPr>
          <p:cNvPr id="91138" name="Content Placeholder 6" descr="Screen shot 2010-10-18 at 3.01.57 PM.png"/>
          <p:cNvPicPr>
            <a:picLocks noGrp="1" noChangeAspect="1"/>
          </p:cNvPicPr>
          <p:nvPr>
            <p:ph idx="1"/>
          </p:nvPr>
        </p:nvPicPr>
        <p:blipFill>
          <a:blip r:embed="rId2"/>
          <a:srcRect/>
          <a:stretch>
            <a:fillRect/>
          </a:stretch>
        </p:blipFill>
        <p:spPr>
          <a:xfrm>
            <a:off x="457200" y="1676400"/>
            <a:ext cx="8229600" cy="3413125"/>
          </a:xfrm>
        </p:spPr>
      </p:pic>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DDAB35C1-99F9-44D4-8397-2ECDECE2347B}" type="slidenum">
              <a:rPr lang="en-US"/>
              <a:pPr>
                <a:defRPr/>
              </a:pPr>
              <a:t>42</a:t>
            </a:fld>
            <a:endParaRPr lang="en-US"/>
          </a:p>
        </p:txBody>
      </p:sp>
      <p:sp>
        <p:nvSpPr>
          <p:cNvPr id="91142" name="Rectangle 7"/>
          <p:cNvSpPr>
            <a:spLocks noChangeArrowheads="1"/>
          </p:cNvSpPr>
          <p:nvPr/>
        </p:nvSpPr>
        <p:spPr bwMode="auto">
          <a:xfrm>
            <a:off x="457200" y="5089525"/>
            <a:ext cx="8229600" cy="844550"/>
          </a:xfrm>
          <a:prstGeom prst="rect">
            <a:avLst/>
          </a:prstGeom>
          <a:noFill/>
          <a:ln w="9525">
            <a:noFill/>
            <a:miter lim="800000"/>
            <a:headEnd/>
            <a:tailEnd/>
          </a:ln>
        </p:spPr>
        <p:txBody>
          <a:bodyPr>
            <a:prstTxWarp prst="textNoShape">
              <a:avLst/>
            </a:prstTxWarp>
            <a:spAutoFit/>
          </a:bodyPr>
          <a:lstStyle/>
          <a:p>
            <a:pPr>
              <a:lnSpc>
                <a:spcPct val="90000"/>
              </a:lnSpc>
            </a:pPr>
            <a:r>
              <a:rPr lang="en-US">
                <a:latin typeface="Calibri" pitchFamily="-72" charset="0"/>
              </a:rPr>
              <a:t>Implication</a:t>
            </a:r>
          </a:p>
          <a:p>
            <a:pPr lvl="1">
              <a:lnSpc>
                <a:spcPct val="90000"/>
              </a:lnSpc>
            </a:pPr>
            <a:r>
              <a:rPr lang="en-US">
                <a:latin typeface="Calibri" pitchFamily="-72" charset="0"/>
              </a:rPr>
              <a:t>Improve brainstorming and initial quick early design</a:t>
            </a:r>
          </a:p>
          <a:p>
            <a:pPr lvl="1">
              <a:lnSpc>
                <a:spcPct val="90000"/>
              </a:lnSpc>
            </a:pPr>
            <a:r>
              <a:rPr lang="en-US">
                <a:latin typeface="Calibri" pitchFamily="-72" charset="0"/>
              </a:rPr>
              <a:t>Code generation</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z="3600" smtClean="0"/>
              <a:t>Data: Q13 Most Desired Characteristics</a:t>
            </a:r>
            <a:br>
              <a:rPr lang="en-US" sz="3600" smtClean="0"/>
            </a:br>
            <a:r>
              <a:rPr lang="en-US" sz="3600" smtClean="0"/>
              <a:t>of a Modeling Tool</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B425DABD-51E7-40ED-AE6A-85C6B8F90869}" type="slidenum">
              <a:rPr lang="en-US"/>
              <a:pPr>
                <a:defRPr/>
              </a:pPr>
              <a:t>43</a:t>
            </a:fld>
            <a:endParaRPr lang="en-US"/>
          </a:p>
        </p:txBody>
      </p:sp>
      <p:pic>
        <p:nvPicPr>
          <p:cNvPr id="92165" name="Picture 6"/>
          <p:cNvPicPr>
            <a:picLocks noChangeAspect="1"/>
          </p:cNvPicPr>
          <p:nvPr/>
        </p:nvPicPr>
        <p:blipFill>
          <a:blip r:embed="rId2"/>
          <a:srcRect/>
          <a:stretch>
            <a:fillRect/>
          </a:stretch>
        </p:blipFill>
        <p:spPr bwMode="auto">
          <a:xfrm>
            <a:off x="171450" y="1327150"/>
            <a:ext cx="8801100" cy="4203700"/>
          </a:xfrm>
          <a:prstGeom prst="rect">
            <a:avLst/>
          </a:prstGeom>
          <a:noFill/>
          <a:ln w="9525">
            <a:noFill/>
            <a:miter lim="800000"/>
            <a:headEnd/>
            <a:tailEnd/>
          </a:ln>
        </p:spPr>
      </p:pic>
      <p:sp>
        <p:nvSpPr>
          <p:cNvPr id="92166" name="Rectangle 7"/>
          <p:cNvSpPr>
            <a:spLocks noChangeArrowheads="1"/>
          </p:cNvSpPr>
          <p:nvPr/>
        </p:nvSpPr>
        <p:spPr bwMode="auto">
          <a:xfrm>
            <a:off x="457200" y="5410200"/>
            <a:ext cx="8229600" cy="928688"/>
          </a:xfrm>
          <a:prstGeom prst="rect">
            <a:avLst/>
          </a:prstGeom>
          <a:noFill/>
          <a:ln w="9525">
            <a:noFill/>
            <a:miter lim="800000"/>
            <a:headEnd/>
            <a:tailEnd/>
          </a:ln>
        </p:spPr>
        <p:txBody>
          <a:bodyPr>
            <a:prstTxWarp prst="textNoShape">
              <a:avLst/>
            </a:prstTxWarp>
            <a:spAutoFit/>
          </a:bodyPr>
          <a:lstStyle/>
          <a:p>
            <a:pPr>
              <a:lnSpc>
                <a:spcPct val="90000"/>
              </a:lnSpc>
            </a:pPr>
            <a:r>
              <a:rPr lang="en-US" sz="2000">
                <a:latin typeface="Calibri" pitchFamily="-72" charset="0"/>
              </a:rPr>
              <a:t>Implication</a:t>
            </a:r>
          </a:p>
          <a:p>
            <a:pPr lvl="1">
              <a:lnSpc>
                <a:spcPct val="90000"/>
              </a:lnSpc>
            </a:pPr>
            <a:r>
              <a:rPr lang="en-US" sz="2000">
                <a:latin typeface="Calibri" pitchFamily="-72" charset="0"/>
              </a:rPr>
              <a:t>Focus on ease of use of models</a:t>
            </a:r>
          </a:p>
          <a:p>
            <a:pPr lvl="1">
              <a:lnSpc>
                <a:spcPct val="90000"/>
              </a:lnSpc>
            </a:pPr>
            <a:r>
              <a:rPr lang="en-US" sz="2000">
                <a:latin typeface="Calibri" pitchFamily="-72" charset="0"/>
              </a:rPr>
              <a:t>Generation may be low because users are not convinced it works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4638"/>
            <a:ext cx="8229600" cy="792162"/>
          </a:xfrm>
        </p:spPr>
        <p:txBody>
          <a:bodyPr/>
          <a:lstStyle/>
          <a:p>
            <a:r>
              <a:rPr lang="en-US" sz="2800" smtClean="0"/>
              <a:t>Data: Q14 Easier with Code (top) vs. Model (Bottom)</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E5224A74-1DB2-4881-8487-CCA79B7F4CFC}" type="slidenum">
              <a:rPr lang="en-US"/>
              <a:pPr>
                <a:defRPr/>
              </a:pPr>
              <a:t>44</a:t>
            </a:fld>
            <a:endParaRPr lang="en-US"/>
          </a:p>
        </p:txBody>
      </p:sp>
      <p:pic>
        <p:nvPicPr>
          <p:cNvPr id="93189" name="Picture 6"/>
          <p:cNvPicPr>
            <a:picLocks noChangeAspect="1"/>
          </p:cNvPicPr>
          <p:nvPr/>
        </p:nvPicPr>
        <p:blipFill>
          <a:blip r:embed="rId2"/>
          <a:srcRect/>
          <a:stretch>
            <a:fillRect/>
          </a:stretch>
        </p:blipFill>
        <p:spPr bwMode="auto">
          <a:xfrm>
            <a:off x="457200" y="884238"/>
            <a:ext cx="8096250" cy="54721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274638"/>
            <a:ext cx="8229600" cy="792162"/>
          </a:xfrm>
        </p:spPr>
        <p:txBody>
          <a:bodyPr/>
          <a:lstStyle/>
          <a:p>
            <a:r>
              <a:rPr lang="en-US" sz="2800" smtClean="0"/>
              <a:t>Data: Q15 Problems with Model-Centric Approach</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FC2C70FF-7B31-46A1-AFD3-FDCA41DAF615}" type="slidenum">
              <a:rPr lang="en-US"/>
              <a:pPr>
                <a:defRPr/>
              </a:pPr>
              <a:t>45</a:t>
            </a:fld>
            <a:endParaRPr lang="en-US"/>
          </a:p>
        </p:txBody>
      </p:sp>
      <p:pic>
        <p:nvPicPr>
          <p:cNvPr id="94213" name="Picture 7"/>
          <p:cNvPicPr>
            <a:picLocks noChangeAspect="1"/>
          </p:cNvPicPr>
          <p:nvPr/>
        </p:nvPicPr>
        <p:blipFill>
          <a:blip r:embed="rId2"/>
          <a:srcRect/>
          <a:stretch>
            <a:fillRect/>
          </a:stretch>
        </p:blipFill>
        <p:spPr bwMode="auto">
          <a:xfrm>
            <a:off x="546100" y="838200"/>
            <a:ext cx="8051800" cy="558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Implications of Problems Noted</a:t>
            </a:r>
          </a:p>
        </p:txBody>
      </p:sp>
      <p:sp>
        <p:nvSpPr>
          <p:cNvPr id="95234" name="Content Placeholder 2"/>
          <p:cNvSpPr>
            <a:spLocks noGrp="1"/>
          </p:cNvSpPr>
          <p:nvPr>
            <p:ph idx="1"/>
          </p:nvPr>
        </p:nvSpPr>
        <p:spPr/>
        <p:txBody>
          <a:bodyPr/>
          <a:lstStyle/>
          <a:p>
            <a:r>
              <a:rPr lang="en-US" smtClean="0"/>
              <a:t>Focus on either</a:t>
            </a:r>
          </a:p>
          <a:p>
            <a:pPr lvl="1"/>
            <a:r>
              <a:rPr lang="en-US" smtClean="0"/>
              <a:t>Generating all code</a:t>
            </a:r>
          </a:p>
          <a:p>
            <a:pPr lvl="1"/>
            <a:r>
              <a:rPr lang="en-US" smtClean="0"/>
              <a:t>Unifying code with model</a:t>
            </a:r>
          </a:p>
          <a:p>
            <a:endParaRPr lang="en-US" smtClean="0"/>
          </a:p>
          <a:p>
            <a:r>
              <a:rPr lang="en-US" smtClean="0"/>
              <a:t>Focus on quick and easy modeling</a:t>
            </a:r>
          </a:p>
          <a:p>
            <a:pPr lvl="1"/>
            <a:endParaRPr lang="en-US" smtClean="0"/>
          </a:p>
          <a:p>
            <a:endParaRPr lang="en-US"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05201769-F46E-48CC-ADF2-94D733AD9F58}"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274638"/>
            <a:ext cx="8229600" cy="792162"/>
          </a:xfrm>
        </p:spPr>
        <p:txBody>
          <a:bodyPr/>
          <a:lstStyle/>
          <a:p>
            <a:r>
              <a:rPr lang="en-US" sz="2800" smtClean="0"/>
              <a:t>Data: Q16 Problems with Code-Centric Approach</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0E043230-3914-441B-9333-74D09DD629B1}" type="slidenum">
              <a:rPr lang="en-US"/>
              <a:pPr>
                <a:defRPr/>
              </a:pPr>
              <a:t>47</a:t>
            </a:fld>
            <a:endParaRPr lang="en-US"/>
          </a:p>
        </p:txBody>
      </p:sp>
      <p:pic>
        <p:nvPicPr>
          <p:cNvPr id="96261" name="Picture 6"/>
          <p:cNvPicPr>
            <a:picLocks noChangeAspect="1"/>
          </p:cNvPicPr>
          <p:nvPr/>
        </p:nvPicPr>
        <p:blipFill>
          <a:blip r:embed="rId2"/>
          <a:srcRect/>
          <a:stretch>
            <a:fillRect/>
          </a:stretch>
        </p:blipFill>
        <p:spPr bwMode="auto">
          <a:xfrm>
            <a:off x="317500" y="901700"/>
            <a:ext cx="8509000" cy="5054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Title 1"/>
          <p:cNvSpPr>
            <a:spLocks noGrp="1"/>
          </p:cNvSpPr>
          <p:nvPr>
            <p:ph type="ctrTitle"/>
          </p:nvPr>
        </p:nvSpPr>
        <p:spPr/>
        <p:txBody>
          <a:bodyPr/>
          <a:lstStyle/>
          <a:p>
            <a:r>
              <a:rPr lang="en-US" smtClean="0"/>
              <a:t>Umple, a model oriented programming language </a:t>
            </a:r>
          </a:p>
        </p:txBody>
      </p:sp>
      <p:sp>
        <p:nvSpPr>
          <p:cNvPr id="15" name="Subtitle 14"/>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5B8F21CB-C034-4B4F-A7E6-EAE8C158A233}"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4000" smtClean="0"/>
              <a:t>Umple, a model oriented programming language [36, 41, 163] </a:t>
            </a:r>
          </a:p>
        </p:txBody>
      </p:sp>
      <p:sp>
        <p:nvSpPr>
          <p:cNvPr id="32770" name="Content Placeholder 2"/>
          <p:cNvSpPr>
            <a:spLocks noGrp="1"/>
          </p:cNvSpPr>
          <p:nvPr>
            <p:ph sz="half" idx="1"/>
          </p:nvPr>
        </p:nvSpPr>
        <p:spPr>
          <a:xfrm>
            <a:off x="457200" y="1417638"/>
            <a:ext cx="8229600" cy="2011362"/>
          </a:xfrm>
        </p:spPr>
        <p:txBody>
          <a:bodyPr/>
          <a:lstStyle/>
          <a:p>
            <a:r>
              <a:rPr lang="en-US" smtClean="0"/>
              <a:t>Support for attributes, associations, state machines, software idioms and patterns</a:t>
            </a:r>
          </a:p>
          <a:p>
            <a:r>
              <a:rPr lang="en-US" smtClean="0"/>
              <a:t>Umple built in itself</a:t>
            </a:r>
          </a:p>
          <a:p>
            <a:r>
              <a:rPr lang="en-US" smtClean="0"/>
              <a:t>10-to-1 code savings for CRUD model constructs</a:t>
            </a:r>
          </a:p>
          <a:p>
            <a:endParaRPr lang="en-US"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445A71B9-1986-4767-8252-5DF09D6A2596}" type="slidenum">
              <a:rPr lang="en-US"/>
              <a:pPr>
                <a:defRPr/>
              </a:pPr>
              <a:t>49</a:t>
            </a:fld>
            <a:endParaRPr lang="en-US"/>
          </a:p>
        </p:txBody>
      </p:sp>
      <p:pic>
        <p:nvPicPr>
          <p:cNvPr id="32774" name="Picture 7"/>
          <p:cNvPicPr>
            <a:picLocks noChangeAspect="1"/>
          </p:cNvPicPr>
          <p:nvPr/>
        </p:nvPicPr>
        <p:blipFill>
          <a:blip r:embed="rId2"/>
          <a:srcRect/>
          <a:stretch>
            <a:fillRect/>
          </a:stretch>
        </p:blipFill>
        <p:spPr bwMode="auto">
          <a:xfrm>
            <a:off x="1981200" y="3511550"/>
            <a:ext cx="5122863" cy="2813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r>
              <a:rPr lang="en-US" dirty="0" smtClean="0"/>
              <a:t>The code is the model, the model is the code</a:t>
            </a:r>
            <a:br>
              <a:rPr lang="en-US" dirty="0" smtClean="0"/>
            </a:br>
            <a:endParaRPr lang="en-US" dirty="0" smtClean="0"/>
          </a:p>
        </p:txBody>
      </p:sp>
      <p:sp>
        <p:nvSpPr>
          <p:cNvPr id="21506" name="Content Placeholder 2"/>
          <p:cNvSpPr>
            <a:spLocks noGrp="1"/>
          </p:cNvSpPr>
          <p:nvPr>
            <p:ph type="subTitle" idx="1"/>
          </p:nvPr>
        </p:nvSpPr>
        <p:spPr/>
        <p:txBody>
          <a:bodyPr/>
          <a:lstStyle/>
          <a:p>
            <a:r>
              <a:rPr lang="en-US" dirty="0" smtClean="0"/>
              <a:t>Hypothesized Solution (H1)</a:t>
            </a:r>
          </a:p>
        </p:txBody>
      </p:sp>
      <p:sp>
        <p:nvSpPr>
          <p:cNvPr id="4" name="Date Placeholder 3"/>
          <p:cNvSpPr>
            <a:spLocks noGrp="1"/>
          </p:cNvSpPr>
          <p:nvPr>
            <p:ph type="dt" sz="half"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37828377-4C3B-436C-9FB6-899F7B1E1165}"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ea typeface="Arial" charset="0"/>
              </a:rPr>
              <a:t>What can you do with Umple</a:t>
            </a:r>
          </a:p>
        </p:txBody>
      </p:sp>
      <p:sp>
        <p:nvSpPr>
          <p:cNvPr id="15363" name="Content Placeholder 2"/>
          <p:cNvSpPr>
            <a:spLocks noGrp="1"/>
          </p:cNvSpPr>
          <p:nvPr>
            <p:ph idx="1"/>
          </p:nvPr>
        </p:nvSpPr>
        <p:spPr>
          <a:xfrm>
            <a:off x="685800" y="1500188"/>
            <a:ext cx="7775575" cy="4595812"/>
          </a:xfrm>
        </p:spPr>
        <p:txBody>
          <a:bodyPr>
            <a:normAutofit fontScale="92500" lnSpcReduction="20000"/>
          </a:bodyPr>
          <a:lstStyle/>
          <a:p>
            <a:r>
              <a:rPr lang="en-CA">
                <a:ea typeface="Arial" charset="0"/>
              </a:rPr>
              <a:t>Develop full applications</a:t>
            </a:r>
          </a:p>
          <a:p>
            <a:r>
              <a:rPr lang="en-CA">
                <a:ea typeface="Arial" charset="0"/>
              </a:rPr>
              <a:t>Model UML classes and state machines</a:t>
            </a:r>
          </a:p>
          <a:p>
            <a:pPr marL="37931725" lvl="1" indent="-37474525">
              <a:buFont typeface="Arial" charset="0"/>
              <a:buNone/>
            </a:pPr>
            <a:r>
              <a:rPr lang="en-CA" sz="2000">
                <a:ea typeface="Arial" charset="0"/>
              </a:rPr>
              <a:t>– they play well together</a:t>
            </a:r>
            <a:endParaRPr lang="en-CA">
              <a:ea typeface="Arial" charset="0"/>
            </a:endParaRPr>
          </a:p>
          <a:p>
            <a:r>
              <a:rPr lang="en-CA">
                <a:ea typeface="Arial" charset="0"/>
              </a:rPr>
              <a:t>Seamlessly generate code</a:t>
            </a:r>
          </a:p>
          <a:p>
            <a:pPr marL="37931725" lvl="1" indent="-37474525">
              <a:buFont typeface="Arial" charset="0"/>
              <a:buNone/>
            </a:pPr>
            <a:r>
              <a:rPr lang="en-CA" sz="2000">
                <a:ea typeface="Arial" charset="0"/>
              </a:rPr>
              <a:t>– that you may never need to look at</a:t>
            </a:r>
          </a:p>
          <a:p>
            <a:pPr>
              <a:buFont typeface="Wingdings" charset="2"/>
              <a:buNone/>
            </a:pPr>
            <a:endParaRPr lang="en-CA">
              <a:ea typeface="Arial" charset="0"/>
            </a:endParaRPr>
          </a:p>
          <a:p>
            <a:r>
              <a:rPr lang="en-CA">
                <a:ea typeface="Arial" charset="0"/>
              </a:rPr>
              <a:t>Program at a higher level of abstraction</a:t>
            </a:r>
          </a:p>
          <a:p>
            <a:r>
              <a:rPr lang="en-CA">
                <a:ea typeface="Arial" charset="0"/>
              </a:rPr>
              <a:t>Reduce the need for boring / error prone boilerplate code </a:t>
            </a:r>
          </a:p>
          <a:p>
            <a:r>
              <a:rPr lang="en-CA">
                <a:ea typeface="Arial" charset="0"/>
              </a:rPr>
              <a:t>Generate visual models textually</a:t>
            </a:r>
          </a:p>
          <a:p>
            <a:pPr marL="37931725" lvl="1" indent="-37474525">
              <a:buFont typeface="Arial" charset="0"/>
              <a:buNone/>
            </a:pPr>
            <a:r>
              <a:rPr lang="en-CA" sz="2000">
                <a:ea typeface="Arial" charset="0"/>
              </a:rPr>
              <a:t>– or generate textual code visually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2009</a:t>
            </a:r>
          </a:p>
        </p:txBody>
      </p:sp>
      <p:sp>
        <p:nvSpPr>
          <p:cNvPr id="5" name="Footer Placeholder 4"/>
          <p:cNvSpPr>
            <a:spLocks noGrp="1"/>
          </p:cNvSpPr>
          <p:nvPr>
            <p:ph type="ftr" sz="quarter" idx="11"/>
          </p:nvPr>
        </p:nvSpPr>
        <p:spPr/>
        <p:txBody>
          <a:bodyPr/>
          <a:lstStyle/>
          <a:p>
            <a:pPr>
              <a:defRPr/>
            </a:pPr>
            <a:r>
              <a:rPr lang="en-US"/>
              <a:t>Umple Quick Look</a:t>
            </a:r>
          </a:p>
        </p:txBody>
      </p:sp>
      <p:sp>
        <p:nvSpPr>
          <p:cNvPr id="6" name="Slide Number Placeholder 5"/>
          <p:cNvSpPr>
            <a:spLocks noGrp="1"/>
          </p:cNvSpPr>
          <p:nvPr>
            <p:ph type="sldNum" sz="quarter" idx="12"/>
          </p:nvPr>
        </p:nvSpPr>
        <p:spPr/>
        <p:txBody>
          <a:bodyPr/>
          <a:lstStyle/>
          <a:p>
            <a:pPr>
              <a:defRPr/>
            </a:pPr>
            <a:fld id="{CCF1749B-B556-4510-A74F-B0A4A021B0E2}" type="slidenum">
              <a:rPr lang="en-US"/>
              <a:pPr>
                <a:defRPr/>
              </a:pPr>
              <a:t>51</a:t>
            </a:fld>
            <a:endParaRPr lang="en-US"/>
          </a:p>
        </p:txBody>
      </p:sp>
      <p:sp>
        <p:nvSpPr>
          <p:cNvPr id="98308" name="Rectangle 2"/>
          <p:cNvSpPr>
            <a:spLocks noGrp="1" noChangeArrowheads="1"/>
          </p:cNvSpPr>
          <p:nvPr>
            <p:ph type="title"/>
          </p:nvPr>
        </p:nvSpPr>
        <p:spPr>
          <a:xfrm>
            <a:off x="457200" y="228600"/>
            <a:ext cx="8229600" cy="1143000"/>
          </a:xfrm>
        </p:spPr>
        <p:txBody>
          <a:bodyPr/>
          <a:lstStyle/>
          <a:p>
            <a:r>
              <a:rPr lang="en-US"/>
              <a:t>Umple as a Programming Language</a:t>
            </a:r>
          </a:p>
        </p:txBody>
      </p:sp>
      <p:sp>
        <p:nvSpPr>
          <p:cNvPr id="98309" name="Rectangle 3"/>
          <p:cNvSpPr>
            <a:spLocks noGrp="1" noChangeArrowheads="1"/>
          </p:cNvSpPr>
          <p:nvPr>
            <p:ph type="body" idx="1"/>
          </p:nvPr>
        </p:nvSpPr>
        <p:spPr/>
        <p:txBody>
          <a:bodyPr/>
          <a:lstStyle/>
          <a:p>
            <a:pPr>
              <a:lnSpc>
                <a:spcPct val="90000"/>
              </a:lnSpc>
              <a:buFont typeface="Arial" pitchFamily="-72" charset="0"/>
              <a:buNone/>
            </a:pPr>
            <a:r>
              <a:rPr lang="en-US" sz="2000"/>
              <a:t>Adds higher levels of abstraction to programming</a:t>
            </a:r>
          </a:p>
          <a:p>
            <a:pPr lvl="1">
              <a:lnSpc>
                <a:spcPct val="90000"/>
              </a:lnSpc>
            </a:pPr>
            <a:r>
              <a:rPr lang="en-US" sz="2000"/>
              <a:t>UML constructs</a:t>
            </a:r>
          </a:p>
          <a:p>
            <a:pPr lvl="2">
              <a:lnSpc>
                <a:spcPct val="90000"/>
              </a:lnSpc>
            </a:pPr>
            <a:r>
              <a:rPr lang="en-US" sz="2000"/>
              <a:t>Associations</a:t>
            </a:r>
          </a:p>
          <a:p>
            <a:pPr lvl="2">
              <a:lnSpc>
                <a:spcPct val="90000"/>
              </a:lnSpc>
            </a:pPr>
            <a:r>
              <a:rPr lang="en-US" sz="2000"/>
              <a:t>Attributes</a:t>
            </a:r>
          </a:p>
          <a:p>
            <a:pPr lvl="2">
              <a:lnSpc>
                <a:spcPct val="90000"/>
              </a:lnSpc>
            </a:pPr>
            <a:r>
              <a:rPr lang="en-US" sz="2000"/>
              <a:t>States to come</a:t>
            </a:r>
          </a:p>
          <a:p>
            <a:pPr lvl="1">
              <a:lnSpc>
                <a:spcPct val="90000"/>
              </a:lnSpc>
            </a:pPr>
            <a:r>
              <a:rPr lang="en-US" sz="2000"/>
              <a:t>Patterns / Idioms</a:t>
            </a:r>
          </a:p>
          <a:p>
            <a:pPr>
              <a:lnSpc>
                <a:spcPct val="90000"/>
              </a:lnSpc>
              <a:buFont typeface="Arial" pitchFamily="-72" charset="0"/>
              <a:buNone/>
            </a:pPr>
            <a:endParaRPr lang="en-US" sz="2000"/>
          </a:p>
          <a:p>
            <a:pPr>
              <a:lnSpc>
                <a:spcPct val="90000"/>
              </a:lnSpc>
              <a:buFont typeface="Arial" pitchFamily="-72" charset="0"/>
              <a:buNone/>
            </a:pPr>
            <a:r>
              <a:rPr lang="en-US" sz="2000"/>
              <a:t>Leaves basics of the underlying language unaffected</a:t>
            </a:r>
          </a:p>
          <a:p>
            <a:pPr lvl="1">
              <a:lnSpc>
                <a:spcPct val="90000"/>
              </a:lnSpc>
            </a:pPr>
            <a:r>
              <a:rPr lang="en-US" sz="2000"/>
              <a:t>Appears like programming to programmers</a:t>
            </a:r>
          </a:p>
          <a:p>
            <a:pPr lvl="1">
              <a:lnSpc>
                <a:spcPct val="90000"/>
              </a:lnSpc>
            </a:pPr>
            <a:r>
              <a:rPr lang="en-US" sz="2000"/>
              <a:t>Appears like modelling to modellers</a:t>
            </a:r>
          </a:p>
          <a:p>
            <a:pPr lvl="1">
              <a:lnSpc>
                <a:spcPct val="90000"/>
              </a:lnSpc>
            </a:pPr>
            <a:endParaRPr lang="en-US" sz="2000"/>
          </a:p>
          <a:p>
            <a:pPr>
              <a:lnSpc>
                <a:spcPct val="90000"/>
              </a:lnSpc>
              <a:buFont typeface="Arial" pitchFamily="-72" charset="0"/>
              <a:buNone/>
            </a:pPr>
            <a:r>
              <a:rPr lang="en-US" sz="2000"/>
              <a:t>Works with Java, PHP, and Ruby</a:t>
            </a:r>
          </a:p>
          <a:p>
            <a:pPr lvl="1">
              <a:lnSpc>
                <a:spcPct val="90000"/>
              </a:lnSpc>
            </a:pPr>
            <a:endParaRPr lang="en-US"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2009</a:t>
            </a:r>
          </a:p>
        </p:txBody>
      </p:sp>
      <p:sp>
        <p:nvSpPr>
          <p:cNvPr id="5" name="Footer Placeholder 4"/>
          <p:cNvSpPr>
            <a:spLocks noGrp="1"/>
          </p:cNvSpPr>
          <p:nvPr>
            <p:ph type="ftr" sz="quarter" idx="11"/>
          </p:nvPr>
        </p:nvSpPr>
        <p:spPr/>
        <p:txBody>
          <a:bodyPr/>
          <a:lstStyle/>
          <a:p>
            <a:pPr>
              <a:defRPr/>
            </a:pPr>
            <a:r>
              <a:rPr lang="en-US"/>
              <a:t>Umple Quick Look</a:t>
            </a:r>
          </a:p>
        </p:txBody>
      </p:sp>
      <p:sp>
        <p:nvSpPr>
          <p:cNvPr id="6" name="Slide Number Placeholder 5"/>
          <p:cNvSpPr>
            <a:spLocks noGrp="1"/>
          </p:cNvSpPr>
          <p:nvPr>
            <p:ph type="sldNum" sz="quarter" idx="12"/>
          </p:nvPr>
        </p:nvSpPr>
        <p:spPr/>
        <p:txBody>
          <a:bodyPr/>
          <a:lstStyle/>
          <a:p>
            <a:pPr>
              <a:defRPr/>
            </a:pPr>
            <a:fld id="{16B2EE43-8E38-4D5D-A8F0-4D7B75E96BDB}" type="slidenum">
              <a:rPr lang="en-US"/>
              <a:pPr>
                <a:defRPr/>
              </a:pPr>
              <a:t>52</a:t>
            </a:fld>
            <a:endParaRPr lang="en-US"/>
          </a:p>
        </p:txBody>
      </p:sp>
      <p:sp>
        <p:nvSpPr>
          <p:cNvPr id="100356" name="Rectangle 2"/>
          <p:cNvSpPr>
            <a:spLocks noGrp="1" noChangeArrowheads="1"/>
          </p:cNvSpPr>
          <p:nvPr>
            <p:ph type="title"/>
          </p:nvPr>
        </p:nvSpPr>
        <p:spPr/>
        <p:txBody>
          <a:bodyPr/>
          <a:lstStyle/>
          <a:p>
            <a:r>
              <a:rPr lang="en-US"/>
              <a:t>Umple as a Modeling Tool</a:t>
            </a:r>
          </a:p>
        </p:txBody>
      </p:sp>
      <p:sp>
        <p:nvSpPr>
          <p:cNvPr id="4099" name="Rectangle 3"/>
          <p:cNvSpPr>
            <a:spLocks noGrp="1" noChangeArrowheads="1"/>
          </p:cNvSpPr>
          <p:nvPr>
            <p:ph type="body" idx="1"/>
          </p:nvPr>
        </p:nvSpPr>
        <p:spPr/>
        <p:txBody>
          <a:bodyPr rtlCol="0">
            <a:normAutofit fontScale="92500" lnSpcReduction="20000"/>
          </a:bodyPr>
          <a:lstStyle/>
          <a:p>
            <a:pPr fontAlgn="auto">
              <a:spcAft>
                <a:spcPts val="0"/>
              </a:spcAft>
              <a:buFont typeface="Arial"/>
              <a:buChar char="•"/>
              <a:defRPr/>
            </a:pPr>
            <a:r>
              <a:rPr lang="en-US">
                <a:ea typeface="+mn-ea"/>
                <a:cs typeface="+mn-cs"/>
              </a:rPr>
              <a:t>Work with models in diagram or textual form</a:t>
            </a:r>
          </a:p>
          <a:p>
            <a:pPr fontAlgn="auto">
              <a:spcAft>
                <a:spcPts val="0"/>
              </a:spcAft>
              <a:buFont typeface="Arial"/>
              <a:buChar char="•"/>
              <a:defRPr/>
            </a:pPr>
            <a:endParaRPr lang="en-US">
              <a:ea typeface="+mn-ea"/>
              <a:cs typeface="+mn-cs"/>
            </a:endParaRPr>
          </a:p>
          <a:p>
            <a:pPr fontAlgn="auto">
              <a:spcAft>
                <a:spcPts val="0"/>
              </a:spcAft>
              <a:buFont typeface="Arial"/>
              <a:buChar char="•"/>
              <a:defRPr/>
            </a:pPr>
            <a:r>
              <a:rPr lang="en-US">
                <a:ea typeface="+mn-ea"/>
                <a:cs typeface="+mn-cs"/>
              </a:rPr>
              <a:t>Use the power of textual forms</a:t>
            </a:r>
          </a:p>
          <a:p>
            <a:pPr lvl="1" fontAlgn="auto">
              <a:spcAft>
                <a:spcPts val="0"/>
              </a:spcAft>
              <a:buFont typeface="Arial"/>
              <a:buChar char="–"/>
              <a:defRPr/>
            </a:pPr>
            <a:r>
              <a:rPr lang="en-US">
                <a:ea typeface="+mn-ea"/>
              </a:rPr>
              <a:t>Easier reuse</a:t>
            </a:r>
          </a:p>
          <a:p>
            <a:pPr lvl="1" fontAlgn="auto">
              <a:spcAft>
                <a:spcPts val="0"/>
              </a:spcAft>
              <a:buFont typeface="Arial"/>
              <a:buChar char="–"/>
              <a:defRPr/>
            </a:pPr>
            <a:r>
              <a:rPr lang="en-US">
                <a:ea typeface="+mn-ea"/>
              </a:rPr>
              <a:t>Easier commenting</a:t>
            </a:r>
          </a:p>
          <a:p>
            <a:pPr lvl="1" fontAlgn="auto">
              <a:spcAft>
                <a:spcPts val="0"/>
              </a:spcAft>
              <a:buFont typeface="Arial"/>
              <a:buChar char="–"/>
              <a:defRPr/>
            </a:pPr>
            <a:r>
              <a:rPr lang="en-US">
                <a:ea typeface="+mn-ea"/>
              </a:rPr>
              <a:t>Quicker editing</a:t>
            </a:r>
          </a:p>
          <a:p>
            <a:pPr lvl="1" fontAlgn="auto">
              <a:spcAft>
                <a:spcPts val="0"/>
              </a:spcAft>
              <a:buFont typeface="Arial"/>
              <a:buChar char="–"/>
              <a:defRPr/>
            </a:pPr>
            <a:r>
              <a:rPr lang="en-US">
                <a:ea typeface="+mn-ea"/>
              </a:rPr>
              <a:t>Enables macros, inclusion, mixins, etc.</a:t>
            </a:r>
          </a:p>
          <a:p>
            <a:pPr lvl="1" fontAlgn="auto">
              <a:spcAft>
                <a:spcPts val="0"/>
              </a:spcAft>
              <a:buFont typeface="Arial"/>
              <a:buChar char="–"/>
              <a:defRPr/>
            </a:pPr>
            <a:r>
              <a:rPr lang="en-US">
                <a:ea typeface="+mn-ea"/>
              </a:rPr>
              <a:t>Merging, version control, multi-user development etc.</a:t>
            </a:r>
          </a:p>
          <a:p>
            <a:pPr lvl="1" fontAlgn="auto">
              <a:spcAft>
                <a:spcPts val="0"/>
              </a:spcAft>
              <a:buFont typeface="Arial"/>
              <a:buChar char="–"/>
              <a:defRPr/>
            </a:pPr>
            <a:r>
              <a:rPr lang="en-US">
                <a:ea typeface="+mn-ea"/>
              </a:rPr>
              <a:t>Scalability</a:t>
            </a:r>
          </a:p>
          <a:p>
            <a:pPr lvl="1" fontAlgn="auto">
              <a:spcAft>
                <a:spcPts val="0"/>
              </a:spcAft>
              <a:buFont typeface="Arial"/>
              <a:buChar char="–"/>
              <a:defRPr/>
            </a:pPr>
            <a:r>
              <a:rPr lang="en-US">
                <a:ea typeface="+mn-ea"/>
              </a:rPr>
              <a:t>… Without losing the power of the graphical form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2009</a:t>
            </a:r>
          </a:p>
        </p:txBody>
      </p:sp>
      <p:sp>
        <p:nvSpPr>
          <p:cNvPr id="5" name="Footer Placeholder 4"/>
          <p:cNvSpPr>
            <a:spLocks noGrp="1"/>
          </p:cNvSpPr>
          <p:nvPr>
            <p:ph type="ftr" sz="quarter" idx="11"/>
          </p:nvPr>
        </p:nvSpPr>
        <p:spPr/>
        <p:txBody>
          <a:bodyPr/>
          <a:lstStyle/>
          <a:p>
            <a:pPr>
              <a:defRPr/>
            </a:pPr>
            <a:r>
              <a:rPr lang="en-US"/>
              <a:t>Umple Quick Look</a:t>
            </a:r>
          </a:p>
        </p:txBody>
      </p:sp>
      <p:sp>
        <p:nvSpPr>
          <p:cNvPr id="6" name="Slide Number Placeholder 5"/>
          <p:cNvSpPr>
            <a:spLocks noGrp="1"/>
          </p:cNvSpPr>
          <p:nvPr>
            <p:ph type="sldNum" sz="quarter" idx="12"/>
          </p:nvPr>
        </p:nvSpPr>
        <p:spPr/>
        <p:txBody>
          <a:bodyPr/>
          <a:lstStyle/>
          <a:p>
            <a:pPr>
              <a:defRPr/>
            </a:pPr>
            <a:fld id="{4EBD1D18-75AB-47A9-992D-2F7C6B82DB51}" type="slidenum">
              <a:rPr lang="en-US"/>
              <a:pPr>
                <a:defRPr/>
              </a:pPr>
              <a:t>53</a:t>
            </a:fld>
            <a:endParaRPr lang="en-US"/>
          </a:p>
        </p:txBody>
      </p:sp>
      <p:sp>
        <p:nvSpPr>
          <p:cNvPr id="6146"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cs typeface="+mj-cs"/>
              </a:rPr>
              <a:t>Declaration of</a:t>
            </a:r>
            <a:r>
              <a:rPr lang="en-US" dirty="0" smtClean="0">
                <a:ea typeface="+mj-ea"/>
                <a:cs typeface="+mj-cs"/>
              </a:rPr>
              <a:t> Classes </a:t>
            </a:r>
            <a:r>
              <a:rPr lang="en-US" dirty="0">
                <a:ea typeface="+mj-ea"/>
                <a:cs typeface="+mj-cs"/>
              </a:rPr>
              <a:t>and</a:t>
            </a:r>
            <a:r>
              <a:rPr lang="en-US" dirty="0" smtClean="0">
                <a:ea typeface="+mj-ea"/>
                <a:cs typeface="+mj-cs"/>
              </a:rPr>
              <a:t> Attributes</a:t>
            </a:r>
            <a:endParaRPr lang="en-US" dirty="0">
              <a:ea typeface="+mj-ea"/>
              <a:cs typeface="+mj-cs"/>
            </a:endParaRPr>
          </a:p>
        </p:txBody>
      </p:sp>
      <p:sp>
        <p:nvSpPr>
          <p:cNvPr id="102405" name="Rectangle 3"/>
          <p:cNvSpPr>
            <a:spLocks noGrp="1" noChangeArrowheads="1"/>
          </p:cNvSpPr>
          <p:nvPr>
            <p:ph type="body" idx="1"/>
          </p:nvPr>
        </p:nvSpPr>
        <p:spPr/>
        <p:txBody>
          <a:bodyPr/>
          <a:lstStyle/>
          <a:p>
            <a:pPr>
              <a:buFont typeface="Arial" pitchFamily="-72" charset="0"/>
              <a:buNone/>
            </a:pPr>
            <a:r>
              <a:rPr lang="en-US" sz="2400">
                <a:latin typeface="Courier" pitchFamily="-72" charset="0"/>
                <a:ea typeface="Courier" pitchFamily="-72" charset="0"/>
                <a:cs typeface="Courier" pitchFamily="-72" charset="0"/>
              </a:rPr>
              <a:t>class Student</a:t>
            </a:r>
          </a:p>
          <a:p>
            <a:pPr>
              <a:buFont typeface="Arial" pitchFamily="-72" charset="0"/>
              <a:buNone/>
            </a:pPr>
            <a:r>
              <a:rPr lang="en-US" sz="2400">
                <a:latin typeface="Courier" pitchFamily="-72" charset="0"/>
                <a:ea typeface="Courier" pitchFamily="-72" charset="0"/>
                <a:cs typeface="Courier" pitchFamily="-72" charset="0"/>
              </a:rPr>
              <a:t>{</a:t>
            </a:r>
          </a:p>
          <a:p>
            <a:pPr>
              <a:buFont typeface="Arial" pitchFamily="-72" charset="0"/>
              <a:buNone/>
            </a:pPr>
            <a:r>
              <a:rPr lang="en-US" sz="2400">
                <a:latin typeface="Courier" pitchFamily="-72" charset="0"/>
                <a:ea typeface="Courier" pitchFamily="-72" charset="0"/>
                <a:cs typeface="Courier" pitchFamily="-72" charset="0"/>
              </a:rPr>
              <a:t>  studentNumber; // defaults to String</a:t>
            </a:r>
          </a:p>
          <a:p>
            <a:pPr>
              <a:buFont typeface="Arial" pitchFamily="-72" charset="0"/>
              <a:buNone/>
            </a:pPr>
            <a:r>
              <a:rPr lang="en-US" sz="2400">
                <a:latin typeface="Courier" pitchFamily="-72" charset="0"/>
                <a:ea typeface="Courier" pitchFamily="-72" charset="0"/>
                <a:cs typeface="Courier" pitchFamily="-72" charset="0"/>
              </a:rPr>
              <a:t>  String grade;</a:t>
            </a:r>
          </a:p>
          <a:p>
            <a:pPr>
              <a:buFont typeface="Arial" pitchFamily="-72" charset="0"/>
              <a:buNone/>
            </a:pPr>
            <a:r>
              <a:rPr lang="en-US" sz="2400">
                <a:latin typeface="Courier" pitchFamily="-72" charset="0"/>
                <a:ea typeface="Courier" pitchFamily="-72" charset="0"/>
                <a:cs typeface="Courier" pitchFamily="-72" charset="0"/>
              </a:rPr>
              <a:t>  Integer entryAverage; </a:t>
            </a:r>
          </a:p>
          <a:p>
            <a:pPr>
              <a:buFont typeface="Arial" pitchFamily="-72" charset="0"/>
              <a:buNone/>
            </a:pPr>
            <a:r>
              <a:rPr lang="en-US" sz="2400">
                <a:latin typeface="Courier" pitchFamily="-72" charset="0"/>
                <a:ea typeface="Courier" pitchFamily="-72" charset="0"/>
                <a:cs typeface="Courier" pitchFamily="-72"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Rectangle 1026"/>
          <p:cNvSpPr>
            <a:spLocks noGrp="1" noChangeArrowheads="1"/>
          </p:cNvSpPr>
          <p:nvPr>
            <p:ph type="title"/>
          </p:nvPr>
        </p:nvSpPr>
        <p:spPr/>
        <p:txBody>
          <a:bodyPr/>
          <a:lstStyle/>
          <a:p>
            <a:r>
              <a:rPr lang="en-US" smtClean="0"/>
              <a:t>Declaration of Associations</a:t>
            </a:r>
          </a:p>
        </p:txBody>
      </p:sp>
      <p:sp>
        <p:nvSpPr>
          <p:cNvPr id="104450" name="Rectangle 1027"/>
          <p:cNvSpPr>
            <a:spLocks noGrp="1" noChangeArrowheads="1"/>
          </p:cNvSpPr>
          <p:nvPr>
            <p:ph sz="half" idx="1"/>
          </p:nvPr>
        </p:nvSpPr>
        <p:spPr/>
        <p:txBody>
          <a:bodyPr/>
          <a:lstStyle/>
          <a:p>
            <a:pPr>
              <a:buFont typeface="Arial" pitchFamily="-72" charset="0"/>
              <a:buNone/>
            </a:pPr>
            <a:r>
              <a:rPr lang="en-US" sz="2400">
                <a:latin typeface="Courier" pitchFamily="-72" charset="0"/>
                <a:ea typeface="Courier" pitchFamily="-72" charset="0"/>
                <a:cs typeface="Courier" pitchFamily="-72" charset="0"/>
              </a:rPr>
              <a:t>class Student { </a:t>
            </a:r>
          </a:p>
          <a:p>
            <a:pPr>
              <a:buFont typeface="Arial" pitchFamily="-72" charset="0"/>
              <a:buNone/>
            </a:pPr>
            <a:r>
              <a:rPr lang="en-US" sz="2400">
                <a:latin typeface="Courier" pitchFamily="-72" charset="0"/>
                <a:ea typeface="Courier" pitchFamily="-72" charset="0"/>
                <a:cs typeface="Courier" pitchFamily="-72" charset="0"/>
              </a:rPr>
              <a:t>  id; </a:t>
            </a:r>
          </a:p>
          <a:p>
            <a:pPr>
              <a:buFont typeface="Arial" pitchFamily="-72" charset="0"/>
              <a:buNone/>
            </a:pPr>
            <a:r>
              <a:rPr lang="en-US" sz="2400">
                <a:latin typeface="Courier" pitchFamily="-72" charset="0"/>
                <a:ea typeface="Courier" pitchFamily="-72" charset="0"/>
                <a:cs typeface="Courier" pitchFamily="-72" charset="0"/>
              </a:rPr>
              <a:t>  name; </a:t>
            </a:r>
          </a:p>
          <a:p>
            <a:pPr>
              <a:buFont typeface="Arial" pitchFamily="-72" charset="0"/>
              <a:buNone/>
            </a:pPr>
            <a:r>
              <a:rPr lang="en-US" sz="2400">
                <a:latin typeface="Courier" pitchFamily="-72" charset="0"/>
                <a:ea typeface="Courier" pitchFamily="-72" charset="0"/>
                <a:cs typeface="Courier" pitchFamily="-72" charset="0"/>
              </a:rPr>
              <a:t>}</a:t>
            </a:r>
          </a:p>
          <a:p>
            <a:endParaRPr lang="en-US" sz="2400">
              <a:latin typeface="Courier" pitchFamily="-72" charset="0"/>
              <a:ea typeface="Courier" pitchFamily="-72" charset="0"/>
              <a:cs typeface="Courier" pitchFamily="-72" charset="0"/>
            </a:endParaRPr>
          </a:p>
          <a:p>
            <a:pPr>
              <a:buFont typeface="Arial" pitchFamily="-72" charset="0"/>
              <a:buNone/>
            </a:pPr>
            <a:r>
              <a:rPr lang="en-US" sz="2400">
                <a:latin typeface="Courier" pitchFamily="-72" charset="0"/>
                <a:ea typeface="Courier" pitchFamily="-72" charset="0"/>
                <a:cs typeface="Courier" pitchFamily="-72" charset="0"/>
              </a:rPr>
              <a:t>class Course { </a:t>
            </a:r>
          </a:p>
          <a:p>
            <a:pPr>
              <a:buFont typeface="Arial" pitchFamily="-72" charset="0"/>
              <a:buNone/>
            </a:pPr>
            <a:r>
              <a:rPr lang="en-US" sz="2400">
                <a:latin typeface="Courier" pitchFamily="-72" charset="0"/>
                <a:ea typeface="Courier" pitchFamily="-72" charset="0"/>
                <a:cs typeface="Courier" pitchFamily="-72" charset="0"/>
              </a:rPr>
              <a:t> description; </a:t>
            </a:r>
          </a:p>
          <a:p>
            <a:pPr>
              <a:buFont typeface="Arial" pitchFamily="-72" charset="0"/>
              <a:buNone/>
            </a:pPr>
            <a:r>
              <a:rPr lang="en-US" sz="2400">
                <a:latin typeface="Courier" pitchFamily="-72" charset="0"/>
                <a:ea typeface="Courier" pitchFamily="-72" charset="0"/>
                <a:cs typeface="Courier" pitchFamily="-72" charset="0"/>
              </a:rPr>
              <a:t> code; </a:t>
            </a:r>
          </a:p>
          <a:p>
            <a:pPr>
              <a:buFont typeface="Arial" pitchFamily="-72" charset="0"/>
              <a:buNone/>
            </a:pPr>
            <a:r>
              <a:rPr lang="en-US" sz="2400">
                <a:latin typeface="Courier" pitchFamily="-72" charset="0"/>
                <a:ea typeface="Courier" pitchFamily="-72" charset="0"/>
                <a:cs typeface="Courier" pitchFamily="-72" charset="0"/>
              </a:rPr>
              <a:t>}</a:t>
            </a:r>
          </a:p>
        </p:txBody>
      </p:sp>
      <p:sp>
        <p:nvSpPr>
          <p:cNvPr id="104451" name="Content Placeholder 6"/>
          <p:cNvSpPr>
            <a:spLocks noGrp="1"/>
          </p:cNvSpPr>
          <p:nvPr>
            <p:ph sz="half" idx="2"/>
          </p:nvPr>
        </p:nvSpPr>
        <p:spPr/>
        <p:txBody>
          <a:bodyPr/>
          <a:lstStyle/>
          <a:p>
            <a:pPr>
              <a:buFont typeface="Arial" pitchFamily="-72" charset="0"/>
              <a:buNone/>
            </a:pPr>
            <a:r>
              <a:rPr lang="en-US" sz="2400" smtClean="0">
                <a:latin typeface="Courier" pitchFamily="-72" charset="0"/>
                <a:ea typeface="Courier" pitchFamily="-72" charset="0"/>
                <a:cs typeface="Courier" pitchFamily="-72" charset="0"/>
              </a:rPr>
              <a:t>association {</a:t>
            </a:r>
          </a:p>
          <a:p>
            <a:pPr>
              <a:buFont typeface="Arial" pitchFamily="-72" charset="0"/>
              <a:buNone/>
            </a:pPr>
            <a:r>
              <a:rPr lang="en-US" sz="2400" smtClean="0">
                <a:latin typeface="Courier" pitchFamily="-72" charset="0"/>
                <a:ea typeface="Courier" pitchFamily="-72" charset="0"/>
                <a:cs typeface="Courier" pitchFamily="-72" charset="0"/>
              </a:rPr>
              <a:t>   * CourseSection;</a:t>
            </a:r>
          </a:p>
          <a:p>
            <a:pPr>
              <a:buFont typeface="Arial" pitchFamily="-72" charset="0"/>
              <a:buNone/>
            </a:pPr>
            <a:r>
              <a:rPr lang="en-US" sz="2400" smtClean="0">
                <a:latin typeface="Courier" pitchFamily="-72" charset="0"/>
                <a:ea typeface="Courier" pitchFamily="-72" charset="0"/>
                <a:cs typeface="Courier" pitchFamily="-72" charset="0"/>
              </a:rPr>
              <a:t>   * Student registrant;</a:t>
            </a:r>
          </a:p>
          <a:p>
            <a:pPr>
              <a:buFont typeface="Arial" pitchFamily="-72" charset="0"/>
              <a:buNone/>
            </a:pPr>
            <a:r>
              <a:rPr lang="en-US" sz="2400" smtClean="0">
                <a:latin typeface="Courier" pitchFamily="-72" charset="0"/>
                <a:ea typeface="Courier" pitchFamily="-72" charset="0"/>
                <a:cs typeface="Courier" pitchFamily="-72" charset="0"/>
              </a:rPr>
              <a:t>}</a:t>
            </a:r>
          </a:p>
          <a:p>
            <a:pPr>
              <a:buFont typeface="Arial" pitchFamily="-72" charset="0"/>
              <a:buNone/>
            </a:pPr>
            <a:endParaRPr lang="en-US" sz="2400" smtClean="0">
              <a:latin typeface="Courier" pitchFamily="-72" charset="0"/>
              <a:ea typeface="Courier" pitchFamily="-72" charset="0"/>
              <a:cs typeface="Courier" pitchFamily="-72" charset="0"/>
            </a:endParaRPr>
          </a:p>
          <a:p>
            <a:pPr>
              <a:buFont typeface="Arial" pitchFamily="-72" charset="0"/>
              <a:buNone/>
            </a:pPr>
            <a:r>
              <a:rPr lang="en-US" sz="2400" smtClean="0">
                <a:latin typeface="Courier" pitchFamily="-72" charset="0"/>
                <a:ea typeface="Courier" pitchFamily="-72" charset="0"/>
                <a:cs typeface="Courier" pitchFamily="-72" charset="0"/>
              </a:rPr>
              <a:t>class CourseSection {</a:t>
            </a:r>
          </a:p>
          <a:p>
            <a:pPr>
              <a:buFont typeface="Arial" pitchFamily="-72" charset="0"/>
              <a:buNone/>
            </a:pPr>
            <a:r>
              <a:rPr lang="en-US" sz="2400" smtClean="0">
                <a:latin typeface="Courier" pitchFamily="-72" charset="0"/>
                <a:ea typeface="Courier" pitchFamily="-72" charset="0"/>
                <a:cs typeface="Courier" pitchFamily="-72" charset="0"/>
              </a:rPr>
              <a:t>  sectionLetter;</a:t>
            </a:r>
          </a:p>
          <a:p>
            <a:pPr>
              <a:buFont typeface="Arial" pitchFamily="-72" charset="0"/>
              <a:buNone/>
            </a:pPr>
            <a:r>
              <a:rPr lang="en-US" sz="2400" smtClean="0">
                <a:latin typeface="Courier" pitchFamily="-72" charset="0"/>
                <a:ea typeface="Courier" pitchFamily="-72" charset="0"/>
                <a:cs typeface="Courier" pitchFamily="-72" charset="0"/>
              </a:rPr>
              <a:t>  1..* -- 1 Course;</a:t>
            </a:r>
          </a:p>
          <a:p>
            <a:pPr>
              <a:buFont typeface="Arial" pitchFamily="-72" charset="0"/>
              <a:buNone/>
            </a:pPr>
            <a:r>
              <a:rPr lang="en-US" sz="2400" smtClean="0">
                <a:latin typeface="Courier" pitchFamily="-72" charset="0"/>
                <a:ea typeface="Courier" pitchFamily="-72" charset="0"/>
                <a:cs typeface="Courier" pitchFamily="-72" charset="0"/>
              </a:rPr>
              <a:t>}</a:t>
            </a:r>
          </a:p>
          <a:p>
            <a:pPr>
              <a:buFont typeface="Arial" pitchFamily="-72" charset="0"/>
              <a:buNone/>
            </a:pPr>
            <a:endParaRPr lang="en-US" sz="2400" smtClean="0">
              <a:latin typeface="Courier" pitchFamily="-72" charset="0"/>
              <a:ea typeface="Courier" pitchFamily="-72" charset="0"/>
              <a:cs typeface="Courier" pitchFamily="-72" charset="0"/>
            </a:endParaRPr>
          </a:p>
          <a:p>
            <a:pPr>
              <a:buFont typeface="Arial" pitchFamily="-72" charset="0"/>
              <a:buNone/>
            </a:pPr>
            <a:endParaRPr lang="en-US" sz="2400" smtClean="0">
              <a:latin typeface="Courier" pitchFamily="-72" charset="0"/>
              <a:ea typeface="Courier" pitchFamily="-72" charset="0"/>
              <a:cs typeface="Courier" pitchFamily="-72" charset="0"/>
            </a:endParaRPr>
          </a:p>
        </p:txBody>
      </p:sp>
      <p:sp>
        <p:nvSpPr>
          <p:cNvPr id="4" name="Date Placeholder 3"/>
          <p:cNvSpPr>
            <a:spLocks noGrp="1"/>
          </p:cNvSpPr>
          <p:nvPr>
            <p:ph type="dt" sz="quarter" idx="10"/>
          </p:nvPr>
        </p:nvSpPr>
        <p:spPr/>
        <p:txBody>
          <a:bodyPr/>
          <a:lstStyle/>
          <a:p>
            <a:pPr>
              <a:defRPr/>
            </a:pPr>
            <a:r>
              <a:rPr lang="en-US"/>
              <a:t>January 2009</a:t>
            </a:r>
          </a:p>
        </p:txBody>
      </p:sp>
      <p:sp>
        <p:nvSpPr>
          <p:cNvPr id="5" name="Footer Placeholder 4"/>
          <p:cNvSpPr>
            <a:spLocks noGrp="1"/>
          </p:cNvSpPr>
          <p:nvPr>
            <p:ph type="ftr" sz="quarter" idx="11"/>
          </p:nvPr>
        </p:nvSpPr>
        <p:spPr/>
        <p:txBody>
          <a:bodyPr/>
          <a:lstStyle/>
          <a:p>
            <a:pPr>
              <a:defRPr/>
            </a:pPr>
            <a:r>
              <a:rPr lang="en-US"/>
              <a:t>Umple Quick Look</a:t>
            </a:r>
          </a:p>
        </p:txBody>
      </p:sp>
      <p:sp>
        <p:nvSpPr>
          <p:cNvPr id="6" name="Slide Number Placeholder 5"/>
          <p:cNvSpPr>
            <a:spLocks noGrp="1"/>
          </p:cNvSpPr>
          <p:nvPr>
            <p:ph type="sldNum" sz="quarter" idx="12"/>
          </p:nvPr>
        </p:nvSpPr>
        <p:spPr/>
        <p:txBody>
          <a:bodyPr/>
          <a:lstStyle/>
          <a:p>
            <a:pPr>
              <a:defRPr/>
            </a:pPr>
            <a:fld id="{A9F2B564-68F8-4148-B60E-41A9FA41D5E6}"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smtClean="0"/>
              <a:t>Why Umple?</a:t>
            </a:r>
          </a:p>
        </p:txBody>
      </p:sp>
      <p:sp>
        <p:nvSpPr>
          <p:cNvPr id="14339" name="Rectangle 3"/>
          <p:cNvSpPr>
            <a:spLocks noGrp="1" noChangeArrowheads="1"/>
          </p:cNvSpPr>
          <p:nvPr>
            <p:ph type="body" idx="1"/>
          </p:nvPr>
        </p:nvSpPr>
        <p:spPr/>
        <p:txBody>
          <a:bodyPr rtlCol="0">
            <a:normAutofit fontScale="70000" lnSpcReduction="20000"/>
          </a:bodyPr>
          <a:lstStyle/>
          <a:p>
            <a:pPr fontAlgn="auto">
              <a:spcAft>
                <a:spcPts val="0"/>
              </a:spcAft>
              <a:buFont typeface="Arial"/>
              <a:buChar char="•"/>
              <a:defRPr/>
            </a:pPr>
            <a:r>
              <a:rPr lang="en-US" dirty="0" smtClean="0">
                <a:ea typeface="+mn-ea"/>
                <a:cs typeface="+mn-cs"/>
              </a:rPr>
              <a:t>To help simplify programming</a:t>
            </a:r>
          </a:p>
          <a:p>
            <a:pPr lvl="1" fontAlgn="auto">
              <a:spcAft>
                <a:spcPts val="0"/>
              </a:spcAft>
              <a:buFont typeface="Arial"/>
              <a:buChar char="–"/>
              <a:defRPr/>
            </a:pPr>
            <a:r>
              <a:rPr lang="en-US" dirty="0" smtClean="0">
                <a:ea typeface="+mn-ea"/>
              </a:rPr>
              <a:t>Too much boilerplate code</a:t>
            </a:r>
          </a:p>
          <a:p>
            <a:pPr lvl="3"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cs typeface="+mn-cs"/>
              </a:rPr>
              <a:t>To overcome the resistance between model-centric and code-centric software engineering</a:t>
            </a:r>
          </a:p>
          <a:p>
            <a:pPr lvl="1" fontAlgn="auto">
              <a:spcAft>
                <a:spcPts val="0"/>
              </a:spcAft>
              <a:buFont typeface="Arial"/>
              <a:buChar char="–"/>
              <a:defRPr/>
            </a:pPr>
            <a:r>
              <a:rPr lang="en-US" dirty="0" smtClean="0">
                <a:ea typeface="+mn-ea"/>
              </a:rPr>
              <a:t>Proving that models and code need not be far apart</a:t>
            </a:r>
          </a:p>
          <a:p>
            <a:pPr lvl="3"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cs typeface="+mn-cs"/>
              </a:rPr>
              <a:t>To extend the trend towards higher abstraction in programming</a:t>
            </a:r>
          </a:p>
          <a:p>
            <a:pPr lvl="3"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cs typeface="+mn-cs"/>
              </a:rPr>
              <a:t>To help educate students in OO programming and modeling</a:t>
            </a:r>
          </a:p>
          <a:p>
            <a:pPr lvl="3"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cs typeface="+mn-cs"/>
              </a:rPr>
              <a:t>To act as a </a:t>
            </a:r>
            <a:r>
              <a:rPr lang="en-US" dirty="0" err="1" smtClean="0">
                <a:ea typeface="+mn-ea"/>
                <a:cs typeface="+mn-cs"/>
              </a:rPr>
              <a:t>testbed</a:t>
            </a:r>
            <a:r>
              <a:rPr lang="en-US" dirty="0" smtClean="0">
                <a:ea typeface="+mn-ea"/>
                <a:cs typeface="+mn-cs"/>
              </a:rPr>
              <a:t> for research</a:t>
            </a:r>
          </a:p>
          <a:p>
            <a:pPr lvl="1" fontAlgn="auto">
              <a:spcAft>
                <a:spcPts val="0"/>
              </a:spcAft>
              <a:buFont typeface="Arial"/>
              <a:buChar char="–"/>
              <a:defRPr/>
            </a:pPr>
            <a:r>
              <a:rPr lang="en-US" dirty="0" smtClean="0">
                <a:ea typeface="+mn-ea"/>
              </a:rPr>
              <a:t>Model-oriented programming</a:t>
            </a:r>
          </a:p>
          <a:p>
            <a:pPr lvl="1" fontAlgn="auto">
              <a:spcAft>
                <a:spcPts val="0"/>
              </a:spcAft>
              <a:buFont typeface="Arial"/>
              <a:buChar char="–"/>
              <a:defRPr/>
            </a:pPr>
            <a:r>
              <a:rPr lang="en-US" dirty="0" smtClean="0">
                <a:ea typeface="+mn-ea"/>
              </a:rPr>
              <a:t>Code generation</a:t>
            </a:r>
          </a:p>
          <a:p>
            <a:pPr lvl="1" fontAlgn="auto">
              <a:spcAft>
                <a:spcPts val="0"/>
              </a:spcAft>
              <a:buFont typeface="Arial"/>
              <a:buChar char="–"/>
              <a:defRPr/>
            </a:pPr>
            <a:r>
              <a:rPr lang="en-US" dirty="0" smtClean="0">
                <a:ea typeface="+mn-ea"/>
              </a:rPr>
              <a:t>General principles of </a:t>
            </a:r>
            <a:r>
              <a:rPr lang="en-US" dirty="0" err="1" smtClean="0">
                <a:ea typeface="+mn-ea"/>
              </a:rPr>
              <a:t>modelling</a:t>
            </a:r>
            <a:endParaRPr lang="en-US" dirty="0">
              <a:ea typeface="+mn-ea"/>
            </a:endParaRPr>
          </a:p>
        </p:txBody>
      </p:sp>
      <p:sp>
        <p:nvSpPr>
          <p:cNvPr id="4" name="Date Placeholder 3"/>
          <p:cNvSpPr>
            <a:spLocks noGrp="1"/>
          </p:cNvSpPr>
          <p:nvPr>
            <p:ph type="dt" sz="quarter" idx="10"/>
          </p:nvPr>
        </p:nvSpPr>
        <p:spPr/>
        <p:txBody>
          <a:bodyPr/>
          <a:lstStyle/>
          <a:p>
            <a:pPr>
              <a:defRPr/>
            </a:pPr>
            <a:r>
              <a:rPr lang="en-US"/>
              <a:t>January 2009</a:t>
            </a:r>
          </a:p>
        </p:txBody>
      </p:sp>
      <p:sp>
        <p:nvSpPr>
          <p:cNvPr id="5" name="Footer Placeholder 4"/>
          <p:cNvSpPr>
            <a:spLocks noGrp="1"/>
          </p:cNvSpPr>
          <p:nvPr>
            <p:ph type="ftr" sz="quarter" idx="11"/>
          </p:nvPr>
        </p:nvSpPr>
        <p:spPr/>
        <p:txBody>
          <a:bodyPr/>
          <a:lstStyle/>
          <a:p>
            <a:pPr>
              <a:defRPr/>
            </a:pPr>
            <a:r>
              <a:rPr lang="en-US"/>
              <a:t>Umple Quick Look</a:t>
            </a:r>
          </a:p>
        </p:txBody>
      </p:sp>
      <p:sp>
        <p:nvSpPr>
          <p:cNvPr id="6" name="Slide Number Placeholder 5"/>
          <p:cNvSpPr>
            <a:spLocks noGrp="1"/>
          </p:cNvSpPr>
          <p:nvPr>
            <p:ph type="sldNum" sz="quarter" idx="12"/>
          </p:nvPr>
        </p:nvSpPr>
        <p:spPr/>
        <p:txBody>
          <a:bodyPr/>
          <a:lstStyle/>
          <a:p>
            <a:pPr>
              <a:defRPr/>
            </a:pPr>
            <a:fld id="{98D6739E-9C77-4ECF-894C-71684F27F258}"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Umple Examples</a:t>
            </a:r>
            <a:endParaRPr lang="en-US" dirty="0"/>
          </a:p>
        </p:txBody>
      </p:sp>
      <p:sp>
        <p:nvSpPr>
          <p:cNvPr id="8" name="Subtitle 7"/>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54" name="Rectangle 10"/>
          <p:cNvSpPr>
            <a:spLocks noGrp="1" noChangeArrowheads="1"/>
          </p:cNvSpPr>
          <p:nvPr>
            <p:ph type="title"/>
          </p:nvPr>
        </p:nvSpPr>
        <p:spPr/>
        <p:txBody>
          <a:bodyPr/>
          <a:lstStyle/>
          <a:p>
            <a:r>
              <a:rPr lang="en-CA"/>
              <a:t>Sample Elevator Application</a:t>
            </a:r>
          </a:p>
        </p:txBody>
      </p:sp>
      <p:pic>
        <p:nvPicPr>
          <p:cNvPr id="6149" name="Picture 5"/>
          <p:cNvPicPr>
            <a:picLocks noGrp="1" noChangeAspect="1" noChangeArrowheads="1"/>
          </p:cNvPicPr>
          <p:nvPr>
            <p:ph sz="half" idx="1"/>
          </p:nvPr>
        </p:nvPicPr>
        <p:blipFill>
          <a:blip r:embed="rId2"/>
          <a:srcRect/>
          <a:stretch>
            <a:fillRect/>
          </a:stretch>
        </p:blipFill>
        <p:spPr>
          <a:xfrm>
            <a:off x="541338" y="1600200"/>
            <a:ext cx="3895725" cy="4495800"/>
          </a:xfrm>
        </p:spPr>
      </p:pic>
      <p:pic>
        <p:nvPicPr>
          <p:cNvPr id="6156" name="Picture 12"/>
          <p:cNvPicPr>
            <a:picLocks noGrp="1" noChangeAspect="1" noChangeArrowheads="1"/>
          </p:cNvPicPr>
          <p:nvPr>
            <p:ph sz="half" idx="2"/>
          </p:nvPr>
        </p:nvPicPr>
        <p:blipFill>
          <a:blip r:embed="rId3"/>
          <a:srcRect/>
          <a:stretch>
            <a:fillRect/>
          </a:stretch>
        </p:blipFill>
        <p:spPr>
          <a:xfrm>
            <a:off x="5524500" y="1633538"/>
            <a:ext cx="2286000" cy="44577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Lending Data Model</a:t>
            </a:r>
            <a:endParaRPr lang="en-US" dirty="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58</a:t>
            </a:fld>
            <a:endParaRPr lang="en-US"/>
          </a:p>
        </p:txBody>
      </p:sp>
      <p:pic>
        <p:nvPicPr>
          <p:cNvPr id="7" name="Content Placeholder 6" descr="Screen shot 2010-10-24 at 3.34.30 PM.png"/>
          <p:cNvPicPr>
            <a:picLocks noGrp="1" noChangeAspect="1"/>
          </p:cNvPicPr>
          <p:nvPr>
            <p:ph idx="1"/>
          </p:nvPr>
        </p:nvPicPr>
        <p:blipFill>
          <a:blip r:embed="rId3"/>
          <a:stretch>
            <a:fillRect/>
          </a:stretch>
        </p:blipFill>
        <p:spPr>
          <a:xfrm>
            <a:off x="1631979" y="1600200"/>
            <a:ext cx="5880042" cy="452596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Model</a:t>
            </a:r>
            <a:endParaRPr lang="en-US" dirty="0"/>
          </a:p>
        </p:txBody>
      </p:sp>
      <p:pic>
        <p:nvPicPr>
          <p:cNvPr id="7" name="Content Placeholder 6" descr="Screen shot 2010-10-24 at 3.36.26 PM.png"/>
          <p:cNvPicPr>
            <a:picLocks noGrp="1" noChangeAspect="1"/>
          </p:cNvPicPr>
          <p:nvPr>
            <p:ph idx="1"/>
          </p:nvPr>
        </p:nvPicPr>
        <p:blipFill>
          <a:blip r:embed="rId2"/>
          <a:stretch>
            <a:fillRect/>
          </a:stretch>
        </p:blipFill>
        <p:spPr>
          <a:xfrm>
            <a:off x="1041400" y="2574131"/>
            <a:ext cx="7061200" cy="2578100"/>
          </a:xfrm>
        </p:spPr>
      </p:pic>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RQ1 </a:t>
            </a:r>
            <a:r>
              <a:rPr lang="en-US" dirty="0" smtClean="0">
                <a:ea typeface="+mj-ea"/>
                <a:cs typeface="+mj-cs"/>
              </a:rPr>
              <a:t>– Addresses Model </a:t>
            </a:r>
            <a:r>
              <a:rPr lang="en-US" dirty="0" smtClean="0">
                <a:ea typeface="+mj-ea"/>
                <a:cs typeface="+mj-cs"/>
              </a:rPr>
              <a:t>R</a:t>
            </a:r>
            <a:r>
              <a:rPr lang="en-US" dirty="0" smtClean="0">
                <a:ea typeface="+mj-ea"/>
                <a:cs typeface="+mj-cs"/>
              </a:rPr>
              <a:t>esistance</a:t>
            </a:r>
            <a:endParaRPr lang="en-US" dirty="0">
              <a:ea typeface="+mj-ea"/>
              <a:cs typeface="+mj-cs"/>
            </a:endParaRPr>
          </a:p>
        </p:txBody>
      </p:sp>
      <p:sp>
        <p:nvSpPr>
          <p:cNvPr id="22530" name="Content Placeholder 2"/>
          <p:cNvSpPr>
            <a:spLocks noGrp="1"/>
          </p:cNvSpPr>
          <p:nvPr>
            <p:ph idx="1"/>
          </p:nvPr>
        </p:nvSpPr>
        <p:spPr/>
        <p:txBody>
          <a:bodyPr/>
          <a:lstStyle/>
          <a:p>
            <a:pPr>
              <a:buFont typeface="Arial" pitchFamily="-72" charset="0"/>
              <a:buNone/>
            </a:pPr>
            <a:r>
              <a:rPr lang="en-US" sz="2400" dirty="0" smtClean="0"/>
              <a:t>Umple is NOT yet another language</a:t>
            </a:r>
          </a:p>
          <a:p>
            <a:pPr>
              <a:buFont typeface="Arial" pitchFamily="-72" charset="0"/>
              <a:buNone/>
            </a:pPr>
            <a:endParaRPr lang="en-US" sz="2400" dirty="0" smtClean="0"/>
          </a:p>
          <a:p>
            <a:pPr>
              <a:buFont typeface="Arial" pitchFamily="-72" charset="0"/>
              <a:buNone/>
            </a:pPr>
            <a:r>
              <a:rPr lang="en-US" sz="2400" dirty="0" smtClean="0"/>
              <a:t>Code-centric AND model-centric</a:t>
            </a:r>
          </a:p>
          <a:p>
            <a:pPr>
              <a:buFont typeface="Arial" pitchFamily="-72" charset="0"/>
              <a:buNone/>
            </a:pPr>
            <a:endParaRPr lang="en-US" sz="2400" dirty="0" smtClean="0"/>
          </a:p>
          <a:p>
            <a:pPr>
              <a:buFont typeface="Arial" pitchFamily="-72" charset="0"/>
              <a:buNone/>
            </a:pPr>
            <a:r>
              <a:rPr lang="en-US" sz="2400" dirty="0" smtClean="0"/>
              <a:t>Code-first OR model-first</a:t>
            </a:r>
          </a:p>
          <a:p>
            <a:pPr>
              <a:buFont typeface="Arial" pitchFamily="-72" charset="0"/>
              <a:buNone/>
            </a:pPr>
            <a:endParaRPr lang="en-US" sz="2400" dirty="0" smtClean="0"/>
          </a:p>
          <a:p>
            <a:pPr>
              <a:buFont typeface="Arial" pitchFamily="-72" charset="0"/>
              <a:buNone/>
            </a:pPr>
            <a:r>
              <a:rPr lang="en-US" sz="2400" dirty="0" smtClean="0"/>
              <a:t>No Installation Required (Excellent for teaching)</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583708CF-87F4-4AAF-8AE5-AB625B370E8A}"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Learning Model</a:t>
            </a:r>
            <a:endParaRPr lang="en-US" dirty="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60</a:t>
            </a:fld>
            <a:endParaRPr lang="en-US"/>
          </a:p>
        </p:txBody>
      </p:sp>
      <p:pic>
        <p:nvPicPr>
          <p:cNvPr id="7" name="Content Placeholder 6" descr="Screen shot 2010-10-24 at 3.36.57 PM.png"/>
          <p:cNvPicPr>
            <a:picLocks noGrp="1" noChangeAspect="1"/>
          </p:cNvPicPr>
          <p:nvPr>
            <p:ph idx="1"/>
          </p:nvPr>
        </p:nvPicPr>
        <p:blipFill>
          <a:blip r:embed="rId2"/>
          <a:stretch>
            <a:fillRect/>
          </a:stretch>
        </p:blipFill>
        <p:spPr>
          <a:xfrm>
            <a:off x="457200" y="1723485"/>
            <a:ext cx="8229600" cy="427939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Title 1"/>
          <p:cNvSpPr>
            <a:spLocks noGrp="1"/>
          </p:cNvSpPr>
          <p:nvPr>
            <p:ph type="ctrTitle"/>
          </p:nvPr>
        </p:nvSpPr>
        <p:spPr/>
        <p:txBody>
          <a:bodyPr/>
          <a:lstStyle/>
          <a:p>
            <a:r>
              <a:rPr lang="en-US" smtClean="0"/>
              <a:t>Large online repository of modeling examples </a:t>
            </a:r>
          </a:p>
        </p:txBody>
      </p:sp>
      <p:sp>
        <p:nvSpPr>
          <p:cNvPr id="15" name="Subtitle 14"/>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Available at: http://</a:t>
            </a:r>
            <a:r>
              <a:rPr lang="en-US" dirty="0" err="1" smtClean="0">
                <a:ea typeface="+mn-ea"/>
                <a:cs typeface="+mn-cs"/>
              </a:rPr>
              <a:t>cruise.site.uottawa.ca/umpleonline</a:t>
            </a: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A180ACE9-3A2F-4709-A02C-ABE2C372D964}" type="slidenum">
              <a:rPr lang="en-US"/>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Online modeling environment [3]</a:t>
            </a:r>
          </a:p>
        </p:txBody>
      </p:sp>
      <p:sp>
        <p:nvSpPr>
          <p:cNvPr id="5" name="Date Placeholder 4"/>
          <p:cNvSpPr>
            <a:spLocks noGrp="1"/>
          </p:cNvSpPr>
          <p:nvPr>
            <p:ph type="dt" sz="quarter" idx="10"/>
          </p:nvPr>
        </p:nvSpPr>
        <p:spPr/>
        <p:txBody>
          <a:bodyPr/>
          <a:lstStyle/>
          <a:p>
            <a:pPr>
              <a:defRPr/>
            </a:pPr>
            <a:r>
              <a:rPr lang="en-CA"/>
              <a:t>10/25/2010</a:t>
            </a:r>
            <a:endParaRPr lang="en-US"/>
          </a:p>
        </p:txBody>
      </p:sp>
      <p:sp>
        <p:nvSpPr>
          <p:cNvPr id="6" name="Footer Placeholder 5"/>
          <p:cNvSpPr>
            <a:spLocks noGrp="1"/>
          </p:cNvSpPr>
          <p:nvPr>
            <p:ph type="ftr" sz="quarter" idx="11"/>
          </p:nvPr>
        </p:nvSpPr>
        <p:spPr/>
        <p:txBody>
          <a:bodyPr/>
          <a:lstStyle/>
          <a:p>
            <a:pPr>
              <a:defRPr/>
            </a:pPr>
            <a:r>
              <a:rPr lang="en-US"/>
              <a:t>Andrew Forward</a:t>
            </a:r>
          </a:p>
        </p:txBody>
      </p:sp>
      <p:sp>
        <p:nvSpPr>
          <p:cNvPr id="7" name="Slide Number Placeholder 6"/>
          <p:cNvSpPr>
            <a:spLocks noGrp="1"/>
          </p:cNvSpPr>
          <p:nvPr>
            <p:ph type="sldNum" sz="quarter" idx="12"/>
          </p:nvPr>
        </p:nvSpPr>
        <p:spPr/>
        <p:txBody>
          <a:bodyPr/>
          <a:lstStyle/>
          <a:p>
            <a:pPr>
              <a:defRPr/>
            </a:pPr>
            <a:fld id="{01654C59-BC3B-4486-88A5-BF7994E8B738}" type="slidenum">
              <a:rPr lang="en-US"/>
              <a:pPr>
                <a:defRPr/>
              </a:pPr>
              <a:t>62</a:t>
            </a:fld>
            <a:endParaRPr lang="en-US"/>
          </a:p>
        </p:txBody>
      </p:sp>
      <p:sp>
        <p:nvSpPr>
          <p:cNvPr id="15" name="Content Placeholder 14"/>
          <p:cNvSpPr>
            <a:spLocks noGrp="1"/>
          </p:cNvSpPr>
          <p:nvPr>
            <p:ph idx="1"/>
          </p:nvPr>
        </p:nvSpPr>
        <p:spPr>
          <a:xfrm>
            <a:off x="457200" y="1600200"/>
            <a:ext cx="8229600" cy="1981200"/>
          </a:xfrm>
        </p:spPr>
        <p:txBody>
          <a:bodyPr rtlCol="0">
            <a:normAutofit fontScale="70000" lnSpcReduction="20000"/>
          </a:bodyPr>
          <a:lstStyle/>
          <a:p>
            <a:pPr fontAlgn="auto">
              <a:spcAft>
                <a:spcPts val="0"/>
              </a:spcAft>
              <a:buFont typeface="Arial"/>
              <a:buNone/>
              <a:defRPr/>
            </a:pPr>
            <a:r>
              <a:rPr lang="en-US" dirty="0" smtClean="0">
                <a:ea typeface="+mn-ea"/>
                <a:cs typeface="+mn-cs"/>
              </a:rPr>
              <a:t>UmpleOnline can be </a:t>
            </a:r>
            <a:r>
              <a:rPr lang="en-US" dirty="0">
                <a:ea typeface="+mn-ea"/>
                <a:cs typeface="+mn-cs"/>
              </a:rPr>
              <a:t>used</a:t>
            </a:r>
            <a:r>
              <a:rPr lang="en-US" dirty="0" smtClean="0">
                <a:ea typeface="+mn-ea"/>
                <a:cs typeface="+mn-cs"/>
              </a:rPr>
              <a:t> </a:t>
            </a:r>
          </a:p>
          <a:p>
            <a:pPr marL="514350" indent="-514350" fontAlgn="auto">
              <a:spcAft>
                <a:spcPts val="0"/>
              </a:spcAft>
              <a:buFont typeface="Arial"/>
              <a:buAutoNum type="alphaLcParenBoth"/>
              <a:defRPr/>
            </a:pPr>
            <a:r>
              <a:rPr lang="en-US" dirty="0" smtClean="0">
                <a:ea typeface="+mn-ea"/>
                <a:cs typeface="+mn-cs"/>
              </a:rPr>
              <a:t>to introduce </a:t>
            </a:r>
            <a:r>
              <a:rPr lang="en-US" dirty="0">
                <a:ea typeface="+mn-ea"/>
                <a:cs typeface="+mn-cs"/>
              </a:rPr>
              <a:t>people to Umple and popularize it,</a:t>
            </a:r>
            <a:r>
              <a:rPr lang="en-US" dirty="0" smtClean="0">
                <a:ea typeface="+mn-ea"/>
                <a:cs typeface="+mn-cs"/>
              </a:rPr>
              <a:t> </a:t>
            </a:r>
          </a:p>
          <a:p>
            <a:pPr marL="514350" indent="-514350" fontAlgn="auto">
              <a:spcAft>
                <a:spcPts val="0"/>
              </a:spcAft>
              <a:buFont typeface="Arial"/>
              <a:buAutoNum type="alphaLcParenBoth"/>
              <a:defRPr/>
            </a:pPr>
            <a:r>
              <a:rPr lang="en-US" dirty="0" smtClean="0">
                <a:ea typeface="+mn-ea"/>
                <a:cs typeface="+mn-cs"/>
              </a:rPr>
              <a:t>to </a:t>
            </a:r>
            <a:r>
              <a:rPr lang="en-US" dirty="0">
                <a:ea typeface="+mn-ea"/>
                <a:cs typeface="+mn-cs"/>
              </a:rPr>
              <a:t>create UML diagrams for publications</a:t>
            </a:r>
            <a:r>
              <a:rPr lang="en-US" dirty="0" smtClean="0">
                <a:ea typeface="+mn-ea"/>
                <a:cs typeface="+mn-cs"/>
              </a:rPr>
              <a:t> including this thesis</a:t>
            </a:r>
            <a:r>
              <a:rPr lang="en-US" dirty="0">
                <a:ea typeface="+mn-ea"/>
                <a:cs typeface="+mn-cs"/>
              </a:rPr>
              <a:t>,</a:t>
            </a:r>
            <a:r>
              <a:rPr lang="en-US" dirty="0" smtClean="0">
                <a:ea typeface="+mn-ea"/>
                <a:cs typeface="+mn-cs"/>
              </a:rPr>
              <a:t> </a:t>
            </a:r>
          </a:p>
          <a:p>
            <a:pPr marL="514350" indent="-514350" fontAlgn="auto">
              <a:spcAft>
                <a:spcPts val="0"/>
              </a:spcAft>
              <a:buFont typeface="Arial"/>
              <a:buAutoNum type="alphaLcParenBoth"/>
              <a:defRPr/>
            </a:pPr>
            <a:r>
              <a:rPr lang="en-US" dirty="0" smtClean="0">
                <a:ea typeface="+mn-ea"/>
                <a:cs typeface="+mn-cs"/>
              </a:rPr>
              <a:t>for </a:t>
            </a:r>
            <a:r>
              <a:rPr lang="en-US" dirty="0">
                <a:ea typeface="+mn-ea"/>
                <a:cs typeface="+mn-cs"/>
              </a:rPr>
              <a:t>software engineering teaching, and</a:t>
            </a:r>
            <a:r>
              <a:rPr lang="en-US" dirty="0" smtClean="0">
                <a:ea typeface="+mn-ea"/>
                <a:cs typeface="+mn-cs"/>
              </a:rPr>
              <a:t> </a:t>
            </a:r>
            <a:endParaRPr lang="en-US" dirty="0">
              <a:ea typeface="+mn-ea"/>
              <a:cs typeface="+mn-cs"/>
            </a:endParaRPr>
          </a:p>
          <a:p>
            <a:pPr marL="514350" indent="-514350" fontAlgn="auto">
              <a:spcAft>
                <a:spcPts val="0"/>
              </a:spcAft>
              <a:buFont typeface="Arial"/>
              <a:buAutoNum type="alphaLcParenBoth"/>
              <a:defRPr/>
            </a:pPr>
            <a:r>
              <a:rPr lang="en-US" dirty="0" smtClean="0">
                <a:ea typeface="+mn-ea"/>
                <a:cs typeface="+mn-cs"/>
              </a:rPr>
              <a:t>as </a:t>
            </a:r>
            <a:r>
              <a:rPr lang="en-US" dirty="0">
                <a:ea typeface="+mn-ea"/>
                <a:cs typeface="+mn-cs"/>
              </a:rPr>
              <a:t>a light-weight development environment.</a:t>
            </a:r>
          </a:p>
        </p:txBody>
      </p:sp>
      <p:pic>
        <p:nvPicPr>
          <p:cNvPr id="33798" name="Content Placeholder 12" descr="Screen shot 2010-10-18 at 2.07.20 PM.png"/>
          <p:cNvPicPr>
            <a:picLocks noChangeAspect="1"/>
          </p:cNvPicPr>
          <p:nvPr/>
        </p:nvPicPr>
        <p:blipFill>
          <a:blip r:embed="rId2"/>
          <a:srcRect/>
          <a:stretch>
            <a:fillRect/>
          </a:stretch>
        </p:blipFill>
        <p:spPr bwMode="auto">
          <a:xfrm>
            <a:off x="1828800" y="3581400"/>
            <a:ext cx="5314950" cy="27432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Large online repository of modeling examples</a:t>
            </a:r>
            <a:endParaRPr lang="en-US" dirty="0">
              <a:ea typeface="+mj-ea"/>
              <a:cs typeface="+mj-cs"/>
            </a:endParaRPr>
          </a:p>
        </p:txBody>
      </p:sp>
      <p:sp>
        <p:nvSpPr>
          <p:cNvPr id="62466" name="Content Placeholder 6"/>
          <p:cNvSpPr>
            <a:spLocks noGrp="1"/>
          </p:cNvSpPr>
          <p:nvPr>
            <p:ph sz="half" idx="1"/>
          </p:nvPr>
        </p:nvSpPr>
        <p:spPr>
          <a:xfrm>
            <a:off x="457200" y="1600200"/>
            <a:ext cx="5257800" cy="4525963"/>
          </a:xfrm>
        </p:spPr>
        <p:txBody>
          <a:bodyPr/>
          <a:lstStyle/>
          <a:p>
            <a:pPr>
              <a:buFont typeface="Arial" pitchFamily="-72" charset="0"/>
              <a:buNone/>
            </a:pPr>
            <a:r>
              <a:rPr lang="en-US" smtClean="0"/>
              <a:t>Available at:</a:t>
            </a:r>
          </a:p>
          <a:p>
            <a:r>
              <a:rPr lang="en-US" smtClean="0">
                <a:hlinkClick r:id="rId2"/>
              </a:rPr>
              <a:t>http://cruise.site.uottawa.ca/umpleonline</a:t>
            </a:r>
            <a:endParaRPr lang="en-US" smtClean="0"/>
          </a:p>
          <a:p>
            <a:endParaRPr lang="en-US" smtClean="0"/>
          </a:p>
          <a:p>
            <a:r>
              <a:rPr lang="en-US" smtClean="0"/>
              <a:t>Currently has 34 examples</a:t>
            </a:r>
          </a:p>
          <a:p>
            <a:r>
              <a:rPr lang="en-US" smtClean="0"/>
              <a:t>Diagram and text can viewed, and edited online</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B29B4D5A-E829-4B8F-A076-279D3DB58436}" type="slidenum">
              <a:rPr lang="en-US"/>
              <a:pPr>
                <a:defRPr/>
              </a:pPr>
              <a:t>63</a:t>
            </a:fld>
            <a:endParaRPr lang="en-US"/>
          </a:p>
        </p:txBody>
      </p:sp>
      <p:pic>
        <p:nvPicPr>
          <p:cNvPr id="62470" name="Content Placeholder 9"/>
          <p:cNvPicPr>
            <a:picLocks noGrp="1" noChangeAspect="1"/>
          </p:cNvPicPr>
          <p:nvPr>
            <p:ph sz="half" idx="2"/>
          </p:nvPr>
        </p:nvPicPr>
        <p:blipFill>
          <a:blip r:embed="rId3"/>
          <a:srcRect/>
          <a:stretch>
            <a:fillRect/>
          </a:stretch>
        </p:blipFill>
        <p:spPr>
          <a:xfrm>
            <a:off x="5870575" y="1600200"/>
            <a:ext cx="2816225" cy="4525963"/>
          </a:xfr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Practical and significant systems </a:t>
            </a:r>
            <a:br>
              <a:rPr lang="en-US" dirty="0" smtClean="0">
                <a:ea typeface="+mj-ea"/>
                <a:cs typeface="+mj-cs"/>
              </a:rPr>
            </a:br>
            <a:r>
              <a:rPr lang="en-US" dirty="0" smtClean="0">
                <a:ea typeface="+mj-ea"/>
                <a:cs typeface="+mj-cs"/>
              </a:rPr>
              <a:t>built in Umple</a:t>
            </a:r>
            <a:br>
              <a:rPr lang="en-US" dirty="0" smtClean="0">
                <a:ea typeface="+mj-ea"/>
                <a:cs typeface="+mj-cs"/>
              </a:rPr>
            </a:br>
            <a:endParaRPr lang="en-US" dirty="0">
              <a:ea typeface="+mj-ea"/>
              <a:cs typeface="+mj-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355A22EC-32AE-402B-A485-8234516C413B}" type="slidenum">
              <a:rPr lang="en-US"/>
              <a:pPr>
                <a:defRPr/>
              </a:pPr>
              <a:t>64</a:t>
            </a:fld>
            <a:endParaRPr lang="en-US"/>
          </a:p>
        </p:txBody>
      </p:sp>
      <p:graphicFrame>
        <p:nvGraphicFramePr>
          <p:cNvPr id="61443" name="Object 3"/>
          <p:cNvGraphicFramePr>
            <a:graphicFrameLocks noChangeAspect="1"/>
          </p:cNvGraphicFramePr>
          <p:nvPr/>
        </p:nvGraphicFramePr>
        <p:xfrm>
          <a:off x="3733800" y="1676400"/>
          <a:ext cx="5181600" cy="2209800"/>
        </p:xfrm>
        <a:graphic>
          <a:graphicData uri="http://schemas.openxmlformats.org/presentationml/2006/ole">
            <p:oleObj spid="_x0000_s61443" name="Document" r:id="rId3" imgW="5638800" imgH="2362200" progId="Word.Document.12">
              <p:link updateAutomatic="1"/>
            </p:oleObj>
          </a:graphicData>
        </a:graphic>
      </p:graphicFrame>
      <p:graphicFrame>
        <p:nvGraphicFramePr>
          <p:cNvPr id="61444" name="Object 4"/>
          <p:cNvGraphicFramePr>
            <a:graphicFrameLocks noChangeAspect="1"/>
          </p:cNvGraphicFramePr>
          <p:nvPr/>
        </p:nvGraphicFramePr>
        <p:xfrm>
          <a:off x="3733800" y="3733800"/>
          <a:ext cx="5181600" cy="2476500"/>
        </p:xfrm>
        <a:graphic>
          <a:graphicData uri="http://schemas.openxmlformats.org/presentationml/2006/ole">
            <p:oleObj spid="_x0000_s61444" name="Document" r:id="rId3" imgW="5638800" imgH="2476500" progId="Word.Document.12">
              <p:link updateAutomatic="1"/>
            </p:oleObj>
          </a:graphicData>
        </a:graphic>
      </p:graphicFrame>
      <p:sp>
        <p:nvSpPr>
          <p:cNvPr id="61450" name="TextBox 14"/>
          <p:cNvSpPr txBox="1">
            <a:spLocks noChangeArrowheads="1"/>
          </p:cNvSpPr>
          <p:nvPr/>
        </p:nvSpPr>
        <p:spPr bwMode="auto">
          <a:xfrm>
            <a:off x="228600" y="1676400"/>
            <a:ext cx="3505200" cy="3387725"/>
          </a:xfrm>
          <a:prstGeom prst="rect">
            <a:avLst/>
          </a:prstGeom>
          <a:noFill/>
          <a:ln w="9525">
            <a:noFill/>
            <a:miter lim="800000"/>
            <a:headEnd/>
            <a:tailEnd/>
          </a:ln>
        </p:spPr>
        <p:txBody>
          <a:bodyPr>
            <a:prstTxWarp prst="textNoShape">
              <a:avLst/>
            </a:prstTxWarp>
            <a:spAutoFit/>
          </a:bodyPr>
          <a:lstStyle/>
          <a:p>
            <a:r>
              <a:rPr lang="en-US" b="1">
                <a:latin typeface="Calibri" pitchFamily="-72" charset="0"/>
              </a:rPr>
              <a:t>Umple (v1.10):</a:t>
            </a:r>
            <a:r>
              <a:rPr lang="en-US">
                <a:latin typeface="Calibri" pitchFamily="-72" charset="0"/>
              </a:rPr>
              <a:t> The latest version of the Umple tooling, Umple+Java</a:t>
            </a:r>
          </a:p>
          <a:p>
            <a:endParaRPr lang="en-US" b="1">
              <a:latin typeface="Calibri" pitchFamily="-72" charset="0"/>
            </a:endParaRPr>
          </a:p>
          <a:p>
            <a:r>
              <a:rPr lang="en-US" b="1">
                <a:latin typeface="Calibri" pitchFamily="-72" charset="0"/>
              </a:rPr>
              <a:t>Elevator:</a:t>
            </a:r>
            <a:r>
              <a:rPr lang="en-US">
                <a:latin typeface="Calibri" pitchFamily="-72" charset="0"/>
              </a:rPr>
              <a:t> An elevator simulation, Umple+PHP and Umple+Java</a:t>
            </a:r>
          </a:p>
          <a:p>
            <a:endParaRPr lang="en-US" b="1">
              <a:latin typeface="Calibri" pitchFamily="-72" charset="0"/>
            </a:endParaRPr>
          </a:p>
          <a:p>
            <a:r>
              <a:rPr lang="en-US" b="1">
                <a:latin typeface="Calibri" pitchFamily="-72" charset="0"/>
              </a:rPr>
              <a:t>Schedule Management:</a:t>
            </a:r>
            <a:r>
              <a:rPr lang="en-US">
                <a:latin typeface="Calibri" pitchFamily="-72" charset="0"/>
              </a:rPr>
              <a:t> Schedules for a restaurant chain, Umple+PHP </a:t>
            </a:r>
          </a:p>
          <a:p>
            <a:endParaRPr lang="en-US" b="1">
              <a:latin typeface="Calibri" pitchFamily="-72" charset="0"/>
            </a:endParaRPr>
          </a:p>
          <a:p>
            <a:r>
              <a:rPr lang="en-US" b="1">
                <a:latin typeface="Calibri" pitchFamily="-72" charset="0"/>
              </a:rPr>
              <a:t>Distance Learning Reporting:</a:t>
            </a:r>
            <a:r>
              <a:rPr lang="en-US">
                <a:latin typeface="Calibri" pitchFamily="-72" charset="0"/>
              </a:rPr>
              <a:t> A </a:t>
            </a:r>
          </a:p>
          <a:p>
            <a:r>
              <a:rPr lang="en-US">
                <a:latin typeface="Calibri" pitchFamily="-72" charset="0"/>
              </a:rPr>
              <a:t>reporting tool for a remote learning, Umple+PHP</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Title 2"/>
          <p:cNvSpPr>
            <a:spLocks noGrp="1"/>
          </p:cNvSpPr>
          <p:nvPr>
            <p:ph type="title"/>
          </p:nvPr>
        </p:nvSpPr>
        <p:spPr/>
        <p:txBody>
          <a:bodyPr/>
          <a:lstStyle/>
          <a:p>
            <a:r>
              <a:rPr lang="en-US" smtClean="0"/>
              <a:t>Airline Example</a:t>
            </a:r>
          </a:p>
        </p:txBody>
      </p:sp>
      <p:pic>
        <p:nvPicPr>
          <p:cNvPr id="109570" name="Content Placeholder 7"/>
          <p:cNvPicPr>
            <a:picLocks noGrp="1" noChangeAspect="1"/>
          </p:cNvPicPr>
          <p:nvPr>
            <p:ph idx="1"/>
          </p:nvPr>
        </p:nvPicPr>
        <p:blipFill>
          <a:blip r:embed="rId2"/>
          <a:srcRect/>
          <a:stretch>
            <a:fillRect/>
          </a:stretch>
        </p:blipFill>
        <p:spPr>
          <a:xfrm>
            <a:off x="1970088" y="1600200"/>
            <a:ext cx="5203825" cy="4525963"/>
          </a:xfrm>
        </p:spPr>
      </p:pic>
    </p:spTree>
  </p:cSld>
  <p:clrMapOvr>
    <a:masterClrMapping/>
  </p:clrMapOvr>
  <p:transition advTm="12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Content Placeholder 4"/>
          <p:cNvSpPr>
            <a:spLocks noGrp="1"/>
          </p:cNvSpPr>
          <p:nvPr>
            <p:ph sz="half" idx="1"/>
          </p:nvPr>
        </p:nvSpPr>
        <p:spPr>
          <a:xfrm>
            <a:off x="457200" y="381000"/>
            <a:ext cx="4038600" cy="6172200"/>
          </a:xfrm>
        </p:spPr>
        <p:txBody>
          <a:bodyPr/>
          <a:lstStyle/>
          <a:p>
            <a:pPr>
              <a:buFont typeface="Arial" pitchFamily="-72" charset="0"/>
              <a:buNone/>
            </a:pPr>
            <a:r>
              <a:rPr lang="en-US" sz="1400" smtClean="0">
                <a:latin typeface="Courier" pitchFamily="-72" charset="0"/>
                <a:ea typeface="Courier" pitchFamily="-72" charset="0"/>
                <a:cs typeface="Courier" pitchFamily="-72" charset="0"/>
              </a:rPr>
              <a:t>class Airline {</a:t>
            </a:r>
          </a:p>
          <a:p>
            <a:pPr>
              <a:buFont typeface="Arial" pitchFamily="-72" charset="0"/>
              <a:buNone/>
            </a:pPr>
            <a:r>
              <a:rPr lang="en-US" sz="1400" smtClean="0">
                <a:latin typeface="Courier" pitchFamily="-72" charset="0"/>
                <a:ea typeface="Courier" pitchFamily="-72" charset="0"/>
                <a:cs typeface="Courier" pitchFamily="-72" charset="0"/>
              </a:rPr>
              <a:t>  1 -- * RegularFlight;</a:t>
            </a:r>
          </a:p>
          <a:p>
            <a:pPr>
              <a:buFont typeface="Arial" pitchFamily="-72" charset="0"/>
              <a:buNone/>
            </a:pPr>
            <a:r>
              <a:rPr lang="en-US" sz="1400" smtClean="0">
                <a:latin typeface="Courier" pitchFamily="-72" charset="0"/>
                <a:ea typeface="Courier" pitchFamily="-72" charset="0"/>
                <a:cs typeface="Courier" pitchFamily="-72" charset="0"/>
              </a:rPr>
              <a:t>  1 -- * Person;</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RegularFlight {</a:t>
            </a:r>
          </a:p>
          <a:p>
            <a:pPr>
              <a:buFont typeface="Arial" pitchFamily="-72" charset="0"/>
              <a:buNone/>
            </a:pPr>
            <a:r>
              <a:rPr lang="en-US" sz="1400" smtClean="0">
                <a:latin typeface="Courier" pitchFamily="-72" charset="0"/>
                <a:ea typeface="Courier" pitchFamily="-72" charset="0"/>
                <a:cs typeface="Courier" pitchFamily="-72" charset="0"/>
              </a:rPr>
              <a:t>  Time time;</a:t>
            </a:r>
          </a:p>
          <a:p>
            <a:pPr>
              <a:buFont typeface="Arial" pitchFamily="-72" charset="0"/>
              <a:buNone/>
            </a:pPr>
            <a:r>
              <a:rPr lang="en-US" sz="1400" smtClean="0">
                <a:latin typeface="Courier" pitchFamily="-72" charset="0"/>
                <a:ea typeface="Courier" pitchFamily="-72" charset="0"/>
                <a:cs typeface="Courier" pitchFamily="-72" charset="0"/>
              </a:rPr>
              <a:t>  unique Integer flightNumber;</a:t>
            </a:r>
          </a:p>
          <a:p>
            <a:pPr>
              <a:buFont typeface="Arial" pitchFamily="-72" charset="0"/>
              <a:buNone/>
            </a:pPr>
            <a:r>
              <a:rPr lang="en-US" sz="1400" smtClean="0">
                <a:latin typeface="Courier" pitchFamily="-72" charset="0"/>
                <a:ea typeface="Courier" pitchFamily="-72" charset="0"/>
                <a:cs typeface="Courier" pitchFamily="-72" charset="0"/>
              </a:rPr>
              <a:t>  1 -- * SpecificFlight;</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SpecificFlight {</a:t>
            </a:r>
          </a:p>
          <a:p>
            <a:pPr>
              <a:buFont typeface="Arial" pitchFamily="-72" charset="0"/>
              <a:buNone/>
            </a:pPr>
            <a:r>
              <a:rPr lang="en-US" sz="1400" smtClean="0">
                <a:latin typeface="Courier" pitchFamily="-72" charset="0"/>
                <a:ea typeface="Courier" pitchFamily="-72" charset="0"/>
                <a:cs typeface="Courier" pitchFamily="-72" charset="0"/>
              </a:rPr>
              <a:t>  unique Date date;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PassengerRole {</a:t>
            </a:r>
          </a:p>
          <a:p>
            <a:pPr>
              <a:buFont typeface="Arial" pitchFamily="-72" charset="0"/>
              <a:buNone/>
            </a:pPr>
            <a:r>
              <a:rPr lang="en-US" sz="1400" smtClean="0">
                <a:latin typeface="Courier" pitchFamily="-72" charset="0"/>
                <a:ea typeface="Courier" pitchFamily="-72" charset="0"/>
                <a:cs typeface="Courier" pitchFamily="-72" charset="0"/>
              </a:rPr>
              <a:t>  isA PersonRole;</a:t>
            </a:r>
          </a:p>
          <a:p>
            <a:pPr>
              <a:buFont typeface="Arial" pitchFamily="-72" charset="0"/>
              <a:buNone/>
            </a:pPr>
            <a:r>
              <a:rPr lang="en-US" sz="1400" smtClean="0">
                <a:latin typeface="Courier" pitchFamily="-72" charset="0"/>
                <a:ea typeface="Courier" pitchFamily="-72" charset="0"/>
                <a:cs typeface="Courier" pitchFamily="-72" charset="0"/>
              </a:rPr>
              <a:t>  immutable String name ;</a:t>
            </a:r>
          </a:p>
          <a:p>
            <a:pPr>
              <a:buFont typeface="Arial" pitchFamily="-72" charset="0"/>
              <a:buNone/>
            </a:pPr>
            <a:r>
              <a:rPr lang="en-US" sz="1400" smtClean="0">
                <a:latin typeface="Courier" pitchFamily="-72" charset="0"/>
                <a:ea typeface="Courier" pitchFamily="-72" charset="0"/>
                <a:cs typeface="Courier" pitchFamily="-72" charset="0"/>
              </a:rPr>
              <a:t>  1 -- * Booking;</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r>
              <a:rPr lang="en-US" sz="1400" smtClean="0">
                <a:latin typeface="Courier" pitchFamily="-72" charset="0"/>
                <a:ea typeface="Courier" pitchFamily="-72" charset="0"/>
                <a:cs typeface="Courier" pitchFamily="-72" charset="0"/>
              </a:rPr>
              <a:t>  </a:t>
            </a:r>
          </a:p>
          <a:p>
            <a:pPr>
              <a:buFont typeface="Arial" pitchFamily="-72" charset="0"/>
              <a:buNone/>
            </a:pPr>
            <a:endParaRPr lang="en-US" sz="1400" smtClean="0">
              <a:latin typeface="Courier" pitchFamily="-72" charset="0"/>
              <a:ea typeface="Courier" pitchFamily="-72" charset="0"/>
              <a:cs typeface="Courier" pitchFamily="-72" charset="0"/>
            </a:endParaRPr>
          </a:p>
        </p:txBody>
      </p:sp>
      <p:sp>
        <p:nvSpPr>
          <p:cNvPr id="110594" name="Content Placeholder 5"/>
          <p:cNvSpPr>
            <a:spLocks noGrp="1"/>
          </p:cNvSpPr>
          <p:nvPr>
            <p:ph sz="half" idx="2"/>
          </p:nvPr>
        </p:nvSpPr>
        <p:spPr>
          <a:xfrm>
            <a:off x="4648200" y="381000"/>
            <a:ext cx="4038600" cy="6172200"/>
          </a:xfrm>
        </p:spPr>
        <p:txBody>
          <a:bodyPr/>
          <a:lstStyle/>
          <a:p>
            <a:pPr>
              <a:buFont typeface="Arial" pitchFamily="-72" charset="0"/>
              <a:buNone/>
            </a:pPr>
            <a:r>
              <a:rPr lang="en-US" sz="1400" smtClean="0">
                <a:latin typeface="Courier" pitchFamily="-72" charset="0"/>
                <a:ea typeface="Courier" pitchFamily="-72" charset="0"/>
                <a:cs typeface="Courier" pitchFamily="-72" charset="0"/>
              </a:rPr>
              <a:t>class EmployeeRole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r>
              <a:rPr lang="en-US" sz="1400" smtClean="0">
                <a:latin typeface="Courier" pitchFamily="-72" charset="0"/>
                <a:ea typeface="Courier" pitchFamily="-72" charset="0"/>
                <a:cs typeface="Courier" pitchFamily="-72" charset="0"/>
              </a:rPr>
              <a:t>  String jobFunction ;</a:t>
            </a:r>
          </a:p>
          <a:p>
            <a:pPr>
              <a:buFont typeface="Arial" pitchFamily="-72" charset="0"/>
              <a:buNone/>
            </a:pPr>
            <a:r>
              <a:rPr lang="en-US" sz="1400" smtClean="0">
                <a:latin typeface="Courier" pitchFamily="-72" charset="0"/>
                <a:ea typeface="Courier" pitchFamily="-72" charset="0"/>
                <a:cs typeface="Courier" pitchFamily="-72" charset="0"/>
              </a:rPr>
              <a:t>  isA PersonRole;</a:t>
            </a:r>
          </a:p>
          <a:p>
            <a:pPr>
              <a:buFont typeface="Arial" pitchFamily="-72" charset="0"/>
              <a:buNone/>
            </a:pPr>
            <a:r>
              <a:rPr lang="en-US" sz="1400" smtClean="0">
                <a:latin typeface="Courier" pitchFamily="-72" charset="0"/>
                <a:ea typeface="Courier" pitchFamily="-72" charset="0"/>
                <a:cs typeface="Courier" pitchFamily="-72" charset="0"/>
              </a:rPr>
              <a:t>  * -- 0..1 EmployeeRole supervisor;</a:t>
            </a:r>
          </a:p>
          <a:p>
            <a:pPr>
              <a:buFont typeface="Arial" pitchFamily="-72" charset="0"/>
              <a:buNone/>
            </a:pPr>
            <a:r>
              <a:rPr lang="en-US" sz="1400" smtClean="0">
                <a:latin typeface="Courier" pitchFamily="-72" charset="0"/>
                <a:ea typeface="Courier" pitchFamily="-72" charset="0"/>
                <a:cs typeface="Courier" pitchFamily="-72" charset="0"/>
              </a:rPr>
              <a:t>  * -- * SpecificFlight;</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Person</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r>
              <a:rPr lang="en-US" sz="1400" smtClean="0">
                <a:latin typeface="Courier" pitchFamily="-72" charset="0"/>
                <a:ea typeface="Courier" pitchFamily="-72" charset="0"/>
                <a:cs typeface="Courier" pitchFamily="-72" charset="0"/>
              </a:rPr>
              <a:t>  settable String name;</a:t>
            </a:r>
          </a:p>
          <a:p>
            <a:pPr>
              <a:buFont typeface="Arial" pitchFamily="-72" charset="0"/>
              <a:buNone/>
            </a:pPr>
            <a:r>
              <a:rPr lang="en-US" sz="1400" smtClean="0">
                <a:latin typeface="Courier" pitchFamily="-72" charset="0"/>
                <a:ea typeface="Courier" pitchFamily="-72" charset="0"/>
                <a:cs typeface="Courier" pitchFamily="-72" charset="0"/>
              </a:rPr>
              <a:t>  Integer idNumber;</a:t>
            </a:r>
          </a:p>
          <a:p>
            <a:pPr>
              <a:buFont typeface="Arial" pitchFamily="-72" charset="0"/>
              <a:buNone/>
            </a:pPr>
            <a:r>
              <a:rPr lang="en-US" sz="1400" smtClean="0">
                <a:latin typeface="Courier" pitchFamily="-72" charset="0"/>
                <a:ea typeface="Courier" pitchFamily="-72" charset="0"/>
                <a:cs typeface="Courier" pitchFamily="-72" charset="0"/>
              </a:rPr>
              <a:t>  1 -- 0..2 PersonRole;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PersonRole{}</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Booking{</a:t>
            </a:r>
          </a:p>
          <a:p>
            <a:pPr>
              <a:buFont typeface="Arial" pitchFamily="-72" charset="0"/>
              <a:buNone/>
            </a:pPr>
            <a:r>
              <a:rPr lang="en-US" sz="1400" smtClean="0">
                <a:latin typeface="Courier" pitchFamily="-72" charset="0"/>
                <a:ea typeface="Courier" pitchFamily="-72" charset="0"/>
                <a:cs typeface="Courier" pitchFamily="-72" charset="0"/>
              </a:rPr>
              <a:t>  String seatNumber;</a:t>
            </a:r>
          </a:p>
          <a:p>
            <a:pPr>
              <a:buFont typeface="Arial" pitchFamily="-72" charset="0"/>
              <a:buNone/>
            </a:pPr>
            <a:r>
              <a:rPr lang="en-US" sz="1400" smtClean="0">
                <a:latin typeface="Courier" pitchFamily="-72" charset="0"/>
                <a:ea typeface="Courier" pitchFamily="-72" charset="0"/>
                <a:cs typeface="Courier" pitchFamily="-72" charset="0"/>
              </a:rPr>
              <a:t>  * Booking -- 1 SpecificFlight;</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p:txBody>
      </p:sp>
    </p:spTree>
  </p:cSld>
  <p:clrMapOvr>
    <a:masterClrMapping/>
  </p:clrMapOvr>
  <p:transition advTm="12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Title 2"/>
          <p:cNvSpPr>
            <a:spLocks noGrp="1"/>
          </p:cNvSpPr>
          <p:nvPr>
            <p:ph type="title"/>
          </p:nvPr>
        </p:nvSpPr>
        <p:spPr/>
        <p:txBody>
          <a:bodyPr/>
          <a:lstStyle/>
          <a:p>
            <a:r>
              <a:rPr lang="en-US" smtClean="0"/>
              <a:t>Banking System</a:t>
            </a:r>
          </a:p>
        </p:txBody>
      </p:sp>
      <p:pic>
        <p:nvPicPr>
          <p:cNvPr id="111618" name="Content Placeholder 7"/>
          <p:cNvPicPr>
            <a:picLocks noGrp="1" noChangeAspect="1"/>
          </p:cNvPicPr>
          <p:nvPr>
            <p:ph idx="1"/>
          </p:nvPr>
        </p:nvPicPr>
        <p:blipFill>
          <a:blip r:embed="rId2"/>
          <a:srcRect/>
          <a:stretch>
            <a:fillRect/>
          </a:stretch>
        </p:blipFill>
        <p:spPr>
          <a:xfrm>
            <a:off x="509588" y="1600200"/>
            <a:ext cx="8124825" cy="4525963"/>
          </a:xfrm>
        </p:spPr>
      </p:pic>
    </p:spTree>
  </p:cSld>
  <p:clrMapOvr>
    <a:masterClrMapping/>
  </p:clrMapOvr>
  <p:transition advTm="12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Content Placeholder 4"/>
          <p:cNvSpPr>
            <a:spLocks noGrp="1"/>
          </p:cNvSpPr>
          <p:nvPr>
            <p:ph sz="half" idx="1"/>
          </p:nvPr>
        </p:nvSpPr>
        <p:spPr>
          <a:xfrm>
            <a:off x="457200" y="228600"/>
            <a:ext cx="2743200" cy="6172200"/>
          </a:xfrm>
        </p:spPr>
        <p:txBody>
          <a:bodyPr/>
          <a:lstStyle/>
          <a:p>
            <a:pPr>
              <a:buFont typeface="Arial" pitchFamily="-72" charset="0"/>
              <a:buNone/>
            </a:pPr>
            <a:r>
              <a:rPr lang="en-US" sz="1400" smtClean="0">
                <a:latin typeface="Courier" pitchFamily="-72" charset="0"/>
                <a:ea typeface="Courier" pitchFamily="-72" charset="0"/>
                <a:cs typeface="Courier" pitchFamily="-72" charset="0"/>
              </a:rPr>
              <a:t>class PersonRole{}</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Person {</a:t>
            </a:r>
          </a:p>
          <a:p>
            <a:pPr>
              <a:buFont typeface="Arial" pitchFamily="-72" charset="0"/>
              <a:buNone/>
            </a:pPr>
            <a:r>
              <a:rPr lang="en-US" sz="1400" smtClean="0">
                <a:latin typeface="Courier" pitchFamily="-72" charset="0"/>
                <a:ea typeface="Courier" pitchFamily="-72" charset="0"/>
                <a:cs typeface="Courier" pitchFamily="-72" charset="0"/>
              </a:rPr>
              <a:t> name; address;</a:t>
            </a:r>
          </a:p>
          <a:p>
            <a:pPr>
              <a:buFont typeface="Arial" pitchFamily="-72" charset="0"/>
              <a:buNone/>
            </a:pPr>
            <a:r>
              <a:rPr lang="en-US" sz="1400" smtClean="0">
                <a:latin typeface="Courier" pitchFamily="-72" charset="0"/>
                <a:ea typeface="Courier" pitchFamily="-72" charset="0"/>
                <a:cs typeface="Courier" pitchFamily="-72" charset="0"/>
              </a:rPr>
              <a:t> phoneNumber;</a:t>
            </a:r>
          </a:p>
          <a:p>
            <a:pPr>
              <a:buFont typeface="Arial" pitchFamily="-72" charset="0"/>
              <a:buNone/>
            </a:pPr>
            <a:r>
              <a:rPr lang="en-US" sz="1400" smtClean="0">
                <a:latin typeface="Courier" pitchFamily="-72" charset="0"/>
                <a:ea typeface="Courier" pitchFamily="-72" charset="0"/>
                <a:cs typeface="Courier" pitchFamily="-72" charset="0"/>
              </a:rPr>
              <a:t> 1 -- * PersonRole;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Employee{</a:t>
            </a:r>
          </a:p>
          <a:p>
            <a:pPr>
              <a:buFont typeface="Arial" pitchFamily="-72" charset="0"/>
              <a:buNone/>
            </a:pPr>
            <a:r>
              <a:rPr lang="en-US" sz="1400" smtClean="0">
                <a:latin typeface="Courier" pitchFamily="-72" charset="0"/>
                <a:ea typeface="Courier" pitchFamily="-72" charset="0"/>
                <a:cs typeface="Courier" pitchFamily="-72" charset="0"/>
              </a:rPr>
              <a:t> isA PersonRole;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Client {</a:t>
            </a:r>
          </a:p>
          <a:p>
            <a:pPr>
              <a:buFont typeface="Arial" pitchFamily="-72" charset="0"/>
              <a:buNone/>
            </a:pPr>
            <a:r>
              <a:rPr lang="en-US" sz="1400" smtClean="0">
                <a:latin typeface="Courier" pitchFamily="-72" charset="0"/>
                <a:ea typeface="Courier" pitchFamily="-72" charset="0"/>
                <a:cs typeface="Courier" pitchFamily="-72" charset="0"/>
              </a:rPr>
              <a:t> isA PersonRole;</a:t>
            </a:r>
          </a:p>
          <a:p>
            <a:pPr>
              <a:buFont typeface="Arial" pitchFamily="-72" charset="0"/>
              <a:buNone/>
            </a:pPr>
            <a:r>
              <a:rPr lang="en-US" sz="1400" smtClean="0">
                <a:latin typeface="Courier" pitchFamily="-72" charset="0"/>
                <a:ea typeface="Courier" pitchFamily="-72" charset="0"/>
                <a:cs typeface="Courier" pitchFamily="-72" charset="0"/>
              </a:rPr>
              <a:t> name; address;</a:t>
            </a:r>
          </a:p>
          <a:p>
            <a:pPr>
              <a:buFont typeface="Arial" pitchFamily="-72" charset="0"/>
              <a:buNone/>
            </a:pPr>
            <a:r>
              <a:rPr lang="en-US" sz="1400" smtClean="0">
                <a:latin typeface="Courier" pitchFamily="-72" charset="0"/>
                <a:ea typeface="Courier" pitchFamily="-72" charset="0"/>
                <a:cs typeface="Courier" pitchFamily="-72" charset="0"/>
              </a:rPr>
              <a:t> phoneNumber;</a:t>
            </a:r>
          </a:p>
          <a:p>
            <a:pPr>
              <a:buFont typeface="Arial" pitchFamily="-72" charset="0"/>
              <a:buNone/>
            </a:pPr>
            <a:r>
              <a:rPr lang="en-US" sz="1400" smtClean="0">
                <a:latin typeface="Courier" pitchFamily="-72" charset="0"/>
                <a:ea typeface="Courier" pitchFamily="-72" charset="0"/>
                <a:cs typeface="Courier" pitchFamily="-72" charset="0"/>
              </a:rPr>
              <a:t> 1..2 -- 1..* Account;</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Manager {</a:t>
            </a:r>
          </a:p>
          <a:p>
            <a:pPr>
              <a:buFont typeface="Arial" pitchFamily="-72" charset="0"/>
              <a:buNone/>
            </a:pPr>
            <a:r>
              <a:rPr lang="en-US" sz="1400" smtClean="0">
                <a:latin typeface="Courier" pitchFamily="-72" charset="0"/>
                <a:ea typeface="Courier" pitchFamily="-72" charset="0"/>
                <a:cs typeface="Courier" pitchFamily="-72" charset="0"/>
              </a:rPr>
              <a:t> isA Employee;</a:t>
            </a:r>
          </a:p>
          <a:p>
            <a:pPr>
              <a:buFont typeface="Arial" pitchFamily="-72" charset="0"/>
              <a:buNone/>
            </a:pPr>
            <a:r>
              <a:rPr lang="en-US" sz="1400" smtClean="0">
                <a:latin typeface="Courier" pitchFamily="-72" charset="0"/>
                <a:ea typeface="Courier" pitchFamily="-72" charset="0"/>
                <a:cs typeface="Courier" pitchFamily="-72" charset="0"/>
              </a:rPr>
              <a:t> 0..1 -- * Employee;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p:txBody>
      </p:sp>
      <p:sp>
        <p:nvSpPr>
          <p:cNvPr id="112642" name="Content Placeholder 4"/>
          <p:cNvSpPr txBox="1">
            <a:spLocks/>
          </p:cNvSpPr>
          <p:nvPr/>
        </p:nvSpPr>
        <p:spPr bwMode="auto">
          <a:xfrm>
            <a:off x="3048000" y="228600"/>
            <a:ext cx="3048000" cy="6172200"/>
          </a:xfrm>
          <a:prstGeom prst="rect">
            <a:avLst/>
          </a:prstGeom>
          <a:noFill/>
          <a:ln w="9525">
            <a:noFill/>
            <a:miter lim="800000"/>
            <a:headEnd/>
            <a:tailEnd/>
          </a:ln>
        </p:spPr>
        <p:txBody>
          <a:bodyPr>
            <a:prstTxWarp prst="textNoShape">
              <a:avLst/>
            </a:prstTxWarp>
          </a:bodyPr>
          <a:lstStyle/>
          <a:p>
            <a:r>
              <a:rPr lang="en-US" sz="1400">
                <a:latin typeface="Courier" pitchFamily="-72" charset="0"/>
                <a:ea typeface="Courier" pitchFamily="-72" charset="0"/>
                <a:cs typeface="Courier" pitchFamily="-72" charset="0"/>
              </a:rPr>
              <a:t>class Account{</a:t>
            </a:r>
          </a:p>
          <a:p>
            <a:r>
              <a:rPr lang="en-US" sz="1400">
                <a:latin typeface="Courier" pitchFamily="-72" charset="0"/>
                <a:ea typeface="Courier" pitchFamily="-72" charset="0"/>
                <a:cs typeface="Courier" pitchFamily="-72" charset="0"/>
              </a:rPr>
              <a:t> Integer accountNumber;</a:t>
            </a:r>
          </a:p>
          <a:p>
            <a:r>
              <a:rPr lang="en-US" sz="1400">
                <a:latin typeface="Courier" pitchFamily="-72" charset="0"/>
                <a:ea typeface="Courier" pitchFamily="-72" charset="0"/>
                <a:cs typeface="Courier" pitchFamily="-72" charset="0"/>
              </a:rPr>
              <a:t> Float balance;</a:t>
            </a:r>
          </a:p>
          <a:p>
            <a:r>
              <a:rPr lang="en-US" sz="1400">
                <a:latin typeface="Courier" pitchFamily="-72" charset="0"/>
                <a:ea typeface="Courier" pitchFamily="-72" charset="0"/>
                <a:cs typeface="Courier" pitchFamily="-72" charset="0"/>
              </a:rPr>
              <a:t> Float creditLimit;</a:t>
            </a:r>
          </a:p>
          <a:p>
            <a:r>
              <a:rPr lang="en-US" sz="1400">
                <a:latin typeface="Courier" pitchFamily="-72" charset="0"/>
                <a:ea typeface="Courier" pitchFamily="-72" charset="0"/>
                <a:cs typeface="Courier" pitchFamily="-72" charset="0"/>
              </a:rPr>
              <a:t> * -&gt; 1 AccountType;</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AccountType</a:t>
            </a:r>
          </a:p>
          <a:p>
            <a:r>
              <a:rPr lang="en-US" sz="1400">
                <a:latin typeface="Courier" pitchFamily="-72" charset="0"/>
                <a:ea typeface="Courier" pitchFamily="-72" charset="0"/>
                <a:cs typeface="Courier" pitchFamily="-72" charset="0"/>
              </a:rPr>
              <a:t>{</a:t>
            </a:r>
          </a:p>
          <a:p>
            <a:r>
              <a:rPr lang="en-US" sz="1400">
                <a:latin typeface="Courier" pitchFamily="-72" charset="0"/>
                <a:ea typeface="Courier" pitchFamily="-72" charset="0"/>
                <a:cs typeface="Courier" pitchFamily="-72" charset="0"/>
              </a:rPr>
              <a:t> Float monthlyFee;</a:t>
            </a:r>
          </a:p>
          <a:p>
            <a:r>
              <a:rPr lang="en-US" sz="1400">
                <a:latin typeface="Courier" pitchFamily="-72" charset="0"/>
                <a:ea typeface="Courier" pitchFamily="-72" charset="0"/>
                <a:cs typeface="Courier" pitchFamily="-72" charset="0"/>
              </a:rPr>
              <a:t> Float interestRate;</a:t>
            </a:r>
          </a:p>
          <a:p>
            <a:r>
              <a:rPr lang="en-US" sz="1400">
                <a:latin typeface="Courier" pitchFamily="-72" charset="0"/>
                <a:ea typeface="Courier" pitchFamily="-72" charset="0"/>
                <a:cs typeface="Courier" pitchFamily="-72" charset="0"/>
              </a:rPr>
              <a:t> * -- * Privilege;</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Privilege</a:t>
            </a:r>
          </a:p>
          <a:p>
            <a:r>
              <a:rPr lang="en-US" sz="1400">
                <a:latin typeface="Courier" pitchFamily="-72" charset="0"/>
                <a:ea typeface="Courier" pitchFamily="-72" charset="0"/>
                <a:cs typeface="Courier" pitchFamily="-72" charset="0"/>
              </a:rPr>
              <a:t>{</a:t>
            </a:r>
          </a:p>
          <a:p>
            <a:r>
              <a:rPr lang="en-US" sz="1400">
                <a:latin typeface="Courier" pitchFamily="-72" charset="0"/>
                <a:ea typeface="Courier" pitchFamily="-72" charset="0"/>
                <a:cs typeface="Courier" pitchFamily="-72" charset="0"/>
              </a:rPr>
              <a:t> description;</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CreditCardAccount{</a:t>
            </a:r>
          </a:p>
          <a:p>
            <a:r>
              <a:rPr lang="en-US" sz="1400">
                <a:latin typeface="Courier" pitchFamily="-72" charset="0"/>
                <a:ea typeface="Courier" pitchFamily="-72" charset="0"/>
                <a:cs typeface="Courier" pitchFamily="-72" charset="0"/>
              </a:rPr>
              <a:t> isA Account;</a:t>
            </a:r>
          </a:p>
          <a:p>
            <a:r>
              <a:rPr lang="en-US" sz="1400">
                <a:latin typeface="Courier" pitchFamily="-72" charset="0"/>
                <a:ea typeface="Courier" pitchFamily="-72" charset="0"/>
                <a:cs typeface="Courier" pitchFamily="-72" charset="0"/>
              </a:rPr>
              <a:t> Date expiryDate;</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 1 -- 1..* Card;</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endParaRPr lang="en-US" sz="1400">
              <a:latin typeface="Courier" pitchFamily="-72" charset="0"/>
              <a:ea typeface="Courier" pitchFamily="-72" charset="0"/>
              <a:cs typeface="Courier" pitchFamily="-72" charset="0"/>
            </a:endParaRPr>
          </a:p>
          <a:p>
            <a:endParaRPr lang="en-US" sz="1400">
              <a:latin typeface="Courier" pitchFamily="-72" charset="0"/>
              <a:ea typeface="Courier" pitchFamily="-72" charset="0"/>
              <a:cs typeface="Courier" pitchFamily="-72" charset="0"/>
            </a:endParaRPr>
          </a:p>
        </p:txBody>
      </p:sp>
      <p:sp>
        <p:nvSpPr>
          <p:cNvPr id="112643" name="Rectangle 6"/>
          <p:cNvSpPr>
            <a:spLocks noChangeArrowheads="1"/>
          </p:cNvSpPr>
          <p:nvPr/>
        </p:nvSpPr>
        <p:spPr bwMode="auto">
          <a:xfrm>
            <a:off x="6096000" y="228600"/>
            <a:ext cx="2819400" cy="5262563"/>
          </a:xfrm>
          <a:prstGeom prst="rect">
            <a:avLst/>
          </a:prstGeom>
          <a:noFill/>
          <a:ln w="9525">
            <a:noFill/>
            <a:miter lim="800000"/>
            <a:headEnd/>
            <a:tailEnd/>
          </a:ln>
        </p:spPr>
        <p:txBody>
          <a:bodyPr>
            <a:prstTxWarp prst="textNoShape">
              <a:avLst/>
            </a:prstTxWarp>
            <a:spAutoFit/>
          </a:bodyPr>
          <a:lstStyle/>
          <a:p>
            <a:r>
              <a:rPr lang="en-US" sz="1400">
                <a:latin typeface="Courier" pitchFamily="-72" charset="0"/>
                <a:ea typeface="Courier" pitchFamily="-72" charset="0"/>
                <a:cs typeface="Courier" pitchFamily="-72" charset="0"/>
              </a:rPr>
              <a:t>class MortgageAccount {</a:t>
            </a:r>
          </a:p>
          <a:p>
            <a:r>
              <a:rPr lang="en-US" sz="1400">
                <a:latin typeface="Courier" pitchFamily="-72" charset="0"/>
                <a:ea typeface="Courier" pitchFamily="-72" charset="0"/>
                <a:cs typeface="Courier" pitchFamily="-72" charset="0"/>
              </a:rPr>
              <a:t> isA Account;</a:t>
            </a:r>
          </a:p>
          <a:p>
            <a:r>
              <a:rPr lang="en-US" sz="1400">
                <a:latin typeface="Courier" pitchFamily="-72" charset="0"/>
                <a:ea typeface="Courier" pitchFamily="-72" charset="0"/>
                <a:cs typeface="Courier" pitchFamily="-72" charset="0"/>
              </a:rPr>
              <a:t> collateral;</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Card</a:t>
            </a:r>
          </a:p>
          <a:p>
            <a:r>
              <a:rPr lang="en-US" sz="1400">
                <a:latin typeface="Courier" pitchFamily="-72" charset="0"/>
                <a:ea typeface="Courier" pitchFamily="-72" charset="0"/>
                <a:cs typeface="Courier" pitchFamily="-72" charset="0"/>
              </a:rPr>
              <a:t>{</a:t>
            </a:r>
          </a:p>
          <a:p>
            <a:r>
              <a:rPr lang="en-US" sz="1400">
                <a:latin typeface="Courier" pitchFamily="-72" charset="0"/>
                <a:ea typeface="Courier" pitchFamily="-72" charset="0"/>
                <a:cs typeface="Courier" pitchFamily="-72" charset="0"/>
              </a:rPr>
              <a:t> holderName;</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Branch {</a:t>
            </a:r>
          </a:p>
          <a:p>
            <a:r>
              <a:rPr lang="en-US" sz="1400">
                <a:latin typeface="Courier" pitchFamily="-72" charset="0"/>
                <a:ea typeface="Courier" pitchFamily="-72" charset="0"/>
                <a:cs typeface="Courier" pitchFamily="-72" charset="0"/>
              </a:rPr>
              <a:t> isA Division;</a:t>
            </a:r>
          </a:p>
          <a:p>
            <a:r>
              <a:rPr lang="en-US" sz="1400">
                <a:latin typeface="Courier" pitchFamily="-72" charset="0"/>
                <a:ea typeface="Courier" pitchFamily="-72" charset="0"/>
                <a:cs typeface="Courier" pitchFamily="-72" charset="0"/>
              </a:rPr>
              <a:t> address;</a:t>
            </a:r>
          </a:p>
          <a:p>
            <a:r>
              <a:rPr lang="en-US" sz="1400">
                <a:latin typeface="Courier" pitchFamily="-72" charset="0"/>
                <a:ea typeface="Courier" pitchFamily="-72" charset="0"/>
                <a:cs typeface="Courier" pitchFamily="-72" charset="0"/>
              </a:rPr>
              <a:t> branchNumber;</a:t>
            </a:r>
          </a:p>
          <a:p>
            <a:r>
              <a:rPr lang="en-US" sz="1400">
                <a:latin typeface="Courier" pitchFamily="-72" charset="0"/>
                <a:ea typeface="Courier" pitchFamily="-72" charset="0"/>
                <a:cs typeface="Courier" pitchFamily="-72" charset="0"/>
              </a:rPr>
              <a:t> 1 -- * Account;</a:t>
            </a:r>
          </a:p>
          <a:p>
            <a:r>
              <a:rPr lang="en-US" sz="1400">
                <a:latin typeface="Courier" pitchFamily="-72" charset="0"/>
                <a:ea typeface="Courier" pitchFamily="-72" charset="0"/>
                <a:cs typeface="Courier" pitchFamily="-72" charset="0"/>
              </a:rPr>
              <a:t>}</a:t>
            </a:r>
          </a:p>
          <a:p>
            <a:endParaRPr lang="en-US" sz="1400">
              <a:latin typeface="Courier" pitchFamily="-72" charset="0"/>
              <a:ea typeface="Courier" pitchFamily="-72" charset="0"/>
              <a:cs typeface="Courier" pitchFamily="-72" charset="0"/>
            </a:endParaRPr>
          </a:p>
          <a:p>
            <a:r>
              <a:rPr lang="en-US" sz="1400">
                <a:latin typeface="Courier" pitchFamily="-72" charset="0"/>
                <a:ea typeface="Courier" pitchFamily="-72" charset="0"/>
                <a:cs typeface="Courier" pitchFamily="-72" charset="0"/>
              </a:rPr>
              <a:t>class Division{</a:t>
            </a:r>
          </a:p>
          <a:p>
            <a:r>
              <a:rPr lang="en-US" sz="1400">
                <a:latin typeface="Courier" pitchFamily="-72" charset="0"/>
                <a:ea typeface="Courier" pitchFamily="-72" charset="0"/>
                <a:cs typeface="Courier" pitchFamily="-72" charset="0"/>
              </a:rPr>
              <a:t> name;</a:t>
            </a:r>
          </a:p>
          <a:p>
            <a:r>
              <a:rPr lang="en-US" sz="1400">
                <a:latin typeface="Courier" pitchFamily="-72" charset="0"/>
                <a:ea typeface="Courier" pitchFamily="-72" charset="0"/>
                <a:cs typeface="Courier" pitchFamily="-72" charset="0"/>
              </a:rPr>
              <a:t> </a:t>
            </a:r>
          </a:p>
          <a:p>
            <a:r>
              <a:rPr lang="en-US" sz="1400">
                <a:latin typeface="Courier" pitchFamily="-72" charset="0"/>
                <a:ea typeface="Courier" pitchFamily="-72" charset="0"/>
                <a:cs typeface="Courier" pitchFamily="-72" charset="0"/>
              </a:rPr>
              <a:t> 1 -- * Employee; </a:t>
            </a:r>
          </a:p>
          <a:p>
            <a:r>
              <a:rPr lang="en-US" sz="1400">
                <a:latin typeface="Courier" pitchFamily="-72" charset="0"/>
                <a:ea typeface="Courier" pitchFamily="-72" charset="0"/>
                <a:cs typeface="Courier" pitchFamily="-72" charset="0"/>
              </a:rPr>
              <a:t> 0..1 -- 0..* Division subDivision;</a:t>
            </a:r>
          </a:p>
          <a:p>
            <a:r>
              <a:rPr lang="en-US" sz="1400">
                <a:latin typeface="Courier" pitchFamily="-72" charset="0"/>
                <a:ea typeface="Courier" pitchFamily="-72" charset="0"/>
                <a:cs typeface="Courier" pitchFamily="-72" charset="0"/>
              </a:rPr>
              <a:t>}</a:t>
            </a:r>
          </a:p>
        </p:txBody>
      </p:sp>
    </p:spTree>
  </p:cSld>
  <p:clrMapOvr>
    <a:masterClrMapping/>
  </p:clrMapOvr>
  <p:transition advTm="12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Title 2"/>
          <p:cNvSpPr>
            <a:spLocks noGrp="1"/>
          </p:cNvSpPr>
          <p:nvPr>
            <p:ph type="title"/>
          </p:nvPr>
        </p:nvSpPr>
        <p:spPr/>
        <p:txBody>
          <a:bodyPr/>
          <a:lstStyle/>
          <a:p>
            <a:r>
              <a:rPr lang="en-US" smtClean="0"/>
              <a:t>Election System</a:t>
            </a:r>
          </a:p>
        </p:txBody>
      </p:sp>
      <p:pic>
        <p:nvPicPr>
          <p:cNvPr id="113666" name="Content Placeholder 7"/>
          <p:cNvPicPr>
            <a:picLocks noGrp="1" noChangeAspect="1"/>
          </p:cNvPicPr>
          <p:nvPr>
            <p:ph idx="1"/>
          </p:nvPr>
        </p:nvPicPr>
        <p:blipFill>
          <a:blip r:embed="rId2"/>
          <a:srcRect/>
          <a:stretch>
            <a:fillRect/>
          </a:stretch>
        </p:blipFill>
        <p:spPr>
          <a:xfrm>
            <a:off x="1549400" y="1600200"/>
            <a:ext cx="6045200" cy="4525963"/>
          </a:xfrm>
        </p:spPr>
      </p:pic>
    </p:spTree>
  </p:cSld>
  <p:clrMapOvr>
    <a:masterClrMapping/>
  </p:clrMapOvr>
  <p:transition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RQ2 – Perceptions on modeling?</a:t>
            </a:r>
          </a:p>
        </p:txBody>
      </p:sp>
      <p:sp>
        <p:nvSpPr>
          <p:cNvPr id="3" name="Content Placeholder 2"/>
          <p:cNvSpPr>
            <a:spLocks noGrp="1"/>
          </p:cNvSpPr>
          <p:nvPr>
            <p:ph idx="1"/>
          </p:nvPr>
        </p:nvSpPr>
        <p:spPr/>
        <p:txBody>
          <a:bodyPr>
            <a:normAutofit fontScale="92500" lnSpcReduction="20000"/>
          </a:bodyPr>
          <a:lstStyle/>
          <a:p>
            <a:pPr>
              <a:lnSpc>
                <a:spcPct val="90000"/>
              </a:lnSpc>
              <a:buNone/>
            </a:pPr>
            <a:r>
              <a:rPr lang="en-US" dirty="0" smtClean="0"/>
              <a:t>Yes, UML is dominant notation</a:t>
            </a:r>
          </a:p>
          <a:p>
            <a:pPr>
              <a:lnSpc>
                <a:spcPct val="90000"/>
              </a:lnSpc>
              <a:buNone/>
            </a:pPr>
            <a:endParaRPr lang="en-US" dirty="0" smtClean="0"/>
          </a:p>
          <a:p>
            <a:pPr>
              <a:lnSpc>
                <a:spcPct val="90000"/>
              </a:lnSpc>
              <a:buNone/>
            </a:pPr>
            <a:r>
              <a:rPr lang="en-US" dirty="0" smtClean="0"/>
              <a:t>Model-oriented usually provides better approach</a:t>
            </a:r>
          </a:p>
          <a:p>
            <a:pPr>
              <a:lnSpc>
                <a:spcPct val="90000"/>
              </a:lnSpc>
              <a:buNone/>
            </a:pPr>
            <a:endParaRPr lang="en-US" dirty="0" smtClean="0"/>
          </a:p>
          <a:p>
            <a:pPr>
              <a:lnSpc>
                <a:spcPct val="90000"/>
              </a:lnSpc>
              <a:buNone/>
            </a:pPr>
            <a:r>
              <a:rPr lang="en-US" dirty="0" smtClean="0"/>
              <a:t>But, most revert back to code</a:t>
            </a:r>
          </a:p>
          <a:p>
            <a:pPr>
              <a:lnSpc>
                <a:spcPct val="90000"/>
              </a:lnSpc>
              <a:buNone/>
            </a:pPr>
            <a:endParaRPr lang="en-US" dirty="0" smtClean="0"/>
          </a:p>
          <a:p>
            <a:pPr>
              <a:lnSpc>
                <a:spcPct val="90000"/>
              </a:lnSpc>
              <a:buNone/>
            </a:pPr>
            <a:r>
              <a:rPr lang="en-US" dirty="0" smtClean="0"/>
              <a:t>Umple eliminates the distinction </a:t>
            </a:r>
          </a:p>
          <a:p>
            <a:pPr>
              <a:lnSpc>
                <a:spcPct val="90000"/>
              </a:lnSpc>
              <a:buFontTx/>
              <a:buChar char="-"/>
            </a:pPr>
            <a:r>
              <a:rPr lang="en-US" dirty="0" smtClean="0"/>
              <a:t>Coders can model</a:t>
            </a:r>
          </a:p>
          <a:p>
            <a:pPr>
              <a:lnSpc>
                <a:spcPct val="90000"/>
              </a:lnSpc>
              <a:buFontTx/>
              <a:buChar char="-"/>
            </a:pPr>
            <a:r>
              <a:rPr lang="en-US" dirty="0" smtClean="0"/>
              <a:t>Modelers can code</a:t>
            </a:r>
          </a:p>
          <a:p>
            <a:pPr>
              <a:lnSpc>
                <a:spcPct val="90000"/>
              </a:lnSpc>
              <a:buFontTx/>
              <a:buChar char="-"/>
            </a:pPr>
            <a:r>
              <a:rPr lang="en-US" dirty="0" smtClean="0"/>
              <a:t>Both can share the same </a:t>
            </a:r>
            <a:r>
              <a:rPr lang="en-US" dirty="0" err="1" smtClean="0"/>
              <a:t>artefacts</a:t>
            </a:r>
            <a:endParaRPr lang="en-US" dirty="0" smtClean="0"/>
          </a:p>
          <a:p>
            <a:pPr>
              <a:lnSpc>
                <a:spcPct val="90000"/>
              </a:lnSpc>
              <a:buNone/>
            </a:pPr>
            <a:endParaRPr lang="en-US" dirty="0"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0F9B6611-3D63-4645-923D-1AC38873C500}" type="slidenum">
              <a:rPr lang="en-US"/>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Content Placeholder 4"/>
          <p:cNvSpPr>
            <a:spLocks noGrp="1"/>
          </p:cNvSpPr>
          <p:nvPr>
            <p:ph sz="half" idx="1"/>
          </p:nvPr>
        </p:nvSpPr>
        <p:spPr>
          <a:xfrm>
            <a:off x="457200" y="228600"/>
            <a:ext cx="4038600" cy="6477000"/>
          </a:xfrm>
        </p:spPr>
        <p:txBody>
          <a:bodyPr/>
          <a:lstStyle/>
          <a:p>
            <a:pPr>
              <a:buFont typeface="Arial" pitchFamily="-72" charset="0"/>
              <a:buNone/>
            </a:pPr>
            <a:r>
              <a:rPr lang="en-US" sz="1400" smtClean="0">
                <a:latin typeface="Courier" pitchFamily="-72" charset="0"/>
                <a:ea typeface="Courier" pitchFamily="-72" charset="0"/>
                <a:cs typeface="Courier" pitchFamily="-72" charset="0"/>
              </a:rPr>
              <a:t>class PollingStation {</a:t>
            </a:r>
          </a:p>
          <a:p>
            <a:pPr>
              <a:buFont typeface="Arial" pitchFamily="-72" charset="0"/>
              <a:buNone/>
            </a:pPr>
            <a:r>
              <a:rPr lang="en-US" sz="1400" smtClean="0">
                <a:latin typeface="Courier" pitchFamily="-72" charset="0"/>
                <a:ea typeface="Courier" pitchFamily="-72" charset="0"/>
                <a:cs typeface="Courier" pitchFamily="-72" charset="0"/>
              </a:rPr>
              <a:t> Integer number;</a:t>
            </a:r>
          </a:p>
          <a:p>
            <a:pPr>
              <a:buFont typeface="Arial" pitchFamily="-72" charset="0"/>
              <a:buNone/>
            </a:pPr>
            <a:r>
              <a:rPr lang="en-US" sz="1400" smtClean="0">
                <a:latin typeface="Courier" pitchFamily="-72" charset="0"/>
                <a:ea typeface="Courier" pitchFamily="-72" charset="0"/>
                <a:cs typeface="Courier" pitchFamily="-72" charset="0"/>
              </a:rPr>
              <a:t> address;</a:t>
            </a:r>
          </a:p>
          <a:p>
            <a:pPr>
              <a:buFont typeface="Arial" pitchFamily="-72" charset="0"/>
              <a:buNone/>
            </a:pPr>
            <a:r>
              <a:rPr lang="en-US" sz="1400" smtClean="0">
                <a:latin typeface="Courier" pitchFamily="-72" charset="0"/>
                <a:ea typeface="Courier" pitchFamily="-72" charset="0"/>
                <a:cs typeface="Courier" pitchFamily="-72" charset="0"/>
              </a:rPr>
              <a:t> 1 -- * PollInElection; </a:t>
            </a:r>
          </a:p>
          <a:p>
            <a:pPr>
              <a:buFont typeface="Arial" pitchFamily="-72" charset="0"/>
              <a:buNone/>
            </a:pPr>
            <a:r>
              <a:rPr lang="en-US" sz="1400" smtClean="0">
                <a:latin typeface="Courier" pitchFamily="-72" charset="0"/>
                <a:ea typeface="Courier" pitchFamily="-72" charset="0"/>
                <a:cs typeface="Courier" pitchFamily="-72" charset="0"/>
              </a:rPr>
              <a:t>} </a:t>
            </a:r>
          </a:p>
          <a:p>
            <a:pPr>
              <a:buFont typeface="Arial" pitchFamily="-72" charset="0"/>
              <a:buNone/>
            </a:pPr>
            <a:r>
              <a:rPr lang="en-US" sz="1400" smtClean="0">
                <a:latin typeface="Courier" pitchFamily="-72" charset="0"/>
                <a:ea typeface="Courier" pitchFamily="-72" charset="0"/>
                <a:cs typeface="Courier" pitchFamily="-72" charset="0"/>
              </a:rPr>
              <a:t> </a:t>
            </a:r>
          </a:p>
          <a:p>
            <a:pPr>
              <a:buFont typeface="Arial" pitchFamily="-72" charset="0"/>
              <a:buNone/>
            </a:pPr>
            <a:r>
              <a:rPr lang="en-US" sz="1400" smtClean="0">
                <a:latin typeface="Courier" pitchFamily="-72" charset="0"/>
                <a:ea typeface="Courier" pitchFamily="-72" charset="0"/>
                <a:cs typeface="Courier" pitchFamily="-72" charset="0"/>
              </a:rPr>
              <a:t>class ElectedBody{</a:t>
            </a:r>
          </a:p>
          <a:p>
            <a:pPr>
              <a:buFont typeface="Arial" pitchFamily="-72" charset="0"/>
              <a:buNone/>
            </a:pPr>
            <a:r>
              <a:rPr lang="en-US" sz="1400" smtClean="0">
                <a:latin typeface="Courier" pitchFamily="-72" charset="0"/>
                <a:ea typeface="Courier" pitchFamily="-72" charset="0"/>
                <a:cs typeface="Courier" pitchFamily="-72" charset="0"/>
              </a:rPr>
              <a:t> description;</a:t>
            </a:r>
          </a:p>
          <a:p>
            <a:pPr>
              <a:buFont typeface="Arial" pitchFamily="-72" charset="0"/>
              <a:buNone/>
            </a:pPr>
            <a:r>
              <a:rPr lang="en-US" sz="1400" smtClean="0">
                <a:latin typeface="Courier" pitchFamily="-72" charset="0"/>
                <a:ea typeface="Courier" pitchFamily="-72" charset="0"/>
                <a:cs typeface="Courier" pitchFamily="-72" charset="0"/>
              </a:rPr>
              <a:t> 1 -- * Position;</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Election{</a:t>
            </a:r>
          </a:p>
          <a:p>
            <a:pPr>
              <a:buFont typeface="Arial" pitchFamily="-72" charset="0"/>
              <a:buNone/>
            </a:pPr>
            <a:r>
              <a:rPr lang="en-US" sz="1400" smtClean="0">
                <a:latin typeface="Courier" pitchFamily="-72" charset="0"/>
                <a:ea typeface="Courier" pitchFamily="-72" charset="0"/>
                <a:cs typeface="Courier" pitchFamily="-72" charset="0"/>
              </a:rPr>
              <a:t> Date date;</a:t>
            </a:r>
          </a:p>
          <a:p>
            <a:pPr>
              <a:buFont typeface="Arial" pitchFamily="-72" charset="0"/>
              <a:buNone/>
            </a:pPr>
            <a:r>
              <a:rPr lang="en-US" sz="1400" smtClean="0">
                <a:latin typeface="Courier" pitchFamily="-72" charset="0"/>
                <a:ea typeface="Courier" pitchFamily="-72" charset="0"/>
                <a:cs typeface="Courier" pitchFamily="-72" charset="0"/>
              </a:rPr>
              <a:t> 1 -- * PollInElection;</a:t>
            </a:r>
          </a:p>
          <a:p>
            <a:pPr>
              <a:buFont typeface="Arial" pitchFamily="-72" charset="0"/>
              <a:buNone/>
            </a:pPr>
            <a:r>
              <a:rPr lang="en-US" sz="1400" smtClean="0">
                <a:latin typeface="Courier" pitchFamily="-72" charset="0"/>
                <a:ea typeface="Courier" pitchFamily="-72" charset="0"/>
                <a:cs typeface="Courier" pitchFamily="-72" charset="0"/>
              </a:rPr>
              <a:t> 1 -- * ElectionForPosition;</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ElectionForPosition{</a:t>
            </a:r>
          </a:p>
          <a:p>
            <a:pPr>
              <a:buFont typeface="Arial" pitchFamily="-72" charset="0"/>
              <a:buNone/>
            </a:pPr>
            <a:r>
              <a:rPr lang="en-US" sz="1400" smtClean="0">
                <a:latin typeface="Courier" pitchFamily="-72" charset="0"/>
                <a:ea typeface="Courier" pitchFamily="-72" charset="0"/>
                <a:cs typeface="Courier" pitchFamily="-72" charset="0"/>
              </a:rPr>
              <a:t> 1 -- * Candidature;</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class Position {</a:t>
            </a:r>
          </a:p>
          <a:p>
            <a:pPr>
              <a:buFont typeface="Arial" pitchFamily="-72" charset="0"/>
              <a:buNone/>
            </a:pPr>
            <a:r>
              <a:rPr lang="en-US" sz="1400" smtClean="0">
                <a:latin typeface="Courier" pitchFamily="-72" charset="0"/>
                <a:ea typeface="Courier" pitchFamily="-72" charset="0"/>
                <a:cs typeface="Courier" pitchFamily="-72" charset="0"/>
              </a:rPr>
              <a:t> description;</a:t>
            </a:r>
          </a:p>
          <a:p>
            <a:pPr>
              <a:buFont typeface="Arial" pitchFamily="-72" charset="0"/>
              <a:buNone/>
            </a:pPr>
            <a:r>
              <a:rPr lang="en-US" sz="1400" smtClean="0">
                <a:latin typeface="Courier" pitchFamily="-72" charset="0"/>
                <a:ea typeface="Courier" pitchFamily="-72" charset="0"/>
                <a:cs typeface="Courier" pitchFamily="-72" charset="0"/>
              </a:rPr>
              <a:t> 1 -- * ElectionForPosition;</a:t>
            </a:r>
          </a:p>
          <a:p>
            <a:pPr>
              <a:buFont typeface="Arial" pitchFamily="-72" charset="0"/>
              <a:buNone/>
            </a:pPr>
            <a:r>
              <a:rPr lang="en-US" sz="1400" smtClean="0">
                <a:latin typeface="Courier" pitchFamily="-72" charset="0"/>
                <a:ea typeface="Courier" pitchFamily="-72" charset="0"/>
                <a:cs typeface="Courier" pitchFamily="-72" charset="0"/>
              </a:rPr>
              <a:t>}</a:t>
            </a: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endParaRPr lang="en-US" sz="1400" smtClean="0">
              <a:latin typeface="Courier" pitchFamily="-72" charset="0"/>
              <a:ea typeface="Courier" pitchFamily="-72" charset="0"/>
              <a:cs typeface="Courier" pitchFamily="-72" charset="0"/>
            </a:endParaRPr>
          </a:p>
          <a:p>
            <a:pPr>
              <a:buFont typeface="Arial" pitchFamily="-72" charset="0"/>
              <a:buNone/>
            </a:pPr>
            <a:r>
              <a:rPr lang="en-US" sz="1400" smtClean="0">
                <a:latin typeface="Courier" pitchFamily="-72" charset="0"/>
                <a:ea typeface="Courier" pitchFamily="-72" charset="0"/>
                <a:cs typeface="Courier" pitchFamily="-72" charset="0"/>
              </a:rPr>
              <a:t> </a:t>
            </a:r>
          </a:p>
        </p:txBody>
      </p:sp>
      <p:sp>
        <p:nvSpPr>
          <p:cNvPr id="6" name="Content Placeholder 5"/>
          <p:cNvSpPr>
            <a:spLocks noGrp="1"/>
          </p:cNvSpPr>
          <p:nvPr>
            <p:ph sz="half" idx="2"/>
          </p:nvPr>
        </p:nvSpPr>
        <p:spPr>
          <a:xfrm>
            <a:off x="4648200" y="381000"/>
            <a:ext cx="4038600" cy="6324600"/>
          </a:xfrm>
        </p:spPr>
        <p:txBody>
          <a:bodyPr rtlCol="0">
            <a:normAutofit fontScale="85000" lnSpcReduction="20000"/>
          </a:bodyPr>
          <a:lstStyle/>
          <a:p>
            <a:pPr fontAlgn="auto">
              <a:spcAft>
                <a:spcPts val="0"/>
              </a:spcAft>
              <a:buFont typeface="Arial"/>
              <a:buNone/>
              <a:defRPr/>
            </a:pPr>
            <a:r>
              <a:rPr lang="en-US" sz="1400" dirty="0" smtClean="0">
                <a:latin typeface="Courier"/>
                <a:ea typeface="+mn-ea"/>
                <a:cs typeface="Courier"/>
              </a:rPr>
              <a:t>class Candidature {</a:t>
            </a:r>
          </a:p>
          <a:p>
            <a:pPr fontAlgn="auto">
              <a:spcAft>
                <a:spcPts val="0"/>
              </a:spcAft>
              <a:buFont typeface="Arial"/>
              <a:buNone/>
              <a:defRPr/>
            </a:pPr>
            <a:r>
              <a:rPr lang="en-US" sz="1400" dirty="0" smtClean="0">
                <a:latin typeface="Courier"/>
                <a:ea typeface="+mn-ea"/>
                <a:cs typeface="Courier"/>
              </a:rPr>
              <a:t> internal Boolean </a:t>
            </a:r>
            <a:r>
              <a:rPr lang="en-US" sz="1400" dirty="0" err="1" smtClean="0">
                <a:latin typeface="Courier"/>
                <a:ea typeface="+mn-ea"/>
                <a:cs typeface="Courier"/>
              </a:rPr>
              <a:t>isIncumbent</a:t>
            </a:r>
            <a:r>
              <a:rPr lang="en-US" sz="1400" dirty="0" smtClean="0">
                <a:latin typeface="Courier"/>
                <a:ea typeface="+mn-ea"/>
                <a:cs typeface="Courier"/>
              </a:rPr>
              <a:t> = false; </a:t>
            </a:r>
          </a:p>
          <a:p>
            <a:pPr fontAlgn="auto">
              <a:spcAft>
                <a:spcPts val="0"/>
              </a:spcAft>
              <a:buFont typeface="Arial"/>
              <a:buNone/>
              <a:defRPr/>
            </a:pPr>
            <a:r>
              <a:rPr lang="en-US" sz="1400" dirty="0" smtClean="0">
                <a:latin typeface="Courier"/>
                <a:ea typeface="+mn-ea"/>
                <a:cs typeface="Courier"/>
              </a:rPr>
              <a:t>}</a:t>
            </a:r>
          </a:p>
          <a:p>
            <a:pPr fontAlgn="auto">
              <a:spcAft>
                <a:spcPts val="0"/>
              </a:spcAft>
              <a:buFont typeface="Arial"/>
              <a:buNone/>
              <a:defRPr/>
            </a:pPr>
            <a:endParaRPr lang="en-US" sz="1400" dirty="0" smtClean="0">
              <a:latin typeface="Courier"/>
              <a:ea typeface="+mn-ea"/>
              <a:cs typeface="Courier"/>
            </a:endParaRPr>
          </a:p>
          <a:p>
            <a:pPr fontAlgn="auto">
              <a:spcAft>
                <a:spcPts val="0"/>
              </a:spcAft>
              <a:buFont typeface="Arial"/>
              <a:buNone/>
              <a:defRPr/>
            </a:pPr>
            <a:r>
              <a:rPr lang="en-US" sz="1400" dirty="0" smtClean="0">
                <a:latin typeface="Courier"/>
                <a:ea typeface="+mn-ea"/>
                <a:cs typeface="Courier"/>
              </a:rPr>
              <a:t>class Candidate {</a:t>
            </a:r>
          </a:p>
          <a:p>
            <a:pPr fontAlgn="auto">
              <a:spcAft>
                <a:spcPts val="0"/>
              </a:spcAft>
              <a:buFont typeface="Arial"/>
              <a:buNone/>
              <a:defRPr/>
            </a:pPr>
            <a:r>
              <a:rPr lang="en-US" sz="1400" dirty="0" smtClean="0">
                <a:latin typeface="Courier"/>
                <a:ea typeface="+mn-ea"/>
                <a:cs typeface="Courier"/>
              </a:rPr>
              <a:t> name;</a:t>
            </a:r>
          </a:p>
          <a:p>
            <a:pPr fontAlgn="auto">
              <a:spcAft>
                <a:spcPts val="0"/>
              </a:spcAft>
              <a:buFont typeface="Arial"/>
              <a:buNone/>
              <a:defRPr/>
            </a:pPr>
            <a:r>
              <a:rPr lang="en-US" sz="1400" dirty="0" smtClean="0">
                <a:latin typeface="Courier"/>
                <a:ea typeface="+mn-ea"/>
                <a:cs typeface="Courier"/>
              </a:rPr>
              <a:t> Integer </a:t>
            </a:r>
            <a:r>
              <a:rPr lang="en-US" sz="1400" dirty="0" err="1" smtClean="0">
                <a:latin typeface="Courier"/>
                <a:ea typeface="+mn-ea"/>
                <a:cs typeface="Courier"/>
              </a:rPr>
              <a:t>phoneNumber</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 address;</a:t>
            </a:r>
          </a:p>
          <a:p>
            <a:pPr fontAlgn="auto">
              <a:spcAft>
                <a:spcPts val="0"/>
              </a:spcAft>
              <a:buFont typeface="Arial"/>
              <a:buNone/>
              <a:defRPr/>
            </a:pPr>
            <a:r>
              <a:rPr lang="en-US" sz="1400" dirty="0" smtClean="0">
                <a:latin typeface="Courier"/>
                <a:ea typeface="+mn-ea"/>
                <a:cs typeface="Courier"/>
              </a:rPr>
              <a:t> 1 -- * Candidature;</a:t>
            </a:r>
          </a:p>
          <a:p>
            <a:pPr fontAlgn="auto">
              <a:spcAft>
                <a:spcPts val="0"/>
              </a:spcAft>
              <a:buFont typeface="Arial"/>
              <a:buNone/>
              <a:defRPr/>
            </a:pPr>
            <a:r>
              <a:rPr lang="en-US" sz="1400" dirty="0" smtClean="0">
                <a:latin typeface="Courier"/>
                <a:ea typeface="+mn-ea"/>
                <a:cs typeface="Courier"/>
              </a:rPr>
              <a:t>}</a:t>
            </a:r>
          </a:p>
          <a:p>
            <a:pPr fontAlgn="auto">
              <a:spcAft>
                <a:spcPts val="0"/>
              </a:spcAft>
              <a:buFont typeface="Arial"/>
              <a:buNone/>
              <a:defRPr/>
            </a:pPr>
            <a:endParaRPr lang="en-US" sz="1400" dirty="0" smtClean="0">
              <a:latin typeface="Courier"/>
              <a:ea typeface="+mn-ea"/>
              <a:cs typeface="Courier"/>
            </a:endParaRPr>
          </a:p>
          <a:p>
            <a:pPr fontAlgn="auto">
              <a:spcAft>
                <a:spcPts val="0"/>
              </a:spcAft>
              <a:buFont typeface="Arial"/>
              <a:buNone/>
              <a:defRPr/>
            </a:pPr>
            <a:r>
              <a:rPr lang="en-US" sz="1400" dirty="0" smtClean="0">
                <a:latin typeface="Courier"/>
                <a:ea typeface="+mn-ea"/>
                <a:cs typeface="Courier"/>
              </a:rPr>
              <a:t>class </a:t>
            </a:r>
            <a:r>
              <a:rPr lang="en-US" sz="1400" dirty="0" err="1" smtClean="0">
                <a:latin typeface="Courier"/>
                <a:ea typeface="+mn-ea"/>
                <a:cs typeface="Courier"/>
              </a:rPr>
              <a:t>PollInElection</a:t>
            </a:r>
            <a:r>
              <a:rPr lang="en-US" sz="1400" dirty="0" smtClean="0">
                <a:latin typeface="Courier"/>
                <a:ea typeface="+mn-ea"/>
                <a:cs typeface="Courier"/>
              </a:rPr>
              <a:t> {</a:t>
            </a:r>
          </a:p>
          <a:p>
            <a:pPr fontAlgn="auto">
              <a:spcAft>
                <a:spcPts val="0"/>
              </a:spcAft>
              <a:buFont typeface="Arial"/>
              <a:buNone/>
              <a:defRPr/>
            </a:pPr>
            <a:r>
              <a:rPr lang="en-US" sz="1400" dirty="0" smtClean="0">
                <a:latin typeface="Courier"/>
                <a:ea typeface="+mn-ea"/>
                <a:cs typeface="Courier"/>
              </a:rPr>
              <a:t> Integer number;</a:t>
            </a:r>
          </a:p>
          <a:p>
            <a:pPr fontAlgn="auto">
              <a:spcAft>
                <a:spcPts val="0"/>
              </a:spcAft>
              <a:buFont typeface="Arial"/>
              <a:buNone/>
              <a:defRPr/>
            </a:pPr>
            <a:r>
              <a:rPr lang="en-US" sz="1400" dirty="0" smtClean="0">
                <a:latin typeface="Courier"/>
                <a:ea typeface="+mn-ea"/>
                <a:cs typeface="Courier"/>
              </a:rPr>
              <a:t> 1 -- * Voter;</a:t>
            </a:r>
          </a:p>
          <a:p>
            <a:pPr fontAlgn="auto">
              <a:spcAft>
                <a:spcPts val="0"/>
              </a:spcAft>
              <a:buFont typeface="Arial"/>
              <a:buNone/>
              <a:defRPr/>
            </a:pPr>
            <a:r>
              <a:rPr lang="en-US" sz="1400" dirty="0" smtClean="0">
                <a:latin typeface="Courier"/>
                <a:ea typeface="+mn-ea"/>
                <a:cs typeface="Courier"/>
              </a:rPr>
              <a:t>}</a:t>
            </a:r>
          </a:p>
          <a:p>
            <a:pPr fontAlgn="auto">
              <a:spcAft>
                <a:spcPts val="0"/>
              </a:spcAft>
              <a:buFont typeface="Arial"/>
              <a:buNone/>
              <a:defRPr/>
            </a:pPr>
            <a:endParaRPr lang="en-US" sz="1400" dirty="0" smtClean="0">
              <a:latin typeface="Courier"/>
              <a:ea typeface="+mn-ea"/>
              <a:cs typeface="Courier"/>
            </a:endParaRPr>
          </a:p>
          <a:p>
            <a:pPr fontAlgn="auto">
              <a:spcAft>
                <a:spcPts val="0"/>
              </a:spcAft>
              <a:buFont typeface="Arial"/>
              <a:buNone/>
              <a:defRPr/>
            </a:pPr>
            <a:r>
              <a:rPr lang="en-US" sz="1400" dirty="0" err="1" smtClean="0">
                <a:latin typeface="Courier"/>
                <a:ea typeface="+mn-ea"/>
                <a:cs typeface="Courier"/>
              </a:rPr>
              <a:t>associationClass</a:t>
            </a:r>
            <a:r>
              <a:rPr lang="en-US" sz="1400" dirty="0" smtClean="0">
                <a:latin typeface="Courier"/>
                <a:ea typeface="+mn-ea"/>
                <a:cs typeface="Courier"/>
              </a:rPr>
              <a:t> </a:t>
            </a:r>
            <a:r>
              <a:rPr lang="en-US" sz="1400" dirty="0" err="1" smtClean="0">
                <a:latin typeface="Courier"/>
                <a:ea typeface="+mn-ea"/>
                <a:cs typeface="Courier"/>
              </a:rPr>
              <a:t>VotesInPoll</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 * Candidature;</a:t>
            </a:r>
          </a:p>
          <a:p>
            <a:pPr fontAlgn="auto">
              <a:spcAft>
                <a:spcPts val="0"/>
              </a:spcAft>
              <a:buFont typeface="Arial"/>
              <a:buNone/>
              <a:defRPr/>
            </a:pPr>
            <a:r>
              <a:rPr lang="en-US" sz="1400" dirty="0" smtClean="0">
                <a:latin typeface="Courier"/>
                <a:ea typeface="+mn-ea"/>
                <a:cs typeface="Courier"/>
              </a:rPr>
              <a:t> * </a:t>
            </a:r>
            <a:r>
              <a:rPr lang="en-US" sz="1400" dirty="0" err="1" smtClean="0">
                <a:latin typeface="Courier"/>
                <a:ea typeface="+mn-ea"/>
                <a:cs typeface="Courier"/>
              </a:rPr>
              <a:t>PollInElection</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 Integer </a:t>
            </a:r>
            <a:r>
              <a:rPr lang="en-US" sz="1400" dirty="0" err="1" smtClean="0">
                <a:latin typeface="Courier"/>
                <a:ea typeface="+mn-ea"/>
                <a:cs typeface="Courier"/>
              </a:rPr>
              <a:t>numVotes</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a:t>
            </a:r>
          </a:p>
          <a:p>
            <a:pPr fontAlgn="auto">
              <a:spcAft>
                <a:spcPts val="0"/>
              </a:spcAft>
              <a:buFont typeface="Arial"/>
              <a:buNone/>
              <a:defRPr/>
            </a:pPr>
            <a:endParaRPr lang="en-US" sz="1400" dirty="0" smtClean="0">
              <a:latin typeface="Courier"/>
              <a:ea typeface="+mn-ea"/>
              <a:cs typeface="Courier"/>
            </a:endParaRPr>
          </a:p>
          <a:p>
            <a:pPr fontAlgn="auto">
              <a:spcAft>
                <a:spcPts val="0"/>
              </a:spcAft>
              <a:buFont typeface="Arial"/>
              <a:buNone/>
              <a:defRPr/>
            </a:pPr>
            <a:r>
              <a:rPr lang="en-US" sz="1400" dirty="0" smtClean="0">
                <a:latin typeface="Courier"/>
                <a:ea typeface="+mn-ea"/>
                <a:cs typeface="Courier"/>
              </a:rPr>
              <a:t>class Voter{</a:t>
            </a:r>
          </a:p>
          <a:p>
            <a:pPr fontAlgn="auto">
              <a:spcAft>
                <a:spcPts val="0"/>
              </a:spcAft>
              <a:buFont typeface="Arial"/>
              <a:buNone/>
              <a:defRPr/>
            </a:pPr>
            <a:r>
              <a:rPr lang="en-US" sz="1400" dirty="0" smtClean="0">
                <a:latin typeface="Courier"/>
                <a:ea typeface="+mn-ea"/>
                <a:cs typeface="Courier"/>
              </a:rPr>
              <a:t> name;</a:t>
            </a:r>
          </a:p>
          <a:p>
            <a:pPr fontAlgn="auto">
              <a:spcAft>
                <a:spcPts val="0"/>
              </a:spcAft>
              <a:buFont typeface="Arial"/>
              <a:buNone/>
              <a:defRPr/>
            </a:pPr>
            <a:r>
              <a:rPr lang="en-US" sz="1400" dirty="0" smtClean="0">
                <a:latin typeface="Courier"/>
                <a:ea typeface="+mn-ea"/>
                <a:cs typeface="Courier"/>
              </a:rPr>
              <a:t> address;</a:t>
            </a:r>
          </a:p>
          <a:p>
            <a:pPr fontAlgn="auto">
              <a:spcAft>
                <a:spcPts val="0"/>
              </a:spcAft>
              <a:buFont typeface="Arial"/>
              <a:buNone/>
              <a:defRPr/>
            </a:pPr>
            <a:r>
              <a:rPr lang="en-US" sz="1400" dirty="0" smtClean="0">
                <a:latin typeface="Courier"/>
                <a:ea typeface="+mn-ea"/>
                <a:cs typeface="Courier"/>
              </a:rPr>
              <a:t> * -- * Candidature;</a:t>
            </a:r>
          </a:p>
          <a:p>
            <a:pPr fontAlgn="auto">
              <a:spcAft>
                <a:spcPts val="0"/>
              </a:spcAft>
              <a:buFont typeface="Arial"/>
              <a:buNone/>
              <a:defRPr/>
            </a:pPr>
            <a:r>
              <a:rPr lang="en-US" sz="1400" dirty="0" smtClean="0">
                <a:latin typeface="Courier"/>
                <a:ea typeface="+mn-ea"/>
                <a:cs typeface="Courier"/>
              </a:rPr>
              <a:t>}</a:t>
            </a:r>
          </a:p>
          <a:p>
            <a:pPr fontAlgn="auto">
              <a:spcAft>
                <a:spcPts val="0"/>
              </a:spcAft>
              <a:buFont typeface="Arial"/>
              <a:buNone/>
              <a:defRPr/>
            </a:pPr>
            <a:endParaRPr lang="en-US" sz="1400" dirty="0" smtClean="0">
              <a:latin typeface="Courier"/>
              <a:ea typeface="+mn-ea"/>
              <a:cs typeface="Courier"/>
            </a:endParaRPr>
          </a:p>
          <a:p>
            <a:pPr fontAlgn="auto">
              <a:spcAft>
                <a:spcPts val="0"/>
              </a:spcAft>
              <a:buFont typeface="Arial"/>
              <a:buNone/>
              <a:defRPr/>
            </a:pPr>
            <a:r>
              <a:rPr lang="en-US" sz="1400" dirty="0" smtClean="0">
                <a:latin typeface="Courier"/>
                <a:ea typeface="+mn-ea"/>
                <a:cs typeface="Courier"/>
              </a:rPr>
              <a:t>class </a:t>
            </a:r>
            <a:r>
              <a:rPr lang="en-US" sz="1400" dirty="0" err="1" smtClean="0">
                <a:latin typeface="Courier"/>
                <a:ea typeface="+mn-ea"/>
                <a:cs typeface="Courier"/>
              </a:rPr>
              <a:t>ElectoralDistrict</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 1 -- * Voter; </a:t>
            </a:r>
          </a:p>
          <a:p>
            <a:pPr fontAlgn="auto">
              <a:spcAft>
                <a:spcPts val="0"/>
              </a:spcAft>
              <a:buFont typeface="Arial"/>
              <a:buNone/>
              <a:defRPr/>
            </a:pPr>
            <a:r>
              <a:rPr lang="en-US" sz="1400" dirty="0" smtClean="0">
                <a:latin typeface="Courier"/>
                <a:ea typeface="+mn-ea"/>
                <a:cs typeface="Courier"/>
              </a:rPr>
              <a:t> 0..1 -- * Position; </a:t>
            </a:r>
          </a:p>
          <a:p>
            <a:pPr fontAlgn="auto">
              <a:spcAft>
                <a:spcPts val="0"/>
              </a:spcAft>
              <a:buFont typeface="Arial"/>
              <a:buNone/>
              <a:defRPr/>
            </a:pPr>
            <a:r>
              <a:rPr lang="en-US" sz="1400" dirty="0" smtClean="0">
                <a:latin typeface="Courier"/>
                <a:ea typeface="+mn-ea"/>
                <a:cs typeface="Courier"/>
              </a:rPr>
              <a:t> 0..1 -- * </a:t>
            </a:r>
            <a:r>
              <a:rPr lang="en-US" sz="1400" dirty="0" err="1" smtClean="0">
                <a:latin typeface="Courier"/>
                <a:ea typeface="+mn-ea"/>
                <a:cs typeface="Courier"/>
              </a:rPr>
              <a:t>ElectoralDistrict</a:t>
            </a:r>
            <a:r>
              <a:rPr lang="en-US" sz="1400" dirty="0" smtClean="0">
                <a:latin typeface="Courier"/>
                <a:ea typeface="+mn-ea"/>
                <a:cs typeface="Courier"/>
              </a:rPr>
              <a:t> </a:t>
            </a:r>
            <a:r>
              <a:rPr lang="en-US" sz="1400" dirty="0" err="1" smtClean="0">
                <a:latin typeface="Courier"/>
                <a:ea typeface="+mn-ea"/>
                <a:cs typeface="Courier"/>
              </a:rPr>
              <a:t>subDistrict</a:t>
            </a:r>
            <a:r>
              <a:rPr lang="en-US" sz="1400" dirty="0" smtClean="0">
                <a:latin typeface="Courier"/>
                <a:ea typeface="+mn-ea"/>
                <a:cs typeface="Courier"/>
              </a:rPr>
              <a:t>;</a:t>
            </a:r>
          </a:p>
          <a:p>
            <a:pPr fontAlgn="auto">
              <a:spcAft>
                <a:spcPts val="0"/>
              </a:spcAft>
              <a:buFont typeface="Arial"/>
              <a:buNone/>
              <a:defRPr/>
            </a:pPr>
            <a:r>
              <a:rPr lang="en-US" sz="1400" dirty="0" smtClean="0">
                <a:latin typeface="Courier"/>
                <a:ea typeface="+mn-ea"/>
                <a:cs typeface="Courier"/>
              </a:rPr>
              <a:t>}</a:t>
            </a:r>
            <a:endParaRPr lang="en-US" sz="1400" dirty="0">
              <a:latin typeface="Courier"/>
              <a:ea typeface="+mn-ea"/>
              <a:cs typeface="Courier"/>
            </a:endParaRPr>
          </a:p>
        </p:txBody>
      </p:sp>
    </p:spTree>
  </p:cSld>
  <p:clrMapOvr>
    <a:masterClrMapping/>
  </p:clrMapOvr>
  <p:transition advTm="12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CA" dirty="0"/>
              <a:t>Goals of MDE</a:t>
            </a:r>
          </a:p>
        </p:txBody>
      </p:sp>
      <p:sp>
        <p:nvSpPr>
          <p:cNvPr id="433155" name="Rectangle 3"/>
          <p:cNvSpPr>
            <a:spLocks noGrp="1" noChangeArrowheads="1"/>
          </p:cNvSpPr>
          <p:nvPr>
            <p:ph type="body" idx="1"/>
          </p:nvPr>
        </p:nvSpPr>
        <p:spPr/>
        <p:txBody>
          <a:bodyPr>
            <a:normAutofit fontScale="85000" lnSpcReduction="20000"/>
          </a:bodyPr>
          <a:lstStyle/>
          <a:p>
            <a:pPr>
              <a:buNone/>
            </a:pPr>
            <a:r>
              <a:rPr lang="en-CA" dirty="0" smtClean="0"/>
              <a:t>Balancing </a:t>
            </a:r>
            <a:r>
              <a:rPr lang="en-CA" dirty="0"/>
              <a:t>between creating good software now, </a:t>
            </a:r>
            <a:r>
              <a:rPr lang="en-CA" dirty="0" smtClean="0"/>
              <a:t>with enabling </a:t>
            </a:r>
            <a:r>
              <a:rPr lang="en-CA" dirty="0"/>
              <a:t>future development of good software</a:t>
            </a:r>
          </a:p>
          <a:p>
            <a:endParaRPr lang="en-CA" dirty="0"/>
          </a:p>
          <a:p>
            <a:pPr>
              <a:buNone/>
            </a:pPr>
            <a:r>
              <a:rPr lang="en-CA" dirty="0"/>
              <a:t>In particular to </a:t>
            </a:r>
            <a:r>
              <a:rPr lang="en-CA" dirty="0" smtClean="0"/>
              <a:t>MDE</a:t>
            </a:r>
          </a:p>
          <a:p>
            <a:r>
              <a:rPr lang="en-CA" dirty="0" smtClean="0"/>
              <a:t>Enable </a:t>
            </a:r>
            <a:r>
              <a:rPr lang="en-CA" dirty="0"/>
              <a:t>as much development at modelling level</a:t>
            </a:r>
          </a:p>
          <a:p>
            <a:pPr lvl="1"/>
            <a:r>
              <a:rPr lang="en-CA" dirty="0"/>
              <a:t>Without need to edit generated code</a:t>
            </a:r>
            <a:endParaRPr lang="en-CA" dirty="0" smtClean="0"/>
          </a:p>
          <a:p>
            <a:r>
              <a:rPr lang="en-CA" dirty="0" smtClean="0"/>
              <a:t>Enable </a:t>
            </a:r>
            <a:r>
              <a:rPr lang="en-CA" dirty="0"/>
              <a:t>more rigorous </a:t>
            </a:r>
            <a:r>
              <a:rPr lang="en-CA" i="1" dirty="0"/>
              <a:t>engineering</a:t>
            </a:r>
            <a:r>
              <a:rPr lang="en-CA" dirty="0"/>
              <a:t> at modelling level</a:t>
            </a:r>
          </a:p>
          <a:p>
            <a:pPr lvl="1"/>
            <a:r>
              <a:rPr lang="en-CA" dirty="0"/>
              <a:t>analysis, testing, verification</a:t>
            </a:r>
          </a:p>
          <a:p>
            <a:endParaRPr lang="en-CA" dirty="0"/>
          </a:p>
          <a:p>
            <a:pPr>
              <a:buNone/>
            </a:pPr>
            <a:r>
              <a:rPr lang="en-CA" dirty="0"/>
              <a:t>Achieved relatively soon, but late adopters might take 20 or more years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CA"/>
              <a:t>Benefits / Drawbacks to MDE</a:t>
            </a:r>
          </a:p>
        </p:txBody>
      </p:sp>
      <p:sp>
        <p:nvSpPr>
          <p:cNvPr id="435203" name="Rectangle 3"/>
          <p:cNvSpPr>
            <a:spLocks noGrp="1" noChangeArrowheads="1"/>
          </p:cNvSpPr>
          <p:nvPr>
            <p:ph type="body" idx="1"/>
          </p:nvPr>
        </p:nvSpPr>
        <p:spPr/>
        <p:txBody>
          <a:bodyPr>
            <a:normAutofit fontScale="77500" lnSpcReduction="20000"/>
          </a:bodyPr>
          <a:lstStyle/>
          <a:p>
            <a:pPr>
              <a:lnSpc>
                <a:spcPct val="90000"/>
              </a:lnSpc>
              <a:buNone/>
            </a:pPr>
            <a:r>
              <a:rPr lang="en-CA" dirty="0"/>
              <a:t>Main Benefit</a:t>
            </a:r>
            <a:endParaRPr lang="en-CA" dirty="0" smtClean="0"/>
          </a:p>
          <a:p>
            <a:pPr>
              <a:lnSpc>
                <a:spcPct val="90000"/>
              </a:lnSpc>
            </a:pPr>
            <a:r>
              <a:rPr lang="en-CA" dirty="0" smtClean="0"/>
              <a:t>Documentation </a:t>
            </a:r>
            <a:r>
              <a:rPr lang="en-CA" dirty="0"/>
              <a:t>/ Communication</a:t>
            </a:r>
          </a:p>
          <a:p>
            <a:pPr lvl="1">
              <a:lnSpc>
                <a:spcPct val="90000"/>
              </a:lnSpc>
            </a:pPr>
            <a:r>
              <a:rPr lang="en-CA" dirty="0"/>
              <a:t>Visually document your design / intent for </a:t>
            </a:r>
            <a:r>
              <a:rPr lang="en-CA" i="1" dirty="0"/>
              <a:t>free</a:t>
            </a:r>
          </a:p>
          <a:p>
            <a:pPr lvl="1">
              <a:lnSpc>
                <a:spcPct val="90000"/>
              </a:lnSpc>
            </a:pPr>
            <a:r>
              <a:rPr lang="en-CA" dirty="0"/>
              <a:t>System is built visually from the beginning</a:t>
            </a:r>
          </a:p>
          <a:p>
            <a:pPr>
              <a:lnSpc>
                <a:spcPct val="90000"/>
              </a:lnSpc>
              <a:buFont typeface="Zapf Dingbats" charset="2"/>
              <a:buChar char="n"/>
            </a:pPr>
            <a:endParaRPr lang="en-CA" i="1" dirty="0"/>
          </a:p>
          <a:p>
            <a:pPr>
              <a:lnSpc>
                <a:spcPct val="90000"/>
              </a:lnSpc>
              <a:buNone/>
            </a:pPr>
            <a:r>
              <a:rPr lang="en-CA" dirty="0"/>
              <a:t>Main Drawback</a:t>
            </a:r>
            <a:endParaRPr lang="en-CA" dirty="0" smtClean="0"/>
          </a:p>
          <a:p>
            <a:pPr>
              <a:lnSpc>
                <a:spcPct val="90000"/>
              </a:lnSpc>
            </a:pPr>
            <a:r>
              <a:rPr lang="en-CA" dirty="0" smtClean="0"/>
              <a:t>Training</a:t>
            </a:r>
            <a:endParaRPr lang="en-CA" dirty="0"/>
          </a:p>
          <a:p>
            <a:pPr lvl="1">
              <a:lnSpc>
                <a:spcPct val="90000"/>
              </a:lnSpc>
            </a:pPr>
            <a:r>
              <a:rPr lang="en-CA" dirty="0"/>
              <a:t>Not only is modelling a skill, but the tools require significant investment of training</a:t>
            </a:r>
          </a:p>
          <a:p>
            <a:pPr>
              <a:lnSpc>
                <a:spcPct val="90000"/>
              </a:lnSpc>
            </a:pPr>
            <a:endParaRPr lang="en-CA" dirty="0"/>
          </a:p>
          <a:p>
            <a:pPr>
              <a:lnSpc>
                <a:spcPct val="90000"/>
              </a:lnSpc>
              <a:buNone/>
            </a:pPr>
            <a:r>
              <a:rPr lang="en-CA" dirty="0"/>
              <a:t>Other Drawbacks</a:t>
            </a:r>
            <a:endParaRPr lang="en-CA" dirty="0" smtClean="0"/>
          </a:p>
          <a:p>
            <a:pPr>
              <a:lnSpc>
                <a:spcPct val="90000"/>
              </a:lnSpc>
            </a:pPr>
            <a:r>
              <a:rPr lang="en-CA" dirty="0" smtClean="0"/>
              <a:t>Inefficient </a:t>
            </a:r>
            <a:r>
              <a:rPr lang="en-CA" i="1" dirty="0"/>
              <a:t>programming</a:t>
            </a:r>
            <a:r>
              <a:rPr lang="en-CA" dirty="0"/>
              <a:t>, tool specific dependency, adoption, difficulty (still) capturing business logic</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CA"/>
              <a:t>Why (or why not) MDE</a:t>
            </a:r>
          </a:p>
        </p:txBody>
      </p:sp>
      <p:sp>
        <p:nvSpPr>
          <p:cNvPr id="437251" name="Rectangle 3"/>
          <p:cNvSpPr>
            <a:spLocks noGrp="1" noChangeArrowheads="1"/>
          </p:cNvSpPr>
          <p:nvPr>
            <p:ph type="body" idx="1"/>
          </p:nvPr>
        </p:nvSpPr>
        <p:spPr/>
        <p:txBody>
          <a:bodyPr>
            <a:normAutofit fontScale="85000" lnSpcReduction="20000"/>
          </a:bodyPr>
          <a:lstStyle/>
          <a:p>
            <a:r>
              <a:rPr lang="en-CA" dirty="0"/>
              <a:t>Biggest Obstacle</a:t>
            </a:r>
            <a:endParaRPr lang="en-CA" dirty="0" smtClean="0"/>
          </a:p>
          <a:p>
            <a:pPr lvl="1"/>
            <a:r>
              <a:rPr lang="en-CA" dirty="0" smtClean="0"/>
              <a:t>Must </a:t>
            </a:r>
            <a:r>
              <a:rPr lang="en-CA" dirty="0"/>
              <a:t>be efficient for software developers to build software systems (create, edit, maintain, debug)</a:t>
            </a:r>
          </a:p>
          <a:p>
            <a:pPr>
              <a:buFont typeface="Zapf Dingbats" charset="2"/>
              <a:buChar char="n"/>
            </a:pPr>
            <a:endParaRPr lang="en-CA" dirty="0"/>
          </a:p>
          <a:p>
            <a:r>
              <a:rPr lang="en-CA" dirty="0"/>
              <a:t>Best Reason to MDE</a:t>
            </a:r>
            <a:endParaRPr lang="en-CA" dirty="0" smtClean="0"/>
          </a:p>
          <a:p>
            <a:pPr lvl="1"/>
            <a:r>
              <a:rPr lang="en-US" dirty="0" smtClean="0"/>
              <a:t>Allows </a:t>
            </a:r>
            <a:r>
              <a:rPr lang="en-US" dirty="0"/>
              <a:t>higher order constructs (i.e. more abstract 1st class constructs)</a:t>
            </a:r>
            <a:endParaRPr lang="en-CA" dirty="0"/>
          </a:p>
          <a:p>
            <a:endParaRPr lang="en-CA" dirty="0"/>
          </a:p>
          <a:p>
            <a:r>
              <a:rPr lang="en-CA" dirty="0"/>
              <a:t>Best Reason NOT to</a:t>
            </a:r>
            <a:endParaRPr lang="en-CA" dirty="0" smtClean="0"/>
          </a:p>
          <a:p>
            <a:pPr lvl="1"/>
            <a:r>
              <a:rPr lang="en-CA" dirty="0" smtClean="0"/>
              <a:t>Tool </a:t>
            </a:r>
            <a:r>
              <a:rPr lang="en-CA" dirty="0"/>
              <a:t>support (limited, vendor specific, interoperability issues)</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Persons, Places, Dates</a:t>
            </a:r>
            <a:endParaRPr lang="en-US" dirty="0"/>
          </a:p>
        </p:txBody>
      </p:sp>
      <p:sp>
        <p:nvSpPr>
          <p:cNvPr id="3" name="Content Placeholder 2"/>
          <p:cNvSpPr>
            <a:spLocks noGrp="1"/>
          </p:cNvSpPr>
          <p:nvPr>
            <p:ph sz="half" idx="1"/>
          </p:nvPr>
        </p:nvSpPr>
        <p:spPr/>
        <p:txBody>
          <a:bodyPr/>
          <a:lstStyle/>
          <a:p>
            <a:pPr>
              <a:buNone/>
            </a:pPr>
            <a:r>
              <a:rPr lang="en-US" sz="2000" dirty="0" smtClean="0"/>
              <a:t>10:00 Monday, October 25</a:t>
            </a:r>
          </a:p>
          <a:p>
            <a:pPr>
              <a:buNone/>
            </a:pPr>
            <a:r>
              <a:rPr lang="en-US" sz="2000" dirty="0" smtClean="0"/>
              <a:t>Room 707 A, CBY, 161 Louis Pasteur</a:t>
            </a:r>
          </a:p>
          <a:p>
            <a:pPr>
              <a:buNone/>
            </a:pPr>
            <a:endParaRPr lang="en-US" sz="2000" dirty="0" smtClean="0"/>
          </a:p>
          <a:p>
            <a:pPr>
              <a:buNone/>
            </a:pPr>
            <a:r>
              <a:rPr lang="en-US" sz="2000" dirty="0" smtClean="0"/>
              <a:t>Student:</a:t>
            </a:r>
          </a:p>
          <a:p>
            <a:pPr>
              <a:buFont typeface="Arial"/>
              <a:buChar char="•"/>
            </a:pPr>
            <a:r>
              <a:rPr lang="en-US" sz="2000" dirty="0" smtClean="0"/>
              <a:t>Andrew Forward</a:t>
            </a:r>
          </a:p>
          <a:p>
            <a:pPr>
              <a:buNone/>
            </a:pPr>
            <a:endParaRPr lang="en-US" sz="2000" dirty="0" smtClean="0"/>
          </a:p>
          <a:p>
            <a:pPr>
              <a:buNone/>
            </a:pPr>
            <a:r>
              <a:rPr lang="en-US" sz="2000" dirty="0" smtClean="0"/>
              <a:t>Chairperson:</a:t>
            </a:r>
          </a:p>
          <a:p>
            <a:pPr>
              <a:buFont typeface="Arial"/>
              <a:buChar char="•"/>
            </a:pPr>
            <a:r>
              <a:rPr lang="en-US" sz="2000" dirty="0" smtClean="0"/>
              <a:t>Dr. </a:t>
            </a:r>
            <a:r>
              <a:rPr lang="en-US" sz="2000" dirty="0" err="1" smtClean="0"/>
              <a:t>Devinder</a:t>
            </a:r>
            <a:r>
              <a:rPr lang="en-US" sz="2000" dirty="0" smtClean="0"/>
              <a:t> Gandhi</a:t>
            </a:r>
          </a:p>
          <a:p>
            <a:pPr>
              <a:buNone/>
            </a:pPr>
            <a:endParaRPr lang="en-US" sz="2000" dirty="0" smtClean="0"/>
          </a:p>
          <a:p>
            <a:pPr>
              <a:buNone/>
            </a:pPr>
            <a:r>
              <a:rPr lang="en-US" sz="2000" dirty="0" smtClean="0"/>
              <a:t>Thesis Supervisor: </a:t>
            </a:r>
          </a:p>
          <a:p>
            <a:pPr>
              <a:buFont typeface="Arial"/>
              <a:buChar char="•"/>
            </a:pPr>
            <a:r>
              <a:rPr lang="en-US" sz="2000" dirty="0" smtClean="0"/>
              <a:t>Dr. Timothy </a:t>
            </a:r>
            <a:r>
              <a:rPr lang="en-US" sz="2000" dirty="0" err="1" smtClean="0"/>
              <a:t>Lethbridge</a:t>
            </a:r>
            <a:endParaRPr lang="en-US" sz="2000" dirty="0" smtClean="0"/>
          </a:p>
        </p:txBody>
      </p:sp>
      <p:sp>
        <p:nvSpPr>
          <p:cNvPr id="8" name="Content Placeholder 7"/>
          <p:cNvSpPr>
            <a:spLocks noGrp="1"/>
          </p:cNvSpPr>
          <p:nvPr>
            <p:ph sz="half" idx="2"/>
          </p:nvPr>
        </p:nvSpPr>
        <p:spPr/>
        <p:txBody>
          <a:bodyPr/>
          <a:lstStyle/>
          <a:p>
            <a:pPr>
              <a:buNone/>
            </a:pPr>
            <a:r>
              <a:rPr lang="en-US" sz="2400" dirty="0" smtClean="0"/>
              <a:t>External Examiner:</a:t>
            </a:r>
          </a:p>
          <a:p>
            <a:pPr>
              <a:buFont typeface="Arial"/>
              <a:buChar char="•"/>
            </a:pPr>
            <a:r>
              <a:rPr lang="en-US" sz="2400" dirty="0" smtClean="0"/>
              <a:t>Dr. James Andrews</a:t>
            </a:r>
          </a:p>
          <a:p>
            <a:pPr lvl="1">
              <a:buFont typeface="Lucida Grande"/>
              <a:buChar char="-"/>
            </a:pPr>
            <a:r>
              <a:rPr lang="en-US" sz="2000" dirty="0" smtClean="0"/>
              <a:t>University of Western Ontario</a:t>
            </a:r>
          </a:p>
          <a:p>
            <a:pPr>
              <a:buNone/>
            </a:pPr>
            <a:endParaRPr lang="en-US" sz="2400" dirty="0" smtClean="0"/>
          </a:p>
          <a:p>
            <a:pPr>
              <a:buNone/>
            </a:pPr>
            <a:r>
              <a:rPr lang="en-US" sz="2400" dirty="0" smtClean="0"/>
              <a:t>Internal Examiners</a:t>
            </a:r>
          </a:p>
          <a:p>
            <a:pPr>
              <a:buFont typeface="Arial"/>
              <a:buChar char="•"/>
            </a:pPr>
            <a:r>
              <a:rPr lang="en-US" sz="2400" dirty="0" smtClean="0"/>
              <a:t>Dr. Daniel </a:t>
            </a:r>
            <a:r>
              <a:rPr lang="en-US" sz="2400" dirty="0" err="1" smtClean="0"/>
              <a:t>Amyot</a:t>
            </a:r>
            <a:endParaRPr lang="en-US" sz="2400" dirty="0" smtClean="0"/>
          </a:p>
          <a:p>
            <a:pPr>
              <a:buFont typeface="Arial"/>
              <a:buChar char="•"/>
            </a:pPr>
            <a:r>
              <a:rPr lang="en-US" sz="2400" dirty="0" smtClean="0"/>
              <a:t>Dr. </a:t>
            </a:r>
            <a:r>
              <a:rPr lang="en-US" sz="2400" dirty="0" err="1" smtClean="0"/>
              <a:t>Yvan</a:t>
            </a:r>
            <a:r>
              <a:rPr lang="en-US" sz="2400" dirty="0" smtClean="0"/>
              <a:t> </a:t>
            </a:r>
            <a:r>
              <a:rPr lang="en-US" sz="2400" dirty="0" err="1" smtClean="0"/>
              <a:t>Labiche</a:t>
            </a:r>
            <a:endParaRPr lang="en-US" sz="2400" dirty="0" smtClean="0"/>
          </a:p>
          <a:p>
            <a:pPr>
              <a:buFont typeface="Arial"/>
              <a:buChar char="•"/>
            </a:pPr>
            <a:r>
              <a:rPr lang="en-US" sz="2400" dirty="0" smtClean="0"/>
              <a:t>Dr. </a:t>
            </a:r>
            <a:r>
              <a:rPr lang="en-US" sz="2400" dirty="0" err="1" smtClean="0"/>
              <a:t>Stéphane</a:t>
            </a:r>
            <a:r>
              <a:rPr lang="en-US" sz="2400" dirty="0" smtClean="0"/>
              <a:t> </a:t>
            </a:r>
            <a:r>
              <a:rPr lang="en-US" sz="2400" dirty="0" err="1" smtClean="0"/>
              <a:t>Somé</a:t>
            </a:r>
            <a:endParaRPr lang="en-US" sz="2400" dirty="0" smtClean="0"/>
          </a:p>
        </p:txBody>
      </p:sp>
      <p:sp>
        <p:nvSpPr>
          <p:cNvPr id="4" name="Date Placeholder 3"/>
          <p:cNvSpPr>
            <a:spLocks noGrp="1"/>
          </p:cNvSpPr>
          <p:nvPr>
            <p:ph type="dt" sz="half" idx="10"/>
          </p:nvPr>
        </p:nvSpPr>
        <p:spPr/>
        <p:txBody>
          <a:bodyPr/>
          <a:lstStyle/>
          <a:p>
            <a:pPr>
              <a:defRPr/>
            </a:pPr>
            <a:r>
              <a:rPr lang="en-CA" smtClean="0"/>
              <a:t>10/25/2010</a:t>
            </a:r>
            <a:endParaRPr lang="en-US"/>
          </a:p>
        </p:txBody>
      </p:sp>
      <p:sp>
        <p:nvSpPr>
          <p:cNvPr id="5" name="Footer Placeholder 4"/>
          <p:cNvSpPr>
            <a:spLocks noGrp="1"/>
          </p:cNvSpPr>
          <p:nvPr>
            <p:ph type="ftr" sz="quarter" idx="11"/>
          </p:nvPr>
        </p:nvSpPr>
        <p:spPr/>
        <p:txBody>
          <a:bodyPr/>
          <a:lstStyle/>
          <a:p>
            <a:pPr>
              <a:defRPr/>
            </a:pPr>
            <a:r>
              <a:rPr lang="en-US" smtClean="0"/>
              <a:t>Andrew Forward</a:t>
            </a:r>
            <a:endParaRPr lang="en-US"/>
          </a:p>
        </p:txBody>
      </p:sp>
      <p:sp>
        <p:nvSpPr>
          <p:cNvPr id="6" name="Slide Number Placeholder 5"/>
          <p:cNvSpPr>
            <a:spLocks noGrp="1"/>
          </p:cNvSpPr>
          <p:nvPr>
            <p:ph type="sldNum" sz="quarter" idx="12"/>
          </p:nvPr>
        </p:nvSpPr>
        <p:spPr/>
        <p:txBody>
          <a:bodyPr/>
          <a:lstStyle/>
          <a:p>
            <a:pPr>
              <a:defRPr/>
            </a:pPr>
            <a:fld id="{874EC376-342D-4C59-9049-A0AD89B68841}"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Online reference</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ea typeface="+mn-ea"/>
                <a:cs typeface="+mn-cs"/>
              </a:rPr>
              <a:t>Thesis and supplementary documentation available of download at:</a:t>
            </a:r>
          </a:p>
          <a:p>
            <a:pPr lvl="1" fontAlgn="auto">
              <a:spcAft>
                <a:spcPts val="0"/>
              </a:spcAft>
              <a:buFont typeface="Arial"/>
              <a:buChar char="–"/>
              <a:defRPr/>
            </a:pPr>
            <a:r>
              <a:rPr lang="en-US" dirty="0" smtClean="0">
                <a:ea typeface="+mn-ea"/>
                <a:hlinkClick r:id="rId2"/>
              </a:rPr>
              <a:t>http://www.site.uottawa.ca/~tcl/gradtheses/aforwardphd/</a:t>
            </a:r>
            <a:endParaRPr lang="en-US" dirty="0" smtClean="0">
              <a:ea typeface="+mn-ea"/>
            </a:endParaRPr>
          </a:p>
          <a:p>
            <a:pPr lvl="1" fontAlgn="auto">
              <a:spcAft>
                <a:spcPts val="0"/>
              </a:spcAft>
              <a:buFont typeface="Arial"/>
              <a:buChar char="–"/>
              <a:defRPr/>
            </a:pPr>
            <a:r>
              <a:rPr lang="en-US" dirty="0" smtClean="0">
                <a:ea typeface="+mn-ea"/>
                <a:hlinkClick r:id="rId3"/>
              </a:rPr>
              <a:t>http://cruise.site.uottawa.ca/umpleonline/</a:t>
            </a:r>
            <a:r>
              <a:rPr lang="en-US" dirty="0" smtClean="0">
                <a:ea typeface="+mn-ea"/>
              </a:rPr>
              <a:t>	</a:t>
            </a:r>
          </a:p>
          <a:p>
            <a:pPr fontAlgn="auto">
              <a:spcAft>
                <a:spcPts val="0"/>
              </a:spcAft>
              <a:buFont typeface="Arial"/>
              <a:buChar char="•"/>
              <a:defRPr/>
            </a:pPr>
            <a:r>
              <a:rPr lang="en-US" dirty="0" smtClean="0">
                <a:ea typeface="+mn-ea"/>
                <a:cs typeface="+mn-cs"/>
              </a:rPr>
              <a:t>All references within this document align with references in the thesis</a:t>
            </a:r>
          </a:p>
          <a:p>
            <a:pPr fontAlgn="auto">
              <a:spcAft>
                <a:spcPts val="0"/>
              </a:spcAft>
              <a:buFont typeface="Arial"/>
              <a:buChar char="•"/>
              <a:defRPr/>
            </a:pPr>
            <a:r>
              <a:rPr lang="en-US" dirty="0" smtClean="0">
                <a:ea typeface="+mn-ea"/>
                <a:cs typeface="+mn-cs"/>
              </a:rPr>
              <a:t>Follow-up questions / comments to </a:t>
            </a:r>
            <a:r>
              <a:rPr lang="en-US" dirty="0" err="1" smtClean="0">
                <a:ea typeface="+mn-ea"/>
                <a:cs typeface="+mn-cs"/>
              </a:rPr>
              <a:t>aforward@gmail.com</a:t>
            </a: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C4D3238B-A4E5-4496-8BEF-D55CAB7D7CF3}" type="slidenum">
              <a:rPr lang="en-US"/>
              <a:pPr>
                <a:defRPr/>
              </a:pPr>
              <a:t>75</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RQ3 – Model-oriented languages?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a:buNone/>
              <a:defRPr/>
            </a:pPr>
            <a:r>
              <a:rPr lang="en-US" dirty="0" smtClean="0">
                <a:ea typeface="+mn-ea"/>
                <a:cs typeface="+mn-cs"/>
              </a:rPr>
              <a:t>Umple is the working example</a:t>
            </a:r>
          </a:p>
          <a:p>
            <a:pPr fontAlgn="auto">
              <a:spcAft>
                <a:spcPts val="0"/>
              </a:spcAft>
              <a:buFont typeface="Arial"/>
              <a:buNone/>
              <a:defRPr/>
            </a:pPr>
            <a:endParaRPr lang="en-US" dirty="0" smtClean="0">
              <a:ea typeface="+mn-ea"/>
              <a:cs typeface="+mn-cs"/>
            </a:endParaRPr>
          </a:p>
          <a:p>
            <a:pPr fontAlgn="auto">
              <a:spcAft>
                <a:spcPts val="0"/>
              </a:spcAft>
              <a:buFont typeface="Arial"/>
              <a:buNone/>
              <a:defRPr/>
            </a:pPr>
            <a:r>
              <a:rPr lang="en-US" dirty="0" smtClean="0">
                <a:ea typeface="+mn-ea"/>
                <a:cs typeface="+mn-cs"/>
              </a:rPr>
              <a:t>No round trip required</a:t>
            </a:r>
          </a:p>
          <a:p>
            <a:pPr fontAlgn="auto">
              <a:spcAft>
                <a:spcPts val="0"/>
              </a:spcAft>
              <a:buFont typeface="Arial"/>
              <a:buNone/>
              <a:defRPr/>
            </a:pPr>
            <a:endParaRPr lang="en-US" dirty="0" smtClean="0">
              <a:ea typeface="+mn-ea"/>
              <a:cs typeface="+mn-cs"/>
            </a:endParaRPr>
          </a:p>
          <a:p>
            <a:pPr fontAlgn="auto">
              <a:spcAft>
                <a:spcPts val="0"/>
              </a:spcAft>
              <a:buFont typeface="Arial"/>
              <a:buNone/>
              <a:defRPr/>
            </a:pPr>
            <a:r>
              <a:rPr lang="en-US" dirty="0" smtClean="0">
                <a:ea typeface="+mn-ea"/>
                <a:cs typeface="+mn-cs"/>
              </a:rPr>
              <a:t>No reverse engineering</a:t>
            </a:r>
          </a:p>
          <a:p>
            <a:pPr fontAlgn="auto">
              <a:spcAft>
                <a:spcPts val="0"/>
              </a:spcAft>
              <a:buFont typeface="Arial"/>
              <a:buNone/>
              <a:defRPr/>
            </a:pPr>
            <a:endParaRPr lang="en-US" dirty="0" smtClean="0">
              <a:ea typeface="+mn-ea"/>
              <a:cs typeface="+mn-cs"/>
            </a:endParaRPr>
          </a:p>
          <a:p>
            <a:pPr fontAlgn="auto">
              <a:spcAft>
                <a:spcPts val="0"/>
              </a:spcAft>
              <a:buFont typeface="Arial"/>
              <a:buNone/>
              <a:defRPr/>
            </a:pPr>
            <a:r>
              <a:rPr lang="en-US" dirty="0" smtClean="0">
                <a:ea typeface="+mn-ea"/>
                <a:cs typeface="+mn-cs"/>
              </a:rPr>
              <a:t>To evaluate,</a:t>
            </a:r>
          </a:p>
          <a:p>
            <a:pPr fontAlgn="auto">
              <a:spcAft>
                <a:spcPts val="0"/>
              </a:spcAft>
              <a:buFontTx/>
              <a:buChar char="-"/>
              <a:defRPr/>
            </a:pPr>
            <a:r>
              <a:rPr lang="en-US" dirty="0" smtClean="0">
                <a:ea typeface="+mn-ea"/>
                <a:cs typeface="+mn-cs"/>
              </a:rPr>
              <a:t>Dissected attributes and associations</a:t>
            </a:r>
          </a:p>
          <a:p>
            <a:pPr fontAlgn="auto">
              <a:spcAft>
                <a:spcPts val="0"/>
              </a:spcAft>
              <a:buFontTx/>
              <a:buChar char="-"/>
              <a:defRPr/>
            </a:pPr>
            <a:r>
              <a:rPr lang="en-US" dirty="0" smtClean="0">
                <a:ea typeface="+mn-ea"/>
                <a:cs typeface="+mn-cs"/>
              </a:rPr>
              <a:t>Impacts on program comprehension</a:t>
            </a:r>
          </a:p>
          <a:p>
            <a:pPr fontAlgn="auto">
              <a:spcAft>
                <a:spcPts val="0"/>
              </a:spcAft>
              <a:buFontTx/>
              <a:buChar char="-"/>
              <a:defRPr/>
            </a:pPr>
            <a:r>
              <a:rPr lang="en-US" dirty="0" smtClean="0">
                <a:ea typeface="+mn-ea"/>
                <a:cs typeface="+mn-cs"/>
              </a:rPr>
              <a:t>Built / </a:t>
            </a:r>
            <a:r>
              <a:rPr lang="en-US" dirty="0" err="1" smtClean="0">
                <a:ea typeface="+mn-ea"/>
                <a:cs typeface="+mn-cs"/>
              </a:rPr>
              <a:t>modelled</a:t>
            </a:r>
            <a:r>
              <a:rPr lang="en-US" dirty="0" smtClean="0">
                <a:ea typeface="+mn-ea"/>
                <a:cs typeface="+mn-cs"/>
              </a:rPr>
              <a:t> real systems</a:t>
            </a:r>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C5FC893B-E863-49C3-9975-014C1BA862B0}"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Summary of Contributions</a:t>
            </a:r>
          </a:p>
        </p:txBody>
      </p:sp>
      <p:sp>
        <p:nvSpPr>
          <p:cNvPr id="28674" name="Content Placeholder 2"/>
          <p:cNvSpPr>
            <a:spLocks noGrp="1"/>
          </p:cNvSpPr>
          <p:nvPr>
            <p:ph idx="1"/>
          </p:nvPr>
        </p:nvSpPr>
        <p:spPr/>
        <p:txBody>
          <a:bodyPr/>
          <a:lstStyle/>
          <a:p>
            <a:r>
              <a:rPr lang="en-US" smtClean="0"/>
              <a:t>Software Application Taxonomy [18]</a:t>
            </a:r>
          </a:p>
          <a:p>
            <a:r>
              <a:rPr lang="en-US" smtClean="0"/>
              <a:t>Survey on Software Modeling [19, 163]</a:t>
            </a:r>
          </a:p>
          <a:p>
            <a:r>
              <a:rPr lang="en-US" smtClean="0"/>
              <a:t>Umple, a model oriented programming language [26, 41, 163]</a:t>
            </a:r>
          </a:p>
          <a:p>
            <a:r>
              <a:rPr lang="en-US" smtClean="0"/>
              <a:t>Online modeling environment [3]</a:t>
            </a:r>
          </a:p>
          <a:p>
            <a:r>
              <a:rPr lang="en-US" smtClean="0"/>
              <a:t>Practical and significant systems built in Umple</a:t>
            </a:r>
          </a:p>
          <a:p>
            <a:r>
              <a:rPr lang="en-US" smtClean="0"/>
              <a:t>Online repository of modeling examples [3]</a:t>
            </a:r>
          </a:p>
          <a:p>
            <a:endParaRPr lang="en-US" smtClean="0"/>
          </a:p>
        </p:txBody>
      </p:sp>
      <p:sp>
        <p:nvSpPr>
          <p:cNvPr id="4" name="Date Placeholder 3"/>
          <p:cNvSpPr>
            <a:spLocks noGrp="1"/>
          </p:cNvSpPr>
          <p:nvPr>
            <p:ph type="dt" sz="quarter" idx="10"/>
          </p:nvPr>
        </p:nvSpPr>
        <p:spPr/>
        <p:txBody>
          <a:bodyPr/>
          <a:lstStyle/>
          <a:p>
            <a:pPr>
              <a:defRPr/>
            </a:pPr>
            <a:r>
              <a:rPr lang="en-CA"/>
              <a:t>10/25/2010</a:t>
            </a:r>
            <a:endParaRPr lang="en-US"/>
          </a:p>
        </p:txBody>
      </p:sp>
      <p:sp>
        <p:nvSpPr>
          <p:cNvPr id="5" name="Footer Placeholder 4"/>
          <p:cNvSpPr>
            <a:spLocks noGrp="1"/>
          </p:cNvSpPr>
          <p:nvPr>
            <p:ph type="ftr" sz="quarter" idx="11"/>
          </p:nvPr>
        </p:nvSpPr>
        <p:spPr/>
        <p:txBody>
          <a:bodyPr/>
          <a:lstStyle/>
          <a:p>
            <a:pPr>
              <a:defRPr/>
            </a:pPr>
            <a:r>
              <a:rPr lang="en-US"/>
              <a:t>Andrew Forward</a:t>
            </a:r>
          </a:p>
        </p:txBody>
      </p:sp>
      <p:sp>
        <p:nvSpPr>
          <p:cNvPr id="6" name="Slide Number Placeholder 5"/>
          <p:cNvSpPr>
            <a:spLocks noGrp="1"/>
          </p:cNvSpPr>
          <p:nvPr>
            <p:ph type="sldNum" sz="quarter" idx="12"/>
          </p:nvPr>
        </p:nvSpPr>
        <p:spPr/>
        <p:txBody>
          <a:bodyPr/>
          <a:lstStyle/>
          <a:p>
            <a:pPr>
              <a:defRPr/>
            </a:pPr>
            <a:fld id="{A799F30A-ADA1-40CC-B606-07E03C216D4C}"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1914</TotalTime>
  <Words>5406</Words>
  <Application>Microsoft Macintosh PowerPoint</Application>
  <PresentationFormat>On-screen Show (4:3)</PresentationFormat>
  <Paragraphs>1074</Paragraphs>
  <Slides>75</Slides>
  <Notes>22</Notes>
  <HiddenSlides>0</HiddenSlides>
  <MMClips>0</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75</vt:i4>
      </vt:variant>
    </vt:vector>
  </HeadingPairs>
  <TitlesOfParts>
    <vt:vector size="78" baseType="lpstr">
      <vt:lpstr>Office Theme</vt:lpstr>
      <vt:lpstr>???</vt:lpstr>
      <vt:lpstr>???</vt:lpstr>
      <vt:lpstr>The Convergence of Modeling and Programming: Facilitating the Representation of Attributes and Associations in the Umple Model-Oriented Programming Language</vt:lpstr>
      <vt:lpstr>Umple = Model = Code</vt:lpstr>
      <vt:lpstr>Overview</vt:lpstr>
      <vt:lpstr>Research Questions</vt:lpstr>
      <vt:lpstr>The code is the model, the model is the code </vt:lpstr>
      <vt:lpstr>RQ1 – Addresses Model Resistance</vt:lpstr>
      <vt:lpstr>RQ2 – Perceptions on modeling?</vt:lpstr>
      <vt:lpstr>RQ3 – Model-oriented languages?</vt:lpstr>
      <vt:lpstr>Summary of Contributions</vt:lpstr>
      <vt:lpstr>Code Generation Patterns</vt:lpstr>
      <vt:lpstr>Association Relationships</vt:lpstr>
      <vt:lpstr>Language Constructs</vt:lpstr>
      <vt:lpstr>Emphasis on Quality</vt:lpstr>
      <vt:lpstr>Research Directions</vt:lpstr>
      <vt:lpstr>Additional Notes</vt:lpstr>
      <vt:lpstr>Software Application Taxonomy</vt:lpstr>
      <vt:lpstr>Software Application Taxonomy [18]</vt:lpstr>
      <vt:lpstr>Why do we care?</vt:lpstr>
      <vt:lpstr>Benefits of Knowing Software Types </vt:lpstr>
      <vt:lpstr>Methodology to Build Our Taxonomy</vt:lpstr>
      <vt:lpstr>Methodology to Build Our Taxonomy (continued)</vt:lpstr>
      <vt:lpstr>Step 1: Taxonomy Initial Seed</vt:lpstr>
      <vt:lpstr>Step 2: Build Software Taxonomy</vt:lpstr>
      <vt:lpstr>Step 4: Criteria To Divide Taxonomy</vt:lpstr>
      <vt:lpstr>Software Application Taxonomy  (Level 1)</vt:lpstr>
      <vt:lpstr>Software Application Taxonomy  (Level 1 and 2)</vt:lpstr>
      <vt:lpstr>Software Application Taxonomy  (Subset Examples)</vt:lpstr>
      <vt:lpstr>How can you apply the taxonomy?</vt:lpstr>
      <vt:lpstr>Application to Academic Research</vt:lpstr>
      <vt:lpstr>Application to Academic Education</vt:lpstr>
      <vt:lpstr>Application to Software Practitioners</vt:lpstr>
      <vt:lpstr>Methodology To Build Our Taxonomy</vt:lpstr>
      <vt:lpstr>Software Modeling Survey</vt:lpstr>
      <vt:lpstr>Survey on Software Modeling [19, 163]</vt:lpstr>
      <vt:lpstr>Empirical Study: Attitudes about Modelling</vt:lpstr>
      <vt:lpstr>Empirical Study: Attitudes to  Modelling</vt:lpstr>
      <vt:lpstr>Empirical Study: Overview</vt:lpstr>
      <vt:lpstr>Model-Centric to Code-Centric</vt:lpstr>
      <vt:lpstr>Data: Q1 Which of These is a Model?</vt:lpstr>
      <vt:lpstr>Data: Q2 How Participants Model</vt:lpstr>
      <vt:lpstr>Data: Q3 How Participants Learn About Software</vt:lpstr>
      <vt:lpstr>Data: Q11 How Modeling Tools Are Used</vt:lpstr>
      <vt:lpstr>Data: Q13 Most Desired Characteristics of a Modeling Tool</vt:lpstr>
      <vt:lpstr>Data: Q14 Easier with Code (top) vs. Model (Bottom)</vt:lpstr>
      <vt:lpstr>Data: Q15 Problems with Model-Centric Approach</vt:lpstr>
      <vt:lpstr>Implications of Problems Noted</vt:lpstr>
      <vt:lpstr>Data: Q16 Problems with Code-Centric Approach</vt:lpstr>
      <vt:lpstr>Umple, a model oriented programming language </vt:lpstr>
      <vt:lpstr>Umple, a model oriented programming language [36, 41, 163] </vt:lpstr>
      <vt:lpstr>What can you do with Umple</vt:lpstr>
      <vt:lpstr>Umple as a Programming Language</vt:lpstr>
      <vt:lpstr>Umple as a Modeling Tool</vt:lpstr>
      <vt:lpstr>Declaration of Classes and Attributes</vt:lpstr>
      <vt:lpstr>Declaration of Associations</vt:lpstr>
      <vt:lpstr>Why Umple?</vt:lpstr>
      <vt:lpstr>Umple Examples</vt:lpstr>
      <vt:lpstr>Sample Elevator Application</vt:lpstr>
      <vt:lpstr>Private Lending Data Model</vt:lpstr>
      <vt:lpstr>Schedule Model</vt:lpstr>
      <vt:lpstr>Distance Learning Model</vt:lpstr>
      <vt:lpstr>Large online repository of modeling examples </vt:lpstr>
      <vt:lpstr>Online modeling environment [3]</vt:lpstr>
      <vt:lpstr>Large online repository of modeling examples</vt:lpstr>
      <vt:lpstr>Practical and significant systems  built in Umple </vt:lpstr>
      <vt:lpstr>Airline Example</vt:lpstr>
      <vt:lpstr>Slide 66</vt:lpstr>
      <vt:lpstr>Banking System</vt:lpstr>
      <vt:lpstr>Slide 68</vt:lpstr>
      <vt:lpstr>Election System</vt:lpstr>
      <vt:lpstr>Slide 70</vt:lpstr>
      <vt:lpstr>Goals of MDE</vt:lpstr>
      <vt:lpstr>Benefits / Drawbacks to MDE</vt:lpstr>
      <vt:lpstr>Why (or why not) MDE</vt:lpstr>
      <vt:lpstr>Persons, Places, Dates</vt:lpstr>
      <vt:lpstr>Online 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Convergence of Modeling and Programming: Facilitating the Representation of Attributes and Associations in the Umple Model-Oriented Programming Language</dc:title>
  <dc:creator>J Forward</dc:creator>
  <cp:lastModifiedBy>J Forward</cp:lastModifiedBy>
  <cp:revision>100</cp:revision>
  <cp:lastPrinted>2010-10-25T02:47:50Z</cp:lastPrinted>
  <dcterms:created xsi:type="dcterms:W3CDTF">2010-10-25T02:44:43Z</dcterms:created>
  <dcterms:modified xsi:type="dcterms:W3CDTF">2010-10-25T03:55:41Z</dcterms:modified>
</cp:coreProperties>
</file>