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2" r:id="rId2"/>
    <p:sldId id="311" r:id="rId3"/>
    <p:sldId id="314" r:id="rId4"/>
    <p:sldId id="312" r:id="rId5"/>
    <p:sldId id="313" r:id="rId6"/>
    <p:sldId id="315" r:id="rId7"/>
    <p:sldId id="316" r:id="rId8"/>
    <p:sldId id="317" r:id="rId9"/>
    <p:sldId id="318" r:id="rId10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A39A"/>
    <a:srgbClr val="DF4526"/>
    <a:srgbClr val="2F1A45"/>
    <a:srgbClr val="3B3734"/>
    <a:srgbClr val="F38A00"/>
    <a:srgbClr val="D1B400"/>
    <a:srgbClr val="8F001A"/>
    <a:srgbClr val="049ADB"/>
    <a:srgbClr val="1BA2E2"/>
    <a:srgbClr val="2DAA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402" autoAdjust="0"/>
  </p:normalViewPr>
  <p:slideViewPr>
    <p:cSldViewPr>
      <p:cViewPr>
        <p:scale>
          <a:sx n="106" d="100"/>
          <a:sy n="106" d="100"/>
        </p:scale>
        <p:origin x="-1116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F591BB15-DE40-F842-8059-510BF077C15F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9A442AD-E810-5C4F-BBB9-F00611DA0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6211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" pitchFamily="-110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-110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668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" pitchFamily="-110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772668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0BA96726-B0E5-5C4D-84CE-D535101983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191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0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0" charset="0"/>
        <a:ea typeface="ＭＳ Ｐゴシック" pitchFamily="-11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0" charset="0"/>
        <a:ea typeface="ＭＳ Ｐゴシック" pitchFamily="-11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0" charset="0"/>
        <a:ea typeface="ＭＳ Ｐゴシック" pitchFamily="-11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0" charset="0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8299">
              <a:defRPr/>
            </a:pPr>
            <a:r>
              <a:rPr lang="en-US" dirty="0"/>
              <a:t>PAGE COUVERTURE (option 1)</a:t>
            </a:r>
            <a:br>
              <a:rPr lang="en-US" dirty="0"/>
            </a:br>
            <a:r>
              <a:rPr lang="en-US" dirty="0"/>
              <a:t>ÉBAUCHE (DOCUMENT NON FINALISÉ)</a:t>
            </a:r>
            <a:br>
              <a:rPr lang="en-US" dirty="0"/>
            </a:br>
            <a:r>
              <a:rPr lang="en-US" b="1" dirty="0" err="1"/>
              <a:t>À</a:t>
            </a:r>
            <a:r>
              <a:rPr lang="en-US" b="1" dirty="0"/>
              <a:t> lire </a:t>
            </a:r>
            <a:r>
              <a:rPr lang="en-US" b="1" dirty="0" err="1"/>
              <a:t>avant</a:t>
            </a:r>
            <a:r>
              <a:rPr lang="en-US" b="1" dirty="0"/>
              <a:t> </a:t>
            </a:r>
            <a:r>
              <a:rPr lang="en-US" b="1" dirty="0" err="1"/>
              <a:t>d’utiliser</a:t>
            </a:r>
            <a:r>
              <a:rPr lang="en-US" b="1" dirty="0"/>
              <a:t> le </a:t>
            </a:r>
            <a:r>
              <a:rPr lang="en-US" b="1" dirty="0" err="1"/>
              <a:t>gabarit</a:t>
            </a:r>
            <a:endParaRPr lang="en-US" b="1" dirty="0"/>
          </a:p>
          <a:p>
            <a:r>
              <a:rPr lang="en-US" dirty="0"/>
              <a:t>NOTE : Les </a:t>
            </a:r>
            <a:r>
              <a:rPr lang="en-US" dirty="0" err="1"/>
              <a:t>éléments</a:t>
            </a:r>
            <a:r>
              <a:rPr lang="en-US" dirty="0"/>
              <a:t> du </a:t>
            </a:r>
            <a:r>
              <a:rPr lang="en-US" dirty="0" err="1"/>
              <a:t>gabarit</a:t>
            </a:r>
            <a:r>
              <a:rPr lang="en-US" dirty="0"/>
              <a:t> </a:t>
            </a:r>
            <a:r>
              <a:rPr lang="en-US" dirty="0" err="1"/>
              <a:t>suivants</a:t>
            </a:r>
            <a:r>
              <a:rPr lang="en-US" dirty="0"/>
              <a:t> ne </a:t>
            </a:r>
            <a:r>
              <a:rPr lang="en-US" dirty="0" err="1"/>
              <a:t>peuvent</a:t>
            </a:r>
            <a:r>
              <a:rPr lang="en-US" dirty="0"/>
              <a:t> </a:t>
            </a:r>
            <a:r>
              <a:rPr lang="en-US" dirty="0" err="1"/>
              <a:t>être</a:t>
            </a:r>
            <a:r>
              <a:rPr lang="en-US" dirty="0"/>
              <a:t> </a:t>
            </a:r>
            <a:r>
              <a:rPr lang="en-US" dirty="0" err="1"/>
              <a:t>modifiés</a:t>
            </a:r>
            <a:r>
              <a:rPr lang="en-US" dirty="0"/>
              <a:t> :</a:t>
            </a:r>
            <a:br>
              <a:rPr lang="en-US" dirty="0"/>
            </a:br>
            <a:r>
              <a:rPr lang="en-US" dirty="0"/>
              <a:t>• </a:t>
            </a:r>
            <a:r>
              <a:rPr lang="en-US" dirty="0" err="1"/>
              <a:t>Entête</a:t>
            </a:r>
            <a:r>
              <a:rPr lang="en-US" dirty="0"/>
              <a:t> </a:t>
            </a:r>
            <a:r>
              <a:rPr lang="en-US" dirty="0" err="1"/>
              <a:t>organisationnelle</a:t>
            </a:r>
            <a:r>
              <a:rPr lang="en-US" dirty="0"/>
              <a:t> </a:t>
            </a:r>
            <a:r>
              <a:rPr lang="en-US" dirty="0" err="1"/>
              <a:t>grenat</a:t>
            </a:r>
            <a:r>
              <a:rPr lang="en-US" dirty="0"/>
              <a:t> (</a:t>
            </a:r>
            <a:r>
              <a:rPr lang="en-US" dirty="0" err="1"/>
              <a:t>Université</a:t>
            </a:r>
            <a:r>
              <a:rPr lang="en-US" dirty="0"/>
              <a:t> </a:t>
            </a:r>
            <a:r>
              <a:rPr lang="en-US" dirty="0" err="1"/>
              <a:t>d’Ottawa</a:t>
            </a:r>
            <a:r>
              <a:rPr lang="en-US" dirty="0"/>
              <a:t> | University of Ottawa)</a:t>
            </a:r>
            <a:br>
              <a:rPr lang="en-US" dirty="0"/>
            </a:br>
            <a:r>
              <a:rPr lang="en-US" dirty="0"/>
              <a:t>• Pied de page </a:t>
            </a:r>
            <a:r>
              <a:rPr lang="en-US" dirty="0" err="1"/>
              <a:t>organisationnel</a:t>
            </a:r>
            <a:r>
              <a:rPr lang="en-US" dirty="0"/>
              <a:t> </a:t>
            </a:r>
            <a:r>
              <a:rPr lang="en-US" dirty="0" err="1"/>
              <a:t>comprenant</a:t>
            </a:r>
            <a:r>
              <a:rPr lang="en-US" dirty="0"/>
              <a:t> la </a:t>
            </a:r>
            <a:r>
              <a:rPr lang="en-US" dirty="0" err="1"/>
              <a:t>bande</a:t>
            </a:r>
            <a:r>
              <a:rPr lang="en-US" dirty="0"/>
              <a:t> </a:t>
            </a:r>
            <a:r>
              <a:rPr lang="en-US" dirty="0" err="1"/>
              <a:t>grise</a:t>
            </a:r>
            <a:r>
              <a:rPr lang="en-US" dirty="0"/>
              <a:t> et violet </a:t>
            </a:r>
            <a:r>
              <a:rPr lang="en-US" dirty="0" err="1"/>
              <a:t>foncé</a:t>
            </a:r>
            <a:r>
              <a:rPr lang="en-US" dirty="0"/>
              <a:t> </a:t>
            </a:r>
            <a:r>
              <a:rPr lang="en-US" dirty="0" err="1"/>
              <a:t>ainsi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le logo, </a:t>
            </a:r>
            <a:r>
              <a:rPr lang="en-US" dirty="0" err="1"/>
              <a:t>à</a:t>
            </a:r>
            <a:r>
              <a:rPr lang="en-US" dirty="0"/>
              <a:t> </a:t>
            </a:r>
            <a:r>
              <a:rPr lang="en-US" dirty="0" err="1"/>
              <a:t>l’exception</a:t>
            </a:r>
            <a:r>
              <a:rPr lang="en-US" dirty="0"/>
              <a:t> de </a:t>
            </a:r>
            <a:r>
              <a:rPr lang="en-US" dirty="0" err="1"/>
              <a:t>l’adresse</a:t>
            </a:r>
            <a:r>
              <a:rPr lang="en-US" dirty="0"/>
              <a:t> Web qui </a:t>
            </a:r>
            <a:r>
              <a:rPr lang="en-US" dirty="0" err="1"/>
              <a:t>peut</a:t>
            </a:r>
            <a:r>
              <a:rPr lang="en-US" dirty="0"/>
              <a:t> </a:t>
            </a:r>
            <a:r>
              <a:rPr lang="en-US" dirty="0" err="1"/>
              <a:t>être</a:t>
            </a:r>
            <a:r>
              <a:rPr lang="en-US" dirty="0"/>
              <a:t> </a:t>
            </a:r>
            <a:r>
              <a:rPr lang="en-US" dirty="0" err="1"/>
              <a:t>modifiée</a:t>
            </a:r>
            <a:r>
              <a:rPr lang="en-US" dirty="0"/>
              <a:t> en </a:t>
            </a:r>
            <a:r>
              <a:rPr lang="en-US" dirty="0" err="1"/>
              <a:t>suivant</a:t>
            </a:r>
            <a:r>
              <a:rPr lang="en-US" dirty="0"/>
              <a:t> les </a:t>
            </a:r>
            <a:r>
              <a:rPr lang="en-US" dirty="0" err="1"/>
              <a:t>étapes</a:t>
            </a:r>
            <a:r>
              <a:rPr lang="en-US" dirty="0"/>
              <a:t> </a:t>
            </a:r>
            <a:r>
              <a:rPr lang="en-US" dirty="0" err="1"/>
              <a:t>suivantes</a:t>
            </a:r>
            <a:r>
              <a:rPr lang="en-US" dirty="0"/>
              <a:t> : </a:t>
            </a:r>
            <a:r>
              <a:rPr lang="en-US" dirty="0" err="1"/>
              <a:t>dans</a:t>
            </a:r>
            <a:r>
              <a:rPr lang="en-US" dirty="0"/>
              <a:t> le document PowerPoint, </a:t>
            </a:r>
            <a:r>
              <a:rPr lang="en-US" dirty="0" err="1"/>
              <a:t>cliquez</a:t>
            </a:r>
            <a:r>
              <a:rPr lang="en-US" dirty="0"/>
              <a:t> </a:t>
            </a:r>
            <a:r>
              <a:rPr lang="en-US" dirty="0" err="1"/>
              <a:t>sur</a:t>
            </a:r>
            <a:r>
              <a:rPr lang="en-US" dirty="0"/>
              <a:t> </a:t>
            </a:r>
            <a:r>
              <a:rPr lang="en-US" dirty="0" err="1"/>
              <a:t>l’onglet</a:t>
            </a:r>
            <a:r>
              <a:rPr lang="en-US" dirty="0"/>
              <a:t> View, </a:t>
            </a:r>
            <a:r>
              <a:rPr lang="en-US" dirty="0" err="1"/>
              <a:t>puis</a:t>
            </a:r>
            <a:r>
              <a:rPr lang="en-US" dirty="0"/>
              <a:t> </a:t>
            </a:r>
            <a:r>
              <a:rPr lang="en-US" dirty="0" err="1"/>
              <a:t>sélectionnez</a:t>
            </a:r>
            <a:r>
              <a:rPr lang="en-US" dirty="0"/>
              <a:t> Slide Master. Sur le menu </a:t>
            </a:r>
            <a:r>
              <a:rPr lang="en-US" dirty="0" err="1"/>
              <a:t>d’affichage</a:t>
            </a:r>
            <a:r>
              <a:rPr lang="en-US" dirty="0"/>
              <a:t> (</a:t>
            </a:r>
            <a:r>
              <a:rPr lang="en-US" dirty="0" err="1"/>
              <a:t>à</a:t>
            </a:r>
            <a:r>
              <a:rPr lang="en-US" dirty="0"/>
              <a:t> gauche), </a:t>
            </a:r>
            <a:r>
              <a:rPr lang="en-US" dirty="0" err="1"/>
              <a:t>sélectionnez</a:t>
            </a:r>
            <a:r>
              <a:rPr lang="en-US" dirty="0"/>
              <a:t> la </a:t>
            </a:r>
            <a:r>
              <a:rPr lang="en-US" dirty="0" err="1"/>
              <a:t>troisième</a:t>
            </a:r>
            <a:r>
              <a:rPr lang="en-US" dirty="0"/>
              <a:t> </a:t>
            </a:r>
            <a:r>
              <a:rPr lang="en-US" dirty="0" err="1"/>
              <a:t>diapositive</a:t>
            </a:r>
            <a:r>
              <a:rPr lang="en-US" dirty="0"/>
              <a:t> et </a:t>
            </a:r>
            <a:r>
              <a:rPr lang="en-US" dirty="0" err="1"/>
              <a:t>inscrivez</a:t>
            </a:r>
            <a:r>
              <a:rPr lang="en-US" dirty="0"/>
              <a:t> la nouvelle </a:t>
            </a:r>
            <a:r>
              <a:rPr lang="en-US" dirty="0" err="1"/>
              <a:t>adresse</a:t>
            </a:r>
            <a:r>
              <a:rPr lang="en-US" dirty="0"/>
              <a:t> </a:t>
            </a:r>
            <a:r>
              <a:rPr lang="en-US" dirty="0" err="1"/>
              <a:t>sur</a:t>
            </a:r>
            <a:r>
              <a:rPr lang="en-US" dirty="0"/>
              <a:t> </a:t>
            </a:r>
            <a:r>
              <a:rPr lang="en-US" dirty="0" err="1"/>
              <a:t>celle</a:t>
            </a:r>
            <a:r>
              <a:rPr lang="en-US" dirty="0"/>
              <a:t>-ci.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COVER PAGE (option 1)</a:t>
            </a:r>
          </a:p>
          <a:p>
            <a:r>
              <a:rPr lang="en-US" dirty="0"/>
              <a:t>DRAFT ONLY (FILE NOT FINAL)</a:t>
            </a:r>
            <a:br>
              <a:rPr lang="en-US" dirty="0"/>
            </a:br>
            <a:r>
              <a:rPr lang="en-US" b="1" dirty="0"/>
              <a:t>Read before using template</a:t>
            </a:r>
          </a:p>
          <a:p>
            <a:r>
              <a:rPr lang="en-US" dirty="0"/>
              <a:t>NOTE: The following elements of the template should remain untouched and cannot be modified:</a:t>
            </a:r>
          </a:p>
          <a:p>
            <a:r>
              <a:rPr lang="en-US" dirty="0"/>
              <a:t>• Corporate (</a:t>
            </a:r>
            <a:r>
              <a:rPr lang="en-US" dirty="0" err="1"/>
              <a:t>Université</a:t>
            </a:r>
            <a:r>
              <a:rPr lang="en-US" dirty="0"/>
              <a:t> </a:t>
            </a:r>
            <a:r>
              <a:rPr lang="en-US" dirty="0" err="1"/>
              <a:t>d'Ottawa</a:t>
            </a:r>
            <a:r>
              <a:rPr lang="en-US" dirty="0"/>
              <a:t> | University of Ottawa) garnet header</a:t>
            </a:r>
          </a:p>
          <a:p>
            <a:r>
              <a:rPr lang="en-US" dirty="0"/>
              <a:t>• Corporate </a:t>
            </a:r>
            <a:r>
              <a:rPr lang="en-US" dirty="0" err="1"/>
              <a:t>uOttawa</a:t>
            </a:r>
            <a:r>
              <a:rPr lang="en-US" dirty="0"/>
              <a:t> footer including the grey/dark purple stripe and logo, with the exception of the URL which can be customized to a specific URL by following these simple steps: On the PowerPoint View tab, in the Master Views group, select Slide Master. Select the third slide on the left side panel, and type in the desired URL on the slide. 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96726-B0E5-5C4D-84CE-D5351019831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868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96726-B0E5-5C4D-84CE-D5351019831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046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96726-B0E5-5C4D-84CE-D5351019831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0463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96726-B0E5-5C4D-84CE-D5351019831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0463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96726-B0E5-5C4D-84CE-D5351019831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0463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96726-B0E5-5C4D-84CE-D5351019831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0463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96726-B0E5-5C4D-84CE-D5351019831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0463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96726-B0E5-5C4D-84CE-D5351019831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046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-36512" y="5768214"/>
            <a:ext cx="9144000" cy="886711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-110" charset="0"/>
              </a:rPr>
              <a:t>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pitchFamily="-110" charset="0"/>
            </a:endParaRPr>
          </a:p>
        </p:txBody>
      </p:sp>
      <p:pic>
        <p:nvPicPr>
          <p:cNvPr id="5" name="Picture 4" descr="top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866"/>
            <a:ext cx="9144002" cy="384305"/>
          </a:xfrm>
          <a:prstGeom prst="rect">
            <a:avLst/>
          </a:prstGeom>
        </p:spPr>
      </p:pic>
      <p:pic>
        <p:nvPicPr>
          <p:cNvPr id="7" name="Picture 6" descr="uOttawa_HOR_WG7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09367" y="5947834"/>
            <a:ext cx="1697566" cy="45404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3729" y="6650864"/>
            <a:ext cx="9171460" cy="214000"/>
          </a:xfrm>
          <a:prstGeom prst="rect">
            <a:avLst/>
          </a:prstGeom>
        </p:spPr>
      </p:pic>
      <p:sp>
        <p:nvSpPr>
          <p:cNvPr id="8" name="Footer Placeholder 6"/>
          <p:cNvSpPr txBox="1">
            <a:spLocks noChangeArrowheads="1"/>
          </p:cNvSpPr>
          <p:nvPr userDrawn="1"/>
        </p:nvSpPr>
        <p:spPr bwMode="auto">
          <a:xfrm>
            <a:off x="251520" y="6165304"/>
            <a:ext cx="453650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A69C95"/>
                </a:solidFill>
                <a:latin typeface="Verdana" charset="0"/>
                <a:ea typeface="ＭＳ Ｐゴシック" charset="0"/>
                <a:cs typeface="Verdana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algn="l"/>
            <a:r>
              <a:rPr lang="en-US" dirty="0" smtClean="0">
                <a:solidFill>
                  <a:srgbClr val="ACA39A"/>
                </a:solidFill>
              </a:rPr>
              <a:t>genie.uOttawa.ca </a:t>
            </a:r>
            <a:r>
              <a:rPr lang="en-US" sz="1200" dirty="0" smtClean="0">
                <a:solidFill>
                  <a:srgbClr val="ACA39A"/>
                </a:solidFill>
              </a:rPr>
              <a:t>| </a:t>
            </a:r>
            <a:r>
              <a:rPr lang="en-US" dirty="0" smtClean="0">
                <a:solidFill>
                  <a:srgbClr val="ACA39A"/>
                </a:solidFill>
              </a:rPr>
              <a:t>engineering.uOttawa.ca</a:t>
            </a:r>
            <a:endParaRPr lang="en-US" dirty="0">
              <a:solidFill>
                <a:srgbClr val="ACA3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191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pic>
        <p:nvPicPr>
          <p:cNvPr id="6" name="Picture 5" descr="top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866"/>
            <a:ext cx="9144002" cy="384305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 bwMode="auto">
          <a:xfrm>
            <a:off x="0" y="5768214"/>
            <a:ext cx="9144000" cy="886711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-110" charset="0"/>
              </a:rPr>
              <a:t>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pitchFamily="-110" charset="0"/>
            </a:endParaRPr>
          </a:p>
        </p:txBody>
      </p:sp>
      <p:pic>
        <p:nvPicPr>
          <p:cNvPr id="12" name="Picture 11" descr="uOttawa_HOR_WG7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09367" y="5947834"/>
            <a:ext cx="1697566" cy="45404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3729" y="6650864"/>
            <a:ext cx="9171460" cy="214000"/>
          </a:xfrm>
          <a:prstGeom prst="rect">
            <a:avLst/>
          </a:prstGeom>
        </p:spPr>
      </p:pic>
      <p:sp>
        <p:nvSpPr>
          <p:cNvPr id="14" name="Footer Placeholder 6"/>
          <p:cNvSpPr txBox="1">
            <a:spLocks noChangeArrowheads="1"/>
          </p:cNvSpPr>
          <p:nvPr userDrawn="1"/>
        </p:nvSpPr>
        <p:spPr bwMode="auto">
          <a:xfrm>
            <a:off x="251520" y="6165304"/>
            <a:ext cx="453650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A69C95"/>
                </a:solidFill>
                <a:latin typeface="Verdana" charset="0"/>
                <a:ea typeface="ＭＳ Ｐゴシック" charset="0"/>
                <a:cs typeface="Verdana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algn="l"/>
            <a:r>
              <a:rPr lang="en-US" dirty="0" smtClean="0">
                <a:solidFill>
                  <a:srgbClr val="ACA39A"/>
                </a:solidFill>
              </a:rPr>
              <a:t>genie.uOttawa.ca </a:t>
            </a:r>
            <a:r>
              <a:rPr lang="en-US" sz="1200" dirty="0" smtClean="0">
                <a:solidFill>
                  <a:srgbClr val="ACA39A"/>
                </a:solidFill>
              </a:rPr>
              <a:t>| </a:t>
            </a:r>
            <a:r>
              <a:rPr lang="en-US" dirty="0" smtClean="0">
                <a:solidFill>
                  <a:srgbClr val="ACA39A"/>
                </a:solidFill>
              </a:rPr>
              <a:t>engineering.uOttawa.ca</a:t>
            </a:r>
            <a:endParaRPr lang="en-US" dirty="0">
              <a:solidFill>
                <a:srgbClr val="ACA3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924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029200"/>
          </a:xfrm>
        </p:spPr>
        <p:txBody>
          <a:bodyPr vert="eaVert"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029200"/>
          </a:xfrm>
        </p:spPr>
        <p:txBody>
          <a:bodyPr vert="eaVert"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pic>
        <p:nvPicPr>
          <p:cNvPr id="6" name="Picture 5" descr="top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866"/>
            <a:ext cx="9144002" cy="384305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 bwMode="auto">
          <a:xfrm>
            <a:off x="0" y="5768214"/>
            <a:ext cx="9144000" cy="886711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-110" charset="0"/>
              </a:rPr>
              <a:t>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pitchFamily="-110" charset="0"/>
            </a:endParaRPr>
          </a:p>
        </p:txBody>
      </p:sp>
      <p:pic>
        <p:nvPicPr>
          <p:cNvPr id="12" name="Picture 11" descr="uOttawa_HOR_WG7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09367" y="5947834"/>
            <a:ext cx="1697566" cy="45404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3729" y="6650864"/>
            <a:ext cx="9171460" cy="21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269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12750" y="692696"/>
            <a:ext cx="7774632" cy="864096"/>
          </a:xfrm>
        </p:spPr>
        <p:txBody>
          <a:bodyPr/>
          <a:lstStyle/>
          <a:p>
            <a:endParaRPr lang="en-US" b="1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7772400" cy="3753544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4" name="Picture 13" descr="top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866"/>
            <a:ext cx="9144002" cy="384305"/>
          </a:xfrm>
          <a:prstGeom prst="rect">
            <a:avLst/>
          </a:prstGeom>
        </p:spPr>
      </p:pic>
      <p:sp>
        <p:nvSpPr>
          <p:cNvPr id="17" name="Rectangle 16"/>
          <p:cNvSpPr/>
          <p:nvPr userDrawn="1"/>
        </p:nvSpPr>
        <p:spPr bwMode="auto">
          <a:xfrm>
            <a:off x="0" y="5768214"/>
            <a:ext cx="9144000" cy="886711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-110" charset="0"/>
              </a:rPr>
              <a:t>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pitchFamily="-110" charset="0"/>
            </a:endParaRPr>
          </a:p>
        </p:txBody>
      </p:sp>
      <p:pic>
        <p:nvPicPr>
          <p:cNvPr id="19" name="Picture 18" descr="uOttawa_HOR_WG7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09367" y="5947834"/>
            <a:ext cx="1697566" cy="45404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3729" y="6650864"/>
            <a:ext cx="9171460" cy="214000"/>
          </a:xfrm>
          <a:prstGeom prst="rect">
            <a:avLst/>
          </a:prstGeom>
        </p:spPr>
      </p:pic>
      <p:sp>
        <p:nvSpPr>
          <p:cNvPr id="12" name="Footer Placeholder 6"/>
          <p:cNvSpPr txBox="1">
            <a:spLocks noChangeArrowheads="1"/>
          </p:cNvSpPr>
          <p:nvPr userDrawn="1"/>
        </p:nvSpPr>
        <p:spPr bwMode="auto">
          <a:xfrm>
            <a:off x="251520" y="6165304"/>
            <a:ext cx="453650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A69C95"/>
                </a:solidFill>
                <a:latin typeface="Verdana" charset="0"/>
                <a:ea typeface="ＭＳ Ｐゴシック" charset="0"/>
                <a:cs typeface="Verdana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algn="l"/>
            <a:r>
              <a:rPr lang="en-US" dirty="0" smtClean="0">
                <a:solidFill>
                  <a:srgbClr val="ACA39A"/>
                </a:solidFill>
              </a:rPr>
              <a:t>genie.uOttawa.ca </a:t>
            </a:r>
            <a:r>
              <a:rPr lang="en-US" sz="1200" dirty="0" smtClean="0">
                <a:solidFill>
                  <a:srgbClr val="ACA39A"/>
                </a:solidFill>
              </a:rPr>
              <a:t>| </a:t>
            </a:r>
            <a:r>
              <a:rPr lang="en-US" dirty="0" smtClean="0">
                <a:solidFill>
                  <a:srgbClr val="ACA39A"/>
                </a:solidFill>
              </a:rPr>
              <a:t>engineering.uOttawa.ca</a:t>
            </a:r>
            <a:endParaRPr lang="en-US" dirty="0">
              <a:solidFill>
                <a:srgbClr val="ACA3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645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28111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780928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pic>
        <p:nvPicPr>
          <p:cNvPr id="6" name="Picture 5" descr="top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866"/>
            <a:ext cx="9144002" cy="384305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 bwMode="auto">
          <a:xfrm>
            <a:off x="0" y="5768214"/>
            <a:ext cx="9144000" cy="886711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-110" charset="0"/>
              </a:rPr>
              <a:t>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pitchFamily="-110" charset="0"/>
            </a:endParaRPr>
          </a:p>
        </p:txBody>
      </p:sp>
      <p:pic>
        <p:nvPicPr>
          <p:cNvPr id="12" name="Picture 11" descr="uOttawa_HOR_WG7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09367" y="5947834"/>
            <a:ext cx="1697566" cy="45404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3729" y="6650864"/>
            <a:ext cx="9171460" cy="214000"/>
          </a:xfrm>
          <a:prstGeom prst="rect">
            <a:avLst/>
          </a:prstGeom>
        </p:spPr>
      </p:pic>
      <p:sp>
        <p:nvSpPr>
          <p:cNvPr id="14" name="Footer Placeholder 6"/>
          <p:cNvSpPr txBox="1">
            <a:spLocks noChangeArrowheads="1"/>
          </p:cNvSpPr>
          <p:nvPr userDrawn="1"/>
        </p:nvSpPr>
        <p:spPr bwMode="auto">
          <a:xfrm>
            <a:off x="251520" y="6165304"/>
            <a:ext cx="453650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A69C95"/>
                </a:solidFill>
                <a:latin typeface="Verdana" charset="0"/>
                <a:ea typeface="ＭＳ Ｐゴシック" charset="0"/>
                <a:cs typeface="Verdana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algn="l"/>
            <a:r>
              <a:rPr lang="en-US" dirty="0" smtClean="0">
                <a:solidFill>
                  <a:srgbClr val="ACA39A"/>
                </a:solidFill>
              </a:rPr>
              <a:t>genie.uOttawa.ca </a:t>
            </a:r>
            <a:r>
              <a:rPr lang="en-US" sz="1200" dirty="0" smtClean="0">
                <a:solidFill>
                  <a:srgbClr val="ACA39A"/>
                </a:solidFill>
              </a:rPr>
              <a:t>| </a:t>
            </a:r>
            <a:r>
              <a:rPr lang="en-US" dirty="0" smtClean="0">
                <a:solidFill>
                  <a:srgbClr val="ACA39A"/>
                </a:solidFill>
              </a:rPr>
              <a:t>engineering.uOttawa.ca</a:t>
            </a:r>
            <a:endParaRPr lang="en-US" dirty="0">
              <a:solidFill>
                <a:srgbClr val="ACA3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3148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pic>
        <p:nvPicPr>
          <p:cNvPr id="7" name="Picture 6" descr="top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866"/>
            <a:ext cx="9144002" cy="384305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 bwMode="auto">
          <a:xfrm>
            <a:off x="0" y="5768214"/>
            <a:ext cx="9144000" cy="886711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-110" charset="0"/>
              </a:rPr>
              <a:t>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pitchFamily="-110" charset="0"/>
            </a:endParaRPr>
          </a:p>
        </p:txBody>
      </p:sp>
      <p:pic>
        <p:nvPicPr>
          <p:cNvPr id="13" name="Picture 12" descr="uOttawa_HOR_WG7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09367" y="5947834"/>
            <a:ext cx="1697566" cy="45404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3729" y="6650864"/>
            <a:ext cx="9171460" cy="214000"/>
          </a:xfrm>
          <a:prstGeom prst="rect">
            <a:avLst/>
          </a:prstGeom>
        </p:spPr>
      </p:pic>
      <p:sp>
        <p:nvSpPr>
          <p:cNvPr id="15" name="Footer Placeholder 6"/>
          <p:cNvSpPr txBox="1">
            <a:spLocks noChangeArrowheads="1"/>
          </p:cNvSpPr>
          <p:nvPr userDrawn="1"/>
        </p:nvSpPr>
        <p:spPr bwMode="auto">
          <a:xfrm>
            <a:off x="251520" y="6165304"/>
            <a:ext cx="453650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A69C95"/>
                </a:solidFill>
                <a:latin typeface="Verdana" charset="0"/>
                <a:ea typeface="ＭＳ Ｐゴシック" charset="0"/>
                <a:cs typeface="Verdana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algn="l"/>
            <a:r>
              <a:rPr lang="en-US" dirty="0" smtClean="0">
                <a:solidFill>
                  <a:srgbClr val="ACA39A"/>
                </a:solidFill>
              </a:rPr>
              <a:t>genie.uOttawa.ca </a:t>
            </a:r>
            <a:r>
              <a:rPr lang="en-US" sz="1200" dirty="0" smtClean="0">
                <a:solidFill>
                  <a:srgbClr val="ACA39A"/>
                </a:solidFill>
              </a:rPr>
              <a:t>|</a:t>
            </a:r>
            <a:r>
              <a:rPr lang="en-US" dirty="0" smtClean="0">
                <a:solidFill>
                  <a:srgbClr val="ACA39A"/>
                </a:solidFill>
              </a:rPr>
              <a:t>engineering.uOttawa.ca</a:t>
            </a:r>
            <a:endParaRPr lang="en-US" dirty="0">
              <a:solidFill>
                <a:srgbClr val="ACA3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733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pic>
        <p:nvPicPr>
          <p:cNvPr id="9" name="Picture 8" descr="top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866"/>
            <a:ext cx="9144002" cy="384305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 bwMode="auto">
          <a:xfrm>
            <a:off x="0" y="5768214"/>
            <a:ext cx="9144000" cy="886711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-110" charset="0"/>
              </a:rPr>
              <a:t>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pitchFamily="-110" charset="0"/>
            </a:endParaRPr>
          </a:p>
        </p:txBody>
      </p:sp>
      <p:pic>
        <p:nvPicPr>
          <p:cNvPr id="15" name="Picture 14" descr="uOttawa_HOR_WG7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09367" y="5947834"/>
            <a:ext cx="1697566" cy="45404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3729" y="6650864"/>
            <a:ext cx="9171460" cy="214000"/>
          </a:xfrm>
          <a:prstGeom prst="rect">
            <a:avLst/>
          </a:prstGeom>
        </p:spPr>
      </p:pic>
      <p:sp>
        <p:nvSpPr>
          <p:cNvPr id="17" name="Footer Placeholder 6"/>
          <p:cNvSpPr txBox="1">
            <a:spLocks noChangeArrowheads="1"/>
          </p:cNvSpPr>
          <p:nvPr userDrawn="1"/>
        </p:nvSpPr>
        <p:spPr bwMode="auto">
          <a:xfrm>
            <a:off x="251520" y="6165304"/>
            <a:ext cx="453650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A69C95"/>
                </a:solidFill>
                <a:latin typeface="Verdana" charset="0"/>
                <a:ea typeface="ＭＳ Ｐゴシック" charset="0"/>
                <a:cs typeface="Verdana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algn="l"/>
            <a:r>
              <a:rPr lang="en-US" dirty="0" smtClean="0">
                <a:solidFill>
                  <a:srgbClr val="ACA39A"/>
                </a:solidFill>
              </a:rPr>
              <a:t>genie.uOttawa.ca </a:t>
            </a:r>
            <a:r>
              <a:rPr lang="en-US" sz="1200" dirty="0" smtClean="0">
                <a:solidFill>
                  <a:srgbClr val="ACA39A"/>
                </a:solidFill>
              </a:rPr>
              <a:t>| </a:t>
            </a:r>
            <a:r>
              <a:rPr lang="en-US" dirty="0" smtClean="0">
                <a:solidFill>
                  <a:srgbClr val="ACA39A"/>
                </a:solidFill>
              </a:rPr>
              <a:t>engineering.uOttawa.ca</a:t>
            </a:r>
            <a:endParaRPr lang="en-US" dirty="0">
              <a:solidFill>
                <a:srgbClr val="ACA3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345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pic>
        <p:nvPicPr>
          <p:cNvPr id="5" name="Picture 4" descr="top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866"/>
            <a:ext cx="9144002" cy="384305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 bwMode="auto">
          <a:xfrm>
            <a:off x="0" y="5768214"/>
            <a:ext cx="9144000" cy="886711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-110" charset="0"/>
              </a:rPr>
              <a:t>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pitchFamily="-110" charset="0"/>
            </a:endParaRPr>
          </a:p>
        </p:txBody>
      </p:sp>
      <p:pic>
        <p:nvPicPr>
          <p:cNvPr id="11" name="Picture 10" descr="uOttawa_HOR_WG7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09367" y="5947834"/>
            <a:ext cx="1697566" cy="4540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3729" y="6650864"/>
            <a:ext cx="9171460" cy="214000"/>
          </a:xfrm>
          <a:prstGeom prst="rect">
            <a:avLst/>
          </a:prstGeom>
        </p:spPr>
      </p:pic>
      <p:sp>
        <p:nvSpPr>
          <p:cNvPr id="13" name="Footer Placeholder 6"/>
          <p:cNvSpPr txBox="1">
            <a:spLocks noChangeArrowheads="1"/>
          </p:cNvSpPr>
          <p:nvPr userDrawn="1"/>
        </p:nvSpPr>
        <p:spPr bwMode="auto">
          <a:xfrm>
            <a:off x="251520" y="6165304"/>
            <a:ext cx="453650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A69C95"/>
                </a:solidFill>
                <a:latin typeface="Verdana" charset="0"/>
                <a:ea typeface="ＭＳ Ｐゴシック" charset="0"/>
                <a:cs typeface="Verdana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algn="l"/>
            <a:r>
              <a:rPr lang="en-US" dirty="0" smtClean="0">
                <a:solidFill>
                  <a:srgbClr val="ACA39A"/>
                </a:solidFill>
              </a:rPr>
              <a:t>genie.uOttawa.ca </a:t>
            </a:r>
            <a:r>
              <a:rPr lang="en-US" sz="1200" dirty="0" smtClean="0">
                <a:solidFill>
                  <a:srgbClr val="ACA39A"/>
                </a:solidFill>
              </a:rPr>
              <a:t>| </a:t>
            </a:r>
            <a:r>
              <a:rPr lang="en-US" dirty="0" smtClean="0">
                <a:solidFill>
                  <a:srgbClr val="ACA39A"/>
                </a:solidFill>
              </a:rPr>
              <a:t>engineering.uOttawa.ca</a:t>
            </a:r>
            <a:endParaRPr lang="en-US" dirty="0">
              <a:solidFill>
                <a:srgbClr val="ACA3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011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op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866"/>
            <a:ext cx="9144002" cy="384305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 bwMode="auto">
          <a:xfrm>
            <a:off x="0" y="5768214"/>
            <a:ext cx="9144000" cy="886711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-110" charset="0"/>
              </a:rPr>
              <a:t>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pitchFamily="-110" charset="0"/>
            </a:endParaRPr>
          </a:p>
        </p:txBody>
      </p:sp>
      <p:pic>
        <p:nvPicPr>
          <p:cNvPr id="10" name="Picture 9" descr="uOttawa_HOR_WG7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09367" y="5947834"/>
            <a:ext cx="1697566" cy="4540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3729" y="6650864"/>
            <a:ext cx="9171460" cy="214000"/>
          </a:xfrm>
          <a:prstGeom prst="rect">
            <a:avLst/>
          </a:prstGeom>
        </p:spPr>
      </p:pic>
      <p:sp>
        <p:nvSpPr>
          <p:cNvPr id="12" name="Footer Placeholder 6"/>
          <p:cNvSpPr txBox="1">
            <a:spLocks noChangeArrowheads="1"/>
          </p:cNvSpPr>
          <p:nvPr userDrawn="1"/>
        </p:nvSpPr>
        <p:spPr bwMode="auto">
          <a:xfrm>
            <a:off x="251520" y="6165304"/>
            <a:ext cx="453650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A69C95"/>
                </a:solidFill>
                <a:latin typeface="Verdana" charset="0"/>
                <a:ea typeface="ＭＳ Ｐゴシック" charset="0"/>
                <a:cs typeface="Verdana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algn="l"/>
            <a:r>
              <a:rPr lang="en-US" dirty="0" smtClean="0">
                <a:solidFill>
                  <a:srgbClr val="ACA39A"/>
                </a:solidFill>
              </a:rPr>
              <a:t>genie.uOttawa.ca </a:t>
            </a:r>
            <a:r>
              <a:rPr lang="en-US" sz="1200" dirty="0" smtClean="0">
                <a:solidFill>
                  <a:srgbClr val="ACA39A"/>
                </a:solidFill>
              </a:rPr>
              <a:t>| </a:t>
            </a:r>
            <a:r>
              <a:rPr lang="en-US" dirty="0" smtClean="0">
                <a:solidFill>
                  <a:srgbClr val="ACA39A"/>
                </a:solidFill>
              </a:rPr>
              <a:t>engineering.uOttawa.ca</a:t>
            </a:r>
            <a:endParaRPr lang="en-US" dirty="0">
              <a:solidFill>
                <a:srgbClr val="ACA3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743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dirty="0" smtClean="0"/>
              <a:t>Click to </a:t>
            </a:r>
            <a:r>
              <a:rPr lang="fr-CA" dirty="0" err="1" smtClean="0"/>
              <a:t>edit</a:t>
            </a:r>
            <a:r>
              <a:rPr lang="fr-CA" dirty="0" smtClean="0"/>
              <a:t> Master </a:t>
            </a:r>
            <a:r>
              <a:rPr lang="fr-CA" dirty="0" err="1" smtClean="0"/>
              <a:t>title</a:t>
            </a:r>
            <a:r>
              <a:rPr lang="fr-CA" dirty="0" smtClean="0"/>
              <a:t>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0466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 dirty="0" smtClean="0"/>
              <a:t>Click to </a:t>
            </a:r>
            <a:r>
              <a:rPr lang="fr-CA" dirty="0" err="1" smtClean="0"/>
              <a:t>edit</a:t>
            </a:r>
            <a:r>
              <a:rPr lang="fr-CA" dirty="0" smtClean="0"/>
              <a:t> Master </a:t>
            </a:r>
            <a:r>
              <a:rPr lang="fr-CA" dirty="0" err="1" smtClean="0"/>
              <a:t>text</a:t>
            </a:r>
            <a:r>
              <a:rPr lang="fr-CA" dirty="0" smtClean="0"/>
              <a:t> styles</a:t>
            </a:r>
          </a:p>
          <a:p>
            <a:pPr lvl="1"/>
            <a:r>
              <a:rPr lang="fr-CA" dirty="0" smtClean="0"/>
              <a:t>Second </a:t>
            </a:r>
            <a:r>
              <a:rPr lang="fr-CA" dirty="0" err="1" smtClean="0"/>
              <a:t>level</a:t>
            </a:r>
            <a:endParaRPr lang="fr-CA" dirty="0" smtClean="0"/>
          </a:p>
          <a:p>
            <a:pPr lvl="2"/>
            <a:r>
              <a:rPr lang="fr-CA" dirty="0" err="1" smtClean="0"/>
              <a:t>Third</a:t>
            </a:r>
            <a:r>
              <a:rPr lang="fr-CA" dirty="0" smtClean="0"/>
              <a:t> </a:t>
            </a:r>
            <a:r>
              <a:rPr lang="fr-CA" dirty="0" err="1" smtClean="0"/>
              <a:t>level</a:t>
            </a:r>
            <a:endParaRPr lang="fr-CA" dirty="0" smtClean="0"/>
          </a:p>
          <a:p>
            <a:pPr lvl="3"/>
            <a:r>
              <a:rPr lang="fr-CA" dirty="0" err="1" smtClean="0"/>
              <a:t>Fourth</a:t>
            </a:r>
            <a:r>
              <a:rPr lang="fr-CA" dirty="0" smtClean="0"/>
              <a:t> </a:t>
            </a:r>
            <a:r>
              <a:rPr lang="fr-CA" dirty="0" err="1" smtClean="0"/>
              <a:t>level</a:t>
            </a:r>
            <a:endParaRPr lang="fr-CA" dirty="0" smtClean="0"/>
          </a:p>
          <a:p>
            <a:pPr lvl="4"/>
            <a:r>
              <a:rPr lang="fr-CA" dirty="0" err="1" smtClean="0"/>
              <a:t>Fifth</a:t>
            </a:r>
            <a:r>
              <a:rPr lang="fr-CA" dirty="0" smtClean="0"/>
              <a:t> </a:t>
            </a:r>
            <a:r>
              <a:rPr lang="fr-CA" dirty="0" err="1" smtClean="0"/>
              <a:t>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72816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pic>
        <p:nvPicPr>
          <p:cNvPr id="7" name="Picture 6" descr="top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866"/>
            <a:ext cx="9144002" cy="384305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 bwMode="auto">
          <a:xfrm>
            <a:off x="0" y="5768214"/>
            <a:ext cx="9144000" cy="886711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-110" charset="0"/>
              </a:rPr>
              <a:t>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pitchFamily="-110" charset="0"/>
            </a:endParaRPr>
          </a:p>
        </p:txBody>
      </p:sp>
      <p:pic>
        <p:nvPicPr>
          <p:cNvPr id="13" name="Picture 12" descr="uOttawa_HOR_WG7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09367" y="5947834"/>
            <a:ext cx="1697566" cy="45404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3729" y="6650864"/>
            <a:ext cx="9171460" cy="214000"/>
          </a:xfrm>
          <a:prstGeom prst="rect">
            <a:avLst/>
          </a:prstGeom>
        </p:spPr>
      </p:pic>
      <p:sp>
        <p:nvSpPr>
          <p:cNvPr id="15" name="Footer Placeholder 6"/>
          <p:cNvSpPr txBox="1">
            <a:spLocks noChangeArrowheads="1"/>
          </p:cNvSpPr>
          <p:nvPr userDrawn="1"/>
        </p:nvSpPr>
        <p:spPr bwMode="auto">
          <a:xfrm>
            <a:off x="251520" y="6165304"/>
            <a:ext cx="453650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A69C95"/>
                </a:solidFill>
                <a:latin typeface="Verdana" charset="0"/>
                <a:ea typeface="ＭＳ Ｐゴシック" charset="0"/>
                <a:cs typeface="Verdana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algn="l"/>
            <a:r>
              <a:rPr lang="en-US" dirty="0" smtClean="0">
                <a:solidFill>
                  <a:srgbClr val="ACA39A"/>
                </a:solidFill>
              </a:rPr>
              <a:t>genie.uOttawa.ca </a:t>
            </a:r>
            <a:r>
              <a:rPr lang="en-US" sz="1200" dirty="0" smtClean="0">
                <a:solidFill>
                  <a:srgbClr val="ACA39A"/>
                </a:solidFill>
              </a:rPr>
              <a:t>| </a:t>
            </a:r>
            <a:r>
              <a:rPr lang="en-US" dirty="0" smtClean="0">
                <a:solidFill>
                  <a:srgbClr val="ACA39A"/>
                </a:solidFill>
              </a:rPr>
              <a:t>engineering.uOttawa.ca</a:t>
            </a:r>
            <a:endParaRPr lang="en-US" dirty="0">
              <a:solidFill>
                <a:srgbClr val="ACA3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238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30242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5363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CA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86916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pic>
        <p:nvPicPr>
          <p:cNvPr id="7" name="Picture 6" descr="top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866"/>
            <a:ext cx="9144002" cy="384305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 bwMode="auto">
          <a:xfrm>
            <a:off x="0" y="5768214"/>
            <a:ext cx="9144000" cy="886711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-110" charset="0"/>
              </a:rPr>
              <a:t>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pitchFamily="-110" charset="0"/>
            </a:endParaRPr>
          </a:p>
        </p:txBody>
      </p:sp>
      <p:pic>
        <p:nvPicPr>
          <p:cNvPr id="13" name="Picture 12" descr="uOttawa_HOR_WG7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09367" y="5947834"/>
            <a:ext cx="1697566" cy="45404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3729" y="6650864"/>
            <a:ext cx="9171460" cy="214000"/>
          </a:xfrm>
          <a:prstGeom prst="rect">
            <a:avLst/>
          </a:prstGeom>
        </p:spPr>
      </p:pic>
      <p:sp>
        <p:nvSpPr>
          <p:cNvPr id="15" name="Footer Placeholder 6"/>
          <p:cNvSpPr txBox="1">
            <a:spLocks noChangeArrowheads="1"/>
          </p:cNvSpPr>
          <p:nvPr userDrawn="1"/>
        </p:nvSpPr>
        <p:spPr bwMode="auto">
          <a:xfrm>
            <a:off x="251520" y="6165304"/>
            <a:ext cx="453650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A69C95"/>
                </a:solidFill>
                <a:latin typeface="Verdana" charset="0"/>
                <a:ea typeface="ＭＳ Ｐゴシック" charset="0"/>
                <a:cs typeface="Verdana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algn="l"/>
            <a:r>
              <a:rPr lang="en-US" dirty="0" smtClean="0">
                <a:solidFill>
                  <a:srgbClr val="ACA39A"/>
                </a:solidFill>
              </a:rPr>
              <a:t>genie.uOttawa.ca </a:t>
            </a:r>
            <a:r>
              <a:rPr lang="en-US" sz="1200" dirty="0" smtClean="0">
                <a:solidFill>
                  <a:srgbClr val="ACA39A"/>
                </a:solidFill>
              </a:rPr>
              <a:t>| </a:t>
            </a:r>
            <a:r>
              <a:rPr lang="en-US" dirty="0" smtClean="0">
                <a:solidFill>
                  <a:srgbClr val="ACA39A"/>
                </a:solidFill>
              </a:rPr>
              <a:t>engineering.uOttawa.ca</a:t>
            </a:r>
            <a:endParaRPr lang="en-US" dirty="0">
              <a:solidFill>
                <a:srgbClr val="ACA3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005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6553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dirty="0" smtClean="0"/>
              <a:t>Click to </a:t>
            </a:r>
            <a:r>
              <a:rPr lang="fr-CA" dirty="0" err="1" smtClean="0"/>
              <a:t>add</a:t>
            </a:r>
            <a:r>
              <a:rPr lang="fr-CA" dirty="0" smtClean="0"/>
              <a:t> </a:t>
            </a:r>
            <a:r>
              <a:rPr lang="fr-CA" dirty="0" err="1" smtClean="0"/>
              <a:t>title</a:t>
            </a:r>
            <a:r>
              <a:rPr lang="fr-CA" dirty="0" smtClean="0"/>
              <a:t> </a:t>
            </a:r>
            <a:r>
              <a:rPr lang="fr-CA" dirty="0" err="1" smtClean="0"/>
              <a:t>here</a:t>
            </a:r>
            <a:endParaRPr lang="en-US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dirty="0" smtClean="0"/>
              <a:t>Click to </a:t>
            </a:r>
            <a:r>
              <a:rPr lang="fr-CA" dirty="0" err="1" smtClean="0"/>
              <a:t>add</a:t>
            </a:r>
            <a:r>
              <a:rPr lang="fr-CA" dirty="0" smtClean="0"/>
              <a:t> content </a:t>
            </a:r>
            <a:r>
              <a:rPr lang="fr-CA" dirty="0" err="1" smtClean="0"/>
              <a:t>here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990000"/>
          </a:solidFill>
          <a:latin typeface="Verdana"/>
          <a:ea typeface="ＭＳ Ｐゴシック" charset="0"/>
          <a:cs typeface="Verdana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Verdana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Verdana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Verdana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Verdana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Arial Black" pitchFamily="-110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Arial Black" pitchFamily="-110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Arial Black" pitchFamily="-110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Arial Black" pitchFamily="-110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Verdana"/>
          <a:ea typeface="ＭＳ Ｐゴシック" charset="0"/>
          <a:cs typeface="Verdana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Verdana"/>
          <a:ea typeface="ＭＳ Ｐゴシック" pitchFamily="-110" charset="-128"/>
          <a:cs typeface="Verdan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Verdana"/>
          <a:ea typeface="ＭＳ Ｐゴシック" pitchFamily="-110" charset="-128"/>
          <a:cs typeface="Verdan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Verdana"/>
          <a:ea typeface="ＭＳ Ｐゴシック" pitchFamily="-110" charset="-128"/>
          <a:cs typeface="Verdan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Verdana"/>
          <a:ea typeface="ＭＳ Ｐゴシック" pitchFamily="-110" charset="-128"/>
          <a:cs typeface="Verdan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0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0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0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0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g"/><Relationship Id="rId5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54136" y="0"/>
            <a:ext cx="9198136" cy="570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/>
          <p:cNvSpPr/>
          <p:nvPr/>
        </p:nvSpPr>
        <p:spPr bwMode="auto">
          <a:xfrm>
            <a:off x="1763688" y="3573016"/>
            <a:ext cx="7380312" cy="1224136"/>
          </a:xfrm>
          <a:prstGeom prst="rect">
            <a:avLst/>
          </a:prstGeom>
          <a:solidFill>
            <a:schemeClr val="tx1">
              <a:alpha val="7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0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763688" y="4869160"/>
            <a:ext cx="7380312" cy="321320"/>
          </a:xfrm>
          <a:prstGeom prst="rect">
            <a:avLst/>
          </a:prstGeom>
          <a:solidFill>
            <a:schemeClr val="tx1">
              <a:alpha val="7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0" charset="0"/>
            </a:endParaRPr>
          </a:p>
        </p:txBody>
      </p:sp>
      <p:sp>
        <p:nvSpPr>
          <p:cNvPr id="30" name="Title 1"/>
          <p:cNvSpPr txBox="1">
            <a:spLocks/>
          </p:cNvSpPr>
          <p:nvPr/>
        </p:nvSpPr>
        <p:spPr bwMode="auto">
          <a:xfrm>
            <a:off x="1872208" y="3573016"/>
            <a:ext cx="7164288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00"/>
                </a:solidFill>
                <a:latin typeface="Verdana"/>
                <a:ea typeface="ＭＳ Ｐゴシック" charset="0"/>
                <a:cs typeface="Verdana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990000"/>
                </a:solidFill>
                <a:latin typeface="Verdana" charset="0"/>
                <a:ea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990000"/>
                </a:solidFill>
                <a:latin typeface="Verdana" charset="0"/>
                <a:ea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990000"/>
                </a:solidFill>
                <a:latin typeface="Verdana" charset="0"/>
                <a:ea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990000"/>
                </a:solidFill>
                <a:latin typeface="Verdana" charset="0"/>
                <a:ea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990000"/>
                </a:solidFill>
                <a:latin typeface="Arial Black" pitchFamily="-110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990000"/>
                </a:solidFill>
                <a:latin typeface="Arial Black" pitchFamily="-110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990000"/>
                </a:solidFill>
                <a:latin typeface="Arial Black" pitchFamily="-110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990000"/>
                </a:solidFill>
                <a:latin typeface="Arial Black" pitchFamily="-110" charset="0"/>
              </a:defRPr>
            </a:lvl9pPr>
          </a:lstStyle>
          <a:p>
            <a:r>
              <a:rPr lang="en-US" sz="2400" dirty="0" smtClean="0">
                <a:solidFill>
                  <a:schemeClr val="bg1"/>
                </a:solidFill>
                <a:latin typeface="Arial"/>
                <a:cs typeface="Arial"/>
              </a:rPr>
              <a:t>Genie </a:t>
            </a:r>
            <a:r>
              <a:rPr lang="en-US" sz="2400" dirty="0" err="1" smtClean="0">
                <a:solidFill>
                  <a:schemeClr val="bg1"/>
                </a:solidFill>
                <a:latin typeface="Arial"/>
                <a:cs typeface="Arial"/>
              </a:rPr>
              <a:t>logiciel</a:t>
            </a:r>
            <a:r>
              <a:rPr lang="en-US" sz="2400" dirty="0" smtClean="0">
                <a:solidFill>
                  <a:schemeClr val="bg1"/>
                </a:solidFill>
                <a:latin typeface="Arial"/>
                <a:cs typeface="Arial"/>
              </a:rPr>
              <a:t> / Software Engineering</a:t>
            </a:r>
          </a:p>
        </p:txBody>
      </p:sp>
      <p:sp>
        <p:nvSpPr>
          <p:cNvPr id="31" name="Text Placeholder 2"/>
          <p:cNvSpPr txBox="1">
            <a:spLocks/>
          </p:cNvSpPr>
          <p:nvPr/>
        </p:nvSpPr>
        <p:spPr bwMode="auto">
          <a:xfrm>
            <a:off x="1872208" y="4293096"/>
            <a:ext cx="7164288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Verdana"/>
                <a:ea typeface="ＭＳ Ｐゴシック" charset="0"/>
                <a:cs typeface="Verdana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Verdana"/>
                <a:ea typeface="ＭＳ Ｐゴシック" pitchFamily="-110" charset="-128"/>
                <a:cs typeface="Verdan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Verdana"/>
                <a:ea typeface="ＭＳ Ｐゴシック" pitchFamily="-110" charset="-128"/>
                <a:cs typeface="Verdan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Verdana"/>
                <a:ea typeface="ＭＳ Ｐゴシック" pitchFamily="-110" charset="-128"/>
                <a:cs typeface="Verdan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/>
                <a:ea typeface="ＭＳ Ｐゴシック" pitchFamily="-110" charset="-128"/>
                <a:cs typeface="Verdan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0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0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0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0" charset="-128"/>
              </a:defRPr>
            </a:lvl9pPr>
          </a:lstStyle>
          <a:p>
            <a:r>
              <a:rPr lang="en-US" sz="1600" dirty="0" smtClean="0">
                <a:solidFill>
                  <a:schemeClr val="bg1"/>
                </a:solidFill>
                <a:latin typeface="Arial"/>
                <a:cs typeface="Arial"/>
              </a:rPr>
              <a:t>Welcome to Probation</a:t>
            </a:r>
            <a:endParaRPr lang="en-US" sz="16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2" name="Text Placeholder 2"/>
          <p:cNvSpPr txBox="1">
            <a:spLocks/>
          </p:cNvSpPr>
          <p:nvPr/>
        </p:nvSpPr>
        <p:spPr bwMode="auto">
          <a:xfrm>
            <a:off x="1872208" y="4869160"/>
            <a:ext cx="7164288" cy="288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Verdana"/>
                <a:ea typeface="ＭＳ Ｐゴシック" charset="0"/>
                <a:cs typeface="Verdana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Verdana"/>
                <a:ea typeface="ＭＳ Ｐゴシック" pitchFamily="-110" charset="-128"/>
                <a:cs typeface="Verdan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Verdana"/>
                <a:ea typeface="ＭＳ Ｐゴシック" pitchFamily="-110" charset="-128"/>
                <a:cs typeface="Verdan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Verdana"/>
                <a:ea typeface="ＭＳ Ｐゴシック" pitchFamily="-110" charset="-128"/>
                <a:cs typeface="Verdan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/>
                <a:ea typeface="ＭＳ Ｐゴシック" pitchFamily="-110" charset="-128"/>
                <a:cs typeface="Verdan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0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0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0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0" charset="-128"/>
              </a:defRPr>
            </a:lvl9pPr>
          </a:lstStyle>
          <a:p>
            <a:pPr marL="0" indent="0">
              <a:buNone/>
            </a:pPr>
            <a:endParaRPr lang="en-US" sz="1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688352" y="3573016"/>
            <a:ext cx="78511" cy="1224136"/>
          </a:xfrm>
          <a:prstGeom prst="rect">
            <a:avLst/>
          </a:prstGeom>
          <a:solidFill>
            <a:srgbClr val="DF4526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A69C95"/>
              </a:solidFill>
              <a:effectLst/>
              <a:latin typeface="Times" pitchFamily="-110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688353" y="4869160"/>
            <a:ext cx="78510" cy="321320"/>
          </a:xfrm>
          <a:prstGeom prst="rect">
            <a:avLst/>
          </a:prstGeom>
          <a:solidFill>
            <a:srgbClr val="DF4526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A69C95"/>
                </a:solidFill>
                <a:effectLst/>
                <a:latin typeface="Times" pitchFamily="-110" charset="0"/>
              </a:rPr>
              <a:t>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A69C95"/>
              </a:solidFill>
              <a:effectLst/>
              <a:latin typeface="Times" pitchFamily="-110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6643" y="-1866"/>
            <a:ext cx="9165584" cy="6656792"/>
            <a:chOff x="-6643" y="-1866"/>
            <a:chExt cx="9165584" cy="6656792"/>
          </a:xfrm>
        </p:grpSpPr>
        <p:sp>
          <p:nvSpPr>
            <p:cNvPr id="8" name="Rectangle 7"/>
            <p:cNvSpPr/>
            <p:nvPr/>
          </p:nvSpPr>
          <p:spPr bwMode="auto">
            <a:xfrm>
              <a:off x="-6643" y="5704704"/>
              <a:ext cx="9165584" cy="950222"/>
            </a:xfrm>
            <a:prstGeom prst="rect">
              <a:avLst/>
            </a:prstGeom>
            <a:solidFill>
              <a:schemeClr val="tx1">
                <a:alpha val="75000"/>
              </a:schemeClr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-110" charset="0"/>
                </a:rPr>
                <a:t> 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-110" charset="0"/>
              </a:endParaRPr>
            </a:p>
          </p:txBody>
        </p:sp>
        <p:pic>
          <p:nvPicPr>
            <p:cNvPr id="16" name="Picture 15" descr="uOttawa_HOR_WHITE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213600" y="5949280"/>
              <a:ext cx="1693389" cy="452922"/>
            </a:xfrm>
            <a:prstGeom prst="rect">
              <a:avLst/>
            </a:prstGeom>
          </p:spPr>
        </p:pic>
        <p:pic>
          <p:nvPicPr>
            <p:cNvPr id="14" name="Picture 13" descr="top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" y="-1866"/>
              <a:ext cx="9144002" cy="384305"/>
            </a:xfrm>
            <a:prstGeom prst="rect">
              <a:avLst/>
            </a:prstGeom>
          </p:spPr>
        </p:pic>
        <p:sp>
          <p:nvSpPr>
            <p:cNvPr id="17" name="Footer Placeholder 6"/>
            <p:cNvSpPr txBox="1">
              <a:spLocks noChangeArrowheads="1"/>
            </p:cNvSpPr>
            <p:nvPr/>
          </p:nvSpPr>
          <p:spPr bwMode="auto">
            <a:xfrm>
              <a:off x="179512" y="6237312"/>
              <a:ext cx="4536504" cy="3600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r" rtl="0" eaLnBrk="0" fontAlgn="base" hangingPunct="0">
                <a:spcBef>
                  <a:spcPct val="0"/>
                </a:spcBef>
                <a:spcAft>
                  <a:spcPct val="0"/>
                </a:spcAft>
                <a:defRPr sz="1200" b="1" kern="1200">
                  <a:solidFill>
                    <a:srgbClr val="A69C95"/>
                  </a:solidFill>
                  <a:latin typeface="Verdana" charset="0"/>
                  <a:ea typeface="ＭＳ Ｐゴシック" charset="0"/>
                  <a:cs typeface="Verdana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l"/>
              <a:r>
                <a:rPr lang="en-US" dirty="0" smtClean="0">
                  <a:solidFill>
                    <a:schemeClr val="bg1"/>
                  </a:solidFill>
                </a:rPr>
                <a:t>g</a:t>
              </a:r>
              <a:r>
                <a:rPr lang="en-US" dirty="0">
                  <a:solidFill>
                    <a:schemeClr val="bg1"/>
                  </a:solidFill>
                </a:rPr>
                <a:t>enie.uOttawa.ca </a:t>
              </a:r>
              <a:r>
                <a:rPr lang="en-US" dirty="0" smtClean="0">
                  <a:solidFill>
                    <a:schemeClr val="bg1"/>
                  </a:solidFill>
                </a:rPr>
                <a:t>| engineering.uOttawa.ca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0" name="Footer Placeholder 6"/>
            <p:cNvSpPr txBox="1">
              <a:spLocks noChangeArrowheads="1"/>
            </p:cNvSpPr>
            <p:nvPr/>
          </p:nvSpPr>
          <p:spPr bwMode="auto">
            <a:xfrm>
              <a:off x="179512" y="5877272"/>
              <a:ext cx="6408712" cy="3600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r" rtl="0" eaLnBrk="0" fontAlgn="base" hangingPunct="0">
                <a:spcBef>
                  <a:spcPct val="0"/>
                </a:spcBef>
                <a:spcAft>
                  <a:spcPct val="0"/>
                </a:spcAft>
                <a:defRPr sz="1200" b="1" kern="1200">
                  <a:solidFill>
                    <a:srgbClr val="A69C95"/>
                  </a:solidFill>
                  <a:latin typeface="Verdana" charset="0"/>
                  <a:ea typeface="ＭＳ Ｐゴシック" charset="0"/>
                  <a:cs typeface="Verdana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l"/>
              <a:r>
                <a:rPr lang="en-US" sz="1600" dirty="0" err="1" smtClean="0">
                  <a:solidFill>
                    <a:schemeClr val="bg1"/>
                  </a:solidFill>
                </a:rPr>
                <a:t>Faculté</a:t>
              </a:r>
              <a:r>
                <a:rPr lang="en-US" sz="1600" dirty="0" smtClean="0">
                  <a:solidFill>
                    <a:schemeClr val="bg1"/>
                  </a:solidFill>
                </a:rPr>
                <a:t> de </a:t>
              </a:r>
              <a:r>
                <a:rPr lang="en-US" sz="1600" dirty="0" err="1" smtClean="0">
                  <a:solidFill>
                    <a:schemeClr val="bg1"/>
                  </a:solidFill>
                </a:rPr>
                <a:t>génie</a:t>
              </a:r>
              <a:r>
                <a:rPr lang="en-US" sz="1600" dirty="0" smtClean="0">
                  <a:solidFill>
                    <a:schemeClr val="bg1"/>
                  </a:solidFill>
                </a:rPr>
                <a:t>  |  Faculty of Engineering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21" name="Picture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3729" y="6650864"/>
            <a:ext cx="9171460" cy="21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99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34752"/>
            <a:ext cx="7772400" cy="762000"/>
          </a:xfrm>
        </p:spPr>
        <p:txBody>
          <a:bodyPr/>
          <a:lstStyle/>
          <a:p>
            <a:r>
              <a:rPr lang="en-CA" b="1" dirty="0" smtClean="0"/>
              <a:t>Welcome to Probation </a:t>
            </a:r>
            <a:br>
              <a:rPr lang="en-CA" b="1" dirty="0" smtClean="0"/>
            </a:br>
            <a:r>
              <a:rPr lang="en-CA" b="1" dirty="0" err="1" smtClean="0"/>
              <a:t>Bienvenue</a:t>
            </a:r>
            <a:r>
              <a:rPr lang="en-CA" dirty="0" smtClean="0"/>
              <a:t> </a:t>
            </a:r>
            <a:r>
              <a:rPr lang="en-CA" dirty="0"/>
              <a:t>à </a:t>
            </a:r>
            <a:r>
              <a:rPr lang="en-CA" b="1" dirty="0" smtClean="0"/>
              <a:t>la probation</a:t>
            </a:r>
            <a:endParaRPr lang="en-CA" b="1" dirty="0"/>
          </a:p>
        </p:txBody>
      </p:sp>
      <p:sp>
        <p:nvSpPr>
          <p:cNvPr id="10" name="Content Placeholder 3"/>
          <p:cNvSpPr>
            <a:spLocks noGrp="1"/>
          </p:cNvSpPr>
          <p:nvPr>
            <p:ph idx="1"/>
          </p:nvPr>
        </p:nvSpPr>
        <p:spPr>
          <a:xfrm>
            <a:off x="467544" y="1404020"/>
            <a:ext cx="7772400" cy="4545260"/>
          </a:xfrm>
        </p:spPr>
        <p:txBody>
          <a:bodyPr/>
          <a:lstStyle/>
          <a:p>
            <a:r>
              <a:rPr lang="en-US" altLang="en-US" dirty="0" smtClean="0">
                <a:ea typeface="ＭＳ Ｐゴシック" charset="-128"/>
              </a:rPr>
              <a:t>Google “</a:t>
            </a:r>
            <a:r>
              <a:rPr lang="en-US" altLang="en-US" dirty="0" err="1" smtClean="0">
                <a:ea typeface="ＭＳ Ｐゴシック" charset="-128"/>
              </a:rPr>
              <a:t>uottawa</a:t>
            </a:r>
            <a:r>
              <a:rPr lang="en-US" altLang="en-US" dirty="0" smtClean="0">
                <a:ea typeface="ＭＳ Ｐゴシック" charset="-128"/>
              </a:rPr>
              <a:t> probation”</a:t>
            </a:r>
          </a:p>
          <a:p>
            <a:r>
              <a:rPr lang="en-US" altLang="en-US" dirty="0">
                <a:ea typeface="ＭＳ Ｐゴシック" charset="-128"/>
              </a:rPr>
              <a:t>COOP Probation:  GPA &lt;4.5 or COOP prep pas </a:t>
            </a:r>
            <a:r>
              <a:rPr lang="en-US" altLang="en-US" dirty="0" err="1" smtClean="0">
                <a:ea typeface="ＭＳ Ｐゴシック" charset="-128"/>
              </a:rPr>
              <a:t>achevé</a:t>
            </a:r>
            <a:endParaRPr lang="en-US" altLang="en-US" dirty="0" smtClean="0">
              <a:ea typeface="ＭＳ Ｐゴシック" charset="-128"/>
            </a:endParaRPr>
          </a:p>
          <a:p>
            <a:pPr lvl="1"/>
            <a:r>
              <a:rPr lang="en-US" altLang="en-US" dirty="0" smtClean="0">
                <a:ea typeface="ＭＳ Ｐゴシック" charset="-128"/>
              </a:rPr>
              <a:t>SEG2901 Stage COOP Work Term non </a:t>
            </a:r>
            <a:r>
              <a:rPr lang="en-US" altLang="en-US" dirty="0" err="1">
                <a:ea typeface="ＭＳ Ｐゴシック" charset="-128"/>
              </a:rPr>
              <a:t>autorisé</a:t>
            </a:r>
            <a:endParaRPr lang="en-US" altLang="en-US" dirty="0">
              <a:ea typeface="ＭＳ Ｐゴシック" charset="-128"/>
            </a:endParaRPr>
          </a:p>
          <a:p>
            <a:endParaRPr lang="en-US" altLang="en-US" dirty="0" smtClean="0">
              <a:ea typeface="ＭＳ Ｐゴシック" charset="-12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0008347"/>
              </p:ext>
            </p:extLst>
          </p:nvPr>
        </p:nvGraphicFramePr>
        <p:xfrm>
          <a:off x="971600" y="3212976"/>
          <a:ext cx="5256584" cy="14699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921"/>
                <a:gridCol w="1735663"/>
              </a:tblGrid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b="1" u="none" strike="noStrike" dirty="0" err="1" smtClean="0">
                          <a:effectLst/>
                        </a:rPr>
                        <a:t>Entrevues</a:t>
                      </a:r>
                      <a:r>
                        <a:rPr lang="en-CA" sz="2000" b="1" u="none" strike="noStrike" dirty="0" smtClean="0">
                          <a:effectLst/>
                        </a:rPr>
                        <a:t> COOP Interviews</a:t>
                      </a:r>
                      <a:endParaRPr lang="en-CA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b="1" u="none" strike="noStrike">
                          <a:effectLst/>
                        </a:rPr>
                        <a:t>59</a:t>
                      </a:r>
                      <a:endParaRPr lang="en-CA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9595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000" b="1" u="none" strike="noStrike" dirty="0" smtClean="0">
                          <a:effectLst/>
                        </a:rPr>
                        <a:t>COOP Prep  - pas </a:t>
                      </a:r>
                      <a:r>
                        <a:rPr lang="en-CA" sz="2000" b="1" u="none" strike="noStrike" dirty="0" err="1" smtClean="0">
                          <a:effectLst/>
                        </a:rPr>
                        <a:t>achev</a:t>
                      </a:r>
                      <a:r>
                        <a:rPr lang="en-US" altLang="en-US" sz="2000" b="1" dirty="0" smtClean="0">
                          <a:ea typeface="ＭＳ Ｐゴシック" charset="-128"/>
                        </a:rPr>
                        <a:t>é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b="1" u="none" strike="noStrike">
                          <a:effectLst/>
                        </a:rPr>
                        <a:t>4</a:t>
                      </a:r>
                      <a:endParaRPr lang="en-CA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3030"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b="1" u="none" strike="noStrike" dirty="0">
                          <a:effectLst/>
                        </a:rPr>
                        <a:t>GPA &lt;4.5</a:t>
                      </a:r>
                      <a:endParaRPr lang="en-CA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b="1" u="none" strike="noStrike" dirty="0">
                          <a:effectLst/>
                        </a:rPr>
                        <a:t>27</a:t>
                      </a:r>
                      <a:endParaRPr lang="en-CA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3030"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n-CA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  <a:endParaRPr lang="en-CA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67544" y="5013176"/>
            <a:ext cx="66967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err="1" smtClean="0"/>
              <a:t>Etes-vous</a:t>
            </a:r>
            <a:r>
              <a:rPr lang="en-CA" dirty="0" smtClean="0"/>
              <a:t> contents?</a:t>
            </a:r>
          </a:p>
          <a:p>
            <a:r>
              <a:rPr lang="en-CA" dirty="0" smtClean="0"/>
              <a:t>…. Not me!</a:t>
            </a:r>
          </a:p>
          <a:p>
            <a:r>
              <a:rPr lang="en-CA" dirty="0" err="1" smtClean="0"/>
              <a:t>Qu'est-ce</a:t>
            </a:r>
            <a:r>
              <a:rPr lang="en-CA" dirty="0" smtClean="0"/>
              <a:t> </a:t>
            </a:r>
            <a:r>
              <a:rPr lang="en-CA" dirty="0" err="1"/>
              <a:t>qu'on</a:t>
            </a:r>
            <a:r>
              <a:rPr lang="en-CA" dirty="0"/>
              <a:t> </a:t>
            </a:r>
            <a:r>
              <a:rPr lang="en-CA" dirty="0" err="1"/>
              <a:t>va</a:t>
            </a:r>
            <a:r>
              <a:rPr lang="en-CA" dirty="0"/>
              <a:t> </a:t>
            </a:r>
            <a:r>
              <a:rPr lang="en-CA" dirty="0" smtClean="0"/>
              <a:t>faire?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0874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7772400" cy="689992"/>
          </a:xfrm>
        </p:spPr>
        <p:txBody>
          <a:bodyPr/>
          <a:lstStyle/>
          <a:p>
            <a:r>
              <a:rPr lang="fr-FR" dirty="0"/>
              <a:t>Réussir à ce que vous </a:t>
            </a:r>
            <a:r>
              <a:rPr lang="fr-FR" dirty="0" smtClean="0"/>
              <a:t>faites!</a:t>
            </a:r>
            <a:br>
              <a:rPr lang="fr-FR" dirty="0" smtClean="0"/>
            </a:br>
            <a:r>
              <a:rPr lang="fr-FR" dirty="0" smtClean="0"/>
              <a:t>Be good at </a:t>
            </a:r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 do!</a:t>
            </a:r>
            <a:endParaRPr lang="en-CA" b="1" dirty="0"/>
          </a:p>
        </p:txBody>
      </p:sp>
      <p:sp>
        <p:nvSpPr>
          <p:cNvPr id="10" name="Content Placeholder 3"/>
          <p:cNvSpPr>
            <a:spLocks noGrp="1"/>
          </p:cNvSpPr>
          <p:nvPr>
            <p:ph idx="1"/>
          </p:nvPr>
        </p:nvSpPr>
        <p:spPr>
          <a:xfrm>
            <a:off x="467544" y="1052736"/>
            <a:ext cx="8208912" cy="4545260"/>
          </a:xfrm>
        </p:spPr>
        <p:txBody>
          <a:bodyPr/>
          <a:lstStyle/>
          <a:p>
            <a:endParaRPr lang="en-CA" sz="2400" b="1" dirty="0" smtClean="0">
              <a:solidFill>
                <a:srgbClr val="000000"/>
              </a:solidFill>
              <a:latin typeface="Tahoma"/>
            </a:endParaRPr>
          </a:p>
          <a:p>
            <a:pPr marL="0" indent="0">
              <a:buNone/>
            </a:pPr>
            <a:r>
              <a:rPr lang="en-CA" sz="2400" b="1" dirty="0" smtClean="0">
                <a:solidFill>
                  <a:srgbClr val="000000"/>
                </a:solidFill>
                <a:latin typeface="Tahoma"/>
              </a:rPr>
              <a:t>&gt;8.0 competent</a:t>
            </a:r>
          </a:p>
          <a:p>
            <a:pPr marL="0" indent="0">
              <a:buNone/>
            </a:pPr>
            <a:r>
              <a:rPr lang="en-CA" sz="2400" b="1" dirty="0" smtClean="0">
                <a:solidFill>
                  <a:srgbClr val="000000"/>
                </a:solidFill>
                <a:latin typeface="Tahoma"/>
              </a:rPr>
              <a:t>&gt;5.0 barely competent</a:t>
            </a:r>
          </a:p>
          <a:p>
            <a:pPr marL="0" indent="0">
              <a:buNone/>
            </a:pPr>
            <a:r>
              <a:rPr lang="en-CA" sz="2400" b="1" dirty="0" smtClean="0">
                <a:solidFill>
                  <a:srgbClr val="000000"/>
                </a:solidFill>
                <a:latin typeface="Tahoma"/>
              </a:rPr>
              <a:t>&lt;5.0 not acceptable</a:t>
            </a:r>
            <a:endParaRPr lang="en-CA" dirty="0">
              <a:solidFill>
                <a:srgbClr val="000000"/>
              </a:solidFill>
              <a:latin typeface="Tahoma"/>
            </a:endParaRPr>
          </a:p>
          <a:p>
            <a:pPr marL="0" indent="0">
              <a:buNone/>
            </a:pPr>
            <a:endParaRPr lang="en-US" altLang="en-US" dirty="0" smtClean="0">
              <a:ea typeface="ＭＳ Ｐゴシック" charset="-128"/>
            </a:endParaRPr>
          </a:p>
          <a:p>
            <a:endParaRPr lang="en-US" altLang="en-US" dirty="0">
              <a:ea typeface="ＭＳ Ｐゴシック" charset="-128"/>
            </a:endParaRPr>
          </a:p>
          <a:p>
            <a:endParaRPr lang="en-US" altLang="en-US" dirty="0" smtClean="0">
              <a:ea typeface="ＭＳ Ｐゴシック" charset="-128"/>
            </a:endParaRPr>
          </a:p>
          <a:p>
            <a:pPr marL="0" indent="0">
              <a:buNone/>
            </a:pPr>
            <a:endParaRPr lang="en-US" altLang="en-US" dirty="0" smtClean="0">
              <a:ea typeface="ＭＳ Ｐゴシック" charset="-128"/>
            </a:endParaRPr>
          </a:p>
          <a:p>
            <a:r>
              <a:rPr lang="fr-FR" altLang="en-US" dirty="0">
                <a:ea typeface="ＭＳ Ｐゴシック" charset="-128"/>
              </a:rPr>
              <a:t>tous les autres programmes </a:t>
            </a:r>
            <a:r>
              <a:rPr lang="fr-FR" altLang="en-US" dirty="0" smtClean="0">
                <a:ea typeface="ＭＳ Ｐゴシック" charset="-128"/>
              </a:rPr>
              <a:t>COOP exigent GPA &gt;6.0</a:t>
            </a:r>
          </a:p>
          <a:p>
            <a:r>
              <a:rPr lang="fr-FR" altLang="en-US" dirty="0" smtClean="0">
                <a:ea typeface="ＭＳ Ｐゴシック" charset="-128"/>
              </a:rPr>
              <a:t>All </a:t>
            </a:r>
            <a:r>
              <a:rPr lang="fr-FR" altLang="en-US" dirty="0" err="1" smtClean="0">
                <a:ea typeface="ＭＳ Ｐゴシック" charset="-128"/>
              </a:rPr>
              <a:t>other</a:t>
            </a:r>
            <a:r>
              <a:rPr lang="fr-FR" altLang="en-US" dirty="0" smtClean="0">
                <a:ea typeface="ＭＳ Ｐゴシック" charset="-128"/>
              </a:rPr>
              <a:t> COOP programs at </a:t>
            </a:r>
            <a:r>
              <a:rPr lang="fr-FR" altLang="en-US" dirty="0" err="1" smtClean="0">
                <a:ea typeface="ＭＳ Ｐゴシック" charset="-128"/>
              </a:rPr>
              <a:t>uOttawa</a:t>
            </a:r>
            <a:r>
              <a:rPr lang="fr-FR" altLang="en-US" dirty="0" smtClean="0">
                <a:ea typeface="ＭＳ Ｐゴシック" charset="-128"/>
              </a:rPr>
              <a:t> </a:t>
            </a:r>
            <a:r>
              <a:rPr lang="fr-FR" altLang="en-US" dirty="0" err="1" smtClean="0">
                <a:ea typeface="ＭＳ Ｐゴシック" charset="-128"/>
              </a:rPr>
              <a:t>require</a:t>
            </a:r>
            <a:r>
              <a:rPr lang="fr-FR" altLang="en-US" dirty="0" smtClean="0">
                <a:ea typeface="ＭＳ Ｐゴシック" charset="-128"/>
              </a:rPr>
              <a:t> GPA &gt;6.0</a:t>
            </a:r>
            <a:endParaRPr lang="en-US" altLang="en-US" dirty="0">
              <a:ea typeface="ＭＳ Ｐゴシック" charset="-128"/>
            </a:endParaRPr>
          </a:p>
          <a:p>
            <a:r>
              <a:rPr lang="en-US" altLang="en-US" dirty="0" smtClean="0">
                <a:ea typeface="ＭＳ Ｐゴシック" charset="-128"/>
              </a:rPr>
              <a:t>Would you like a doctor who is correct &lt;60% of the time!?</a:t>
            </a:r>
          </a:p>
          <a:p>
            <a:r>
              <a:rPr lang="fr-FR" altLang="en-US" dirty="0">
                <a:ea typeface="ＭＳ Ｐゴシック" charset="-128"/>
              </a:rPr>
              <a:t>Voulez-vous un médecin qui est correcte &lt;60% du </a:t>
            </a:r>
            <a:r>
              <a:rPr lang="fr-FR" altLang="en-US" dirty="0" smtClean="0">
                <a:ea typeface="ＭＳ Ｐゴシック" charset="-128"/>
              </a:rPr>
              <a:t>temps!?</a:t>
            </a:r>
            <a:endParaRPr lang="en-US" altLang="en-US" dirty="0" smtClean="0">
              <a:ea typeface="ＭＳ Ｐゴシック" charset="-12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260939"/>
              </p:ext>
            </p:extLst>
          </p:nvPr>
        </p:nvGraphicFramePr>
        <p:xfrm>
          <a:off x="5148064" y="908720"/>
          <a:ext cx="3672408" cy="3415695"/>
        </p:xfrm>
        <a:graphic>
          <a:graphicData uri="http://schemas.openxmlformats.org/drawingml/2006/table">
            <a:tbl>
              <a:tblPr/>
              <a:tblGrid>
                <a:gridCol w="864096"/>
                <a:gridCol w="648072"/>
                <a:gridCol w="2160240"/>
              </a:tblGrid>
              <a:tr h="3676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000" dirty="0" smtClean="0">
                          <a:effectLst/>
                          <a:latin typeface="Times New Roman"/>
                        </a:rPr>
                        <a:t>10.0</a:t>
                      </a:r>
                      <a:endParaRPr lang="en-CA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A+</a:t>
                      </a:r>
                      <a:endParaRPr lang="en-CA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90-100</a:t>
                      </a:r>
                      <a:endParaRPr lang="en-CA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1838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000" dirty="0" smtClean="0">
                          <a:effectLst/>
                          <a:latin typeface="Times New Roman"/>
                        </a:rPr>
                        <a:t>9.0</a:t>
                      </a:r>
                      <a:endParaRPr lang="en-CA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  <a:endParaRPr lang="en-CA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85-89</a:t>
                      </a:r>
                      <a:endParaRPr lang="en-CA" sz="200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8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000" dirty="0" smtClean="0">
                          <a:effectLst/>
                          <a:latin typeface="Times New Roman"/>
                        </a:rPr>
                        <a:t>8.0</a:t>
                      </a:r>
                      <a:endParaRPr lang="en-CA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A-</a:t>
                      </a:r>
                      <a:endParaRPr lang="en-CA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80-84</a:t>
                      </a:r>
                      <a:endParaRPr lang="en-CA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1838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000" dirty="0" smtClean="0">
                          <a:effectLst/>
                          <a:latin typeface="Times New Roman"/>
                        </a:rPr>
                        <a:t>7.0</a:t>
                      </a:r>
                      <a:endParaRPr lang="en-CA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B+</a:t>
                      </a:r>
                      <a:endParaRPr lang="en-CA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75-79</a:t>
                      </a:r>
                      <a:endParaRPr lang="en-CA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8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000" dirty="0" smtClean="0">
                          <a:effectLst/>
                          <a:latin typeface="Times New Roman"/>
                        </a:rPr>
                        <a:t>6.0</a:t>
                      </a:r>
                      <a:endParaRPr lang="en-CA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  <a:endParaRPr lang="en-CA" sz="200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70-74</a:t>
                      </a:r>
                      <a:endParaRPr lang="en-CA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1838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000" dirty="0" smtClean="0">
                          <a:effectLst/>
                          <a:latin typeface="Times New Roman"/>
                        </a:rPr>
                        <a:t>5.0</a:t>
                      </a:r>
                      <a:endParaRPr lang="en-CA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C+</a:t>
                      </a:r>
                      <a:endParaRPr lang="en-CA" sz="200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65-69</a:t>
                      </a:r>
                      <a:endParaRPr lang="en-CA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8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000" dirty="0" smtClean="0">
                          <a:effectLst/>
                          <a:latin typeface="Times New Roman"/>
                        </a:rPr>
                        <a:t>4.0</a:t>
                      </a:r>
                      <a:endParaRPr lang="en-CA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</a:t>
                      </a:r>
                      <a:endParaRPr lang="en-CA" sz="200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60-64</a:t>
                      </a:r>
                      <a:endParaRPr lang="en-CA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1838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000" dirty="0" smtClean="0">
                          <a:effectLst/>
                          <a:latin typeface="Times New Roman"/>
                        </a:rPr>
                        <a:t>3.0</a:t>
                      </a:r>
                      <a:endParaRPr lang="en-CA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D+</a:t>
                      </a:r>
                      <a:endParaRPr lang="en-CA" sz="200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0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55-59</a:t>
                      </a:r>
                      <a:endParaRPr lang="en-CA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8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000" dirty="0" smtClean="0">
                          <a:effectLst/>
                          <a:latin typeface="Times New Roman"/>
                        </a:rPr>
                        <a:t>2.0</a:t>
                      </a:r>
                      <a:endParaRPr lang="en-CA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  <a:endParaRPr lang="en-CA" sz="200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0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50-54</a:t>
                      </a:r>
                      <a:endParaRPr lang="en-CA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1838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000" dirty="0" smtClean="0">
                          <a:effectLst/>
                          <a:latin typeface="Times New Roman"/>
                        </a:rPr>
                        <a:t>1.0</a:t>
                      </a:r>
                      <a:endParaRPr lang="en-CA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</a:t>
                      </a:r>
                      <a:endParaRPr lang="en-CA" sz="200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40-49</a:t>
                      </a:r>
                      <a:endParaRPr lang="en-CA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8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000" dirty="0" smtClean="0">
                          <a:effectLst/>
                          <a:latin typeface="Times New Roman"/>
                        </a:rPr>
                        <a:t>0</a:t>
                      </a:r>
                      <a:endParaRPr lang="en-CA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  <a:endParaRPr lang="en-CA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0-39</a:t>
                      </a:r>
                      <a:endParaRPr lang="en-CA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644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34752"/>
            <a:ext cx="7772400" cy="762000"/>
          </a:xfrm>
        </p:spPr>
        <p:txBody>
          <a:bodyPr/>
          <a:lstStyle/>
          <a:p>
            <a:r>
              <a:rPr lang="en-CA" b="1" dirty="0" smtClean="0"/>
              <a:t>Les </a:t>
            </a:r>
            <a:r>
              <a:rPr lang="en-CA" b="1" dirty="0" err="1" smtClean="0"/>
              <a:t>Choix</a:t>
            </a:r>
            <a:endParaRPr lang="en-CA" b="1" dirty="0"/>
          </a:p>
        </p:txBody>
      </p:sp>
      <p:sp>
        <p:nvSpPr>
          <p:cNvPr id="10" name="Content Placeholder 3"/>
          <p:cNvSpPr>
            <a:spLocks noGrp="1"/>
          </p:cNvSpPr>
          <p:nvPr>
            <p:ph idx="1"/>
          </p:nvPr>
        </p:nvSpPr>
        <p:spPr>
          <a:xfrm>
            <a:off x="467544" y="1268760"/>
            <a:ext cx="7772400" cy="4545260"/>
          </a:xfrm>
        </p:spPr>
        <p:txBody>
          <a:bodyPr/>
          <a:lstStyle/>
          <a:p>
            <a:r>
              <a:rPr lang="en-CA" sz="2400" b="1" dirty="0" smtClean="0">
                <a:solidFill>
                  <a:srgbClr val="000000"/>
                </a:solidFill>
                <a:latin typeface="Tahoma"/>
              </a:rPr>
              <a:t>No change / </a:t>
            </a:r>
            <a:r>
              <a:rPr lang="en-CA" sz="2400" b="1" dirty="0" err="1" smtClean="0">
                <a:solidFill>
                  <a:srgbClr val="000000"/>
                </a:solidFill>
                <a:latin typeface="Tahoma"/>
              </a:rPr>
              <a:t>Aucun</a:t>
            </a:r>
            <a:r>
              <a:rPr lang="en-CA" sz="2400" b="1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CA" sz="2400" b="1" dirty="0" err="1" smtClean="0">
                <a:solidFill>
                  <a:srgbClr val="000000"/>
                </a:solidFill>
                <a:latin typeface="Tahoma"/>
              </a:rPr>
              <a:t>changement</a:t>
            </a:r>
            <a:endParaRPr lang="en-CA" sz="2400" b="1" dirty="0" smtClean="0">
              <a:solidFill>
                <a:srgbClr val="000000"/>
              </a:solidFill>
              <a:latin typeface="Tahoma"/>
            </a:endParaRPr>
          </a:p>
          <a:p>
            <a:pPr lvl="1"/>
            <a:r>
              <a:rPr lang="fr-FR" dirty="0">
                <a:solidFill>
                  <a:srgbClr val="000000"/>
                </a:solidFill>
                <a:latin typeface="Tahoma"/>
              </a:rPr>
              <a:t>perdre votre temps et 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d'argent … jusqu’à retrait obligatoire</a:t>
            </a:r>
          </a:p>
          <a:p>
            <a:pPr lvl="1"/>
            <a:r>
              <a:rPr lang="fr-FR" dirty="0" err="1" smtClean="0">
                <a:solidFill>
                  <a:srgbClr val="000000"/>
                </a:solidFill>
                <a:latin typeface="Tahoma"/>
              </a:rPr>
              <a:t>Waste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your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time and money …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until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you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are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kicked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out (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mandatory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withdrawal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)</a:t>
            </a:r>
          </a:p>
          <a:p>
            <a:pPr lvl="1"/>
            <a:endParaRPr lang="fr-FR" sz="800" dirty="0" smtClean="0">
              <a:solidFill>
                <a:srgbClr val="000000"/>
              </a:solidFill>
              <a:latin typeface="Tahoma"/>
            </a:endParaRPr>
          </a:p>
          <a:p>
            <a:r>
              <a:rPr lang="en-CA" sz="2400" b="1" dirty="0" smtClean="0">
                <a:solidFill>
                  <a:srgbClr val="000000"/>
                </a:solidFill>
                <a:latin typeface="Tahoma"/>
              </a:rPr>
              <a:t>Switch to another program / </a:t>
            </a:r>
            <a:r>
              <a:rPr lang="en-CA" sz="2400" b="1" dirty="0">
                <a:solidFill>
                  <a:srgbClr val="000000"/>
                </a:solidFill>
                <a:latin typeface="Tahoma"/>
              </a:rPr>
              <a:t>Passer à un </a:t>
            </a:r>
            <a:r>
              <a:rPr lang="en-CA" sz="2400" b="1" dirty="0" err="1">
                <a:solidFill>
                  <a:srgbClr val="000000"/>
                </a:solidFill>
                <a:latin typeface="Tahoma"/>
              </a:rPr>
              <a:t>autre</a:t>
            </a:r>
            <a:r>
              <a:rPr lang="en-CA" sz="2400" b="1" dirty="0">
                <a:solidFill>
                  <a:srgbClr val="000000"/>
                </a:solidFill>
                <a:latin typeface="Tahoma"/>
              </a:rPr>
              <a:t> </a:t>
            </a:r>
            <a:r>
              <a:rPr lang="en-CA" sz="2400" b="1" dirty="0" smtClean="0">
                <a:solidFill>
                  <a:srgbClr val="000000"/>
                </a:solidFill>
                <a:latin typeface="Tahoma"/>
              </a:rPr>
              <a:t>programme</a:t>
            </a:r>
          </a:p>
          <a:p>
            <a:pPr lvl="1"/>
            <a:r>
              <a:rPr lang="en-CA" dirty="0" err="1" smtClean="0">
                <a:solidFill>
                  <a:srgbClr val="000000"/>
                </a:solidFill>
                <a:latin typeface="Tahoma"/>
              </a:rPr>
              <a:t>Apres</a:t>
            </a:r>
            <a:r>
              <a:rPr lang="en-CA" dirty="0" smtClean="0">
                <a:solidFill>
                  <a:srgbClr val="000000"/>
                </a:solidFill>
                <a:latin typeface="Tahoma"/>
              </a:rPr>
              <a:t> 24 credits avec un GPA &gt; 4.5 </a:t>
            </a:r>
          </a:p>
          <a:p>
            <a:pPr lvl="1"/>
            <a:r>
              <a:rPr lang="en-CA" dirty="0" smtClean="0">
                <a:solidFill>
                  <a:srgbClr val="000000"/>
                </a:solidFill>
                <a:latin typeface="Tahoma"/>
              </a:rPr>
              <a:t>CEG, CSI, ... </a:t>
            </a:r>
            <a:r>
              <a:rPr lang="en-CA" dirty="0">
                <a:solidFill>
                  <a:srgbClr val="000000"/>
                </a:solidFill>
                <a:latin typeface="Tahoma"/>
              </a:rPr>
              <a:t>general Arts </a:t>
            </a:r>
            <a:r>
              <a:rPr lang="en-CA" dirty="0" err="1">
                <a:solidFill>
                  <a:srgbClr val="000000"/>
                </a:solidFill>
                <a:latin typeface="Tahoma"/>
              </a:rPr>
              <a:t>général</a:t>
            </a:r>
            <a:r>
              <a:rPr lang="en-CA" dirty="0">
                <a:solidFill>
                  <a:srgbClr val="000000"/>
                </a:solidFill>
                <a:latin typeface="Tahoma"/>
              </a:rPr>
              <a:t> </a:t>
            </a:r>
            <a:r>
              <a:rPr lang="en-CA" dirty="0" smtClean="0">
                <a:solidFill>
                  <a:srgbClr val="000000"/>
                </a:solidFill>
                <a:latin typeface="Tahoma"/>
              </a:rPr>
              <a:t>Les Arts </a:t>
            </a:r>
          </a:p>
          <a:p>
            <a:pPr lvl="1"/>
            <a:r>
              <a:rPr lang="en-CA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CA" sz="2400" b="1" smtClean="0">
                <a:solidFill>
                  <a:srgbClr val="000000"/>
                </a:solidFill>
                <a:latin typeface="Tahoma"/>
              </a:rPr>
              <a:t>Non-COOP</a:t>
            </a:r>
            <a:r>
              <a:rPr lang="en-CA" smtClean="0">
                <a:solidFill>
                  <a:srgbClr val="000000"/>
                </a:solidFill>
                <a:latin typeface="Tahoma"/>
              </a:rPr>
              <a:t> </a:t>
            </a:r>
            <a:endParaRPr lang="en-CA" dirty="0" smtClean="0">
              <a:solidFill>
                <a:srgbClr val="000000"/>
              </a:solidFill>
              <a:latin typeface="Tahoma"/>
            </a:endParaRPr>
          </a:p>
          <a:p>
            <a:pPr lvl="1"/>
            <a:endParaRPr lang="en-CA" sz="800" dirty="0">
              <a:solidFill>
                <a:srgbClr val="000000"/>
              </a:solidFill>
              <a:latin typeface="Tahoma"/>
            </a:endParaRPr>
          </a:p>
          <a:p>
            <a:r>
              <a:rPr lang="en-CA" sz="2400" b="1" dirty="0">
                <a:solidFill>
                  <a:srgbClr val="000000"/>
                </a:solidFill>
                <a:latin typeface="Tahoma"/>
              </a:rPr>
              <a:t>Get Serious / </a:t>
            </a:r>
            <a:r>
              <a:rPr lang="en-CA" sz="2400" b="1" dirty="0" err="1" smtClean="0">
                <a:solidFill>
                  <a:srgbClr val="000000"/>
                </a:solidFill>
                <a:latin typeface="Tahoma"/>
              </a:rPr>
              <a:t>Devenir</a:t>
            </a:r>
            <a:r>
              <a:rPr lang="en-CA" sz="2400" b="1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CA" sz="2400" b="1" dirty="0" err="1">
                <a:solidFill>
                  <a:srgbClr val="000000"/>
                </a:solidFill>
                <a:latin typeface="Tahoma"/>
              </a:rPr>
              <a:t>sérieux</a:t>
            </a:r>
            <a:r>
              <a:rPr lang="en-CA" sz="2400" b="1" dirty="0">
                <a:solidFill>
                  <a:srgbClr val="000000"/>
                </a:solidFill>
                <a:latin typeface="Tahoma"/>
              </a:rPr>
              <a:t> </a:t>
            </a:r>
            <a:endParaRPr lang="en-CA" sz="2400" b="1" dirty="0" smtClean="0">
              <a:solidFill>
                <a:srgbClr val="000000"/>
              </a:solidFill>
              <a:latin typeface="Tahoma"/>
            </a:endParaRPr>
          </a:p>
          <a:p>
            <a:pPr lvl="1"/>
            <a:r>
              <a:rPr lang="en-CA" dirty="0" smtClean="0">
                <a:solidFill>
                  <a:srgbClr val="000000"/>
                </a:solidFill>
                <a:latin typeface="Tahoma"/>
              </a:rPr>
              <a:t>About your career </a:t>
            </a:r>
            <a:r>
              <a:rPr lang="en-CA" dirty="0">
                <a:solidFill>
                  <a:srgbClr val="000000"/>
                </a:solidFill>
                <a:latin typeface="Tahoma"/>
              </a:rPr>
              <a:t>and </a:t>
            </a:r>
            <a:r>
              <a:rPr lang="en-CA" dirty="0" smtClean="0">
                <a:solidFill>
                  <a:srgbClr val="000000"/>
                </a:solidFill>
                <a:latin typeface="Tahoma"/>
              </a:rPr>
              <a:t>education</a:t>
            </a:r>
          </a:p>
          <a:p>
            <a:pPr lvl="1"/>
            <a:r>
              <a:rPr lang="fr-FR" dirty="0" smtClean="0">
                <a:solidFill>
                  <a:srgbClr val="000000"/>
                </a:solidFill>
                <a:latin typeface="Tahoma"/>
              </a:rPr>
              <a:t>De </a:t>
            </a:r>
            <a:r>
              <a:rPr lang="fr-FR" dirty="0">
                <a:solidFill>
                  <a:srgbClr val="000000"/>
                </a:solidFill>
                <a:latin typeface="Tahoma"/>
              </a:rPr>
              <a:t>votre carrière et de l'éducation</a:t>
            </a:r>
            <a:endParaRPr lang="en-CA" dirty="0">
              <a:solidFill>
                <a:srgbClr val="000000"/>
              </a:solidFill>
              <a:latin typeface="Tahoma"/>
            </a:endParaRPr>
          </a:p>
          <a:p>
            <a:endParaRPr lang="en-US" altLang="en-US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543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34752"/>
            <a:ext cx="7772400" cy="762000"/>
          </a:xfrm>
        </p:spPr>
        <p:txBody>
          <a:bodyPr/>
          <a:lstStyle/>
          <a:p>
            <a:r>
              <a:rPr lang="en-CA" b="1" dirty="0" smtClean="0"/>
              <a:t>Les Notes / Grades</a:t>
            </a:r>
            <a:endParaRPr lang="en-CA" b="1" dirty="0"/>
          </a:p>
        </p:txBody>
      </p:sp>
      <p:sp>
        <p:nvSpPr>
          <p:cNvPr id="10" name="Content Placeholder 3"/>
          <p:cNvSpPr>
            <a:spLocks noGrp="1"/>
          </p:cNvSpPr>
          <p:nvPr>
            <p:ph idx="1"/>
          </p:nvPr>
        </p:nvSpPr>
        <p:spPr>
          <a:xfrm>
            <a:off x="467544" y="1196752"/>
            <a:ext cx="8676456" cy="4545260"/>
          </a:xfrm>
        </p:spPr>
        <p:txBody>
          <a:bodyPr/>
          <a:lstStyle/>
          <a:p>
            <a:r>
              <a:rPr lang="en-CA" sz="2400" b="1" dirty="0" err="1" smtClean="0">
                <a:solidFill>
                  <a:srgbClr val="000000"/>
                </a:solidFill>
                <a:latin typeface="Tahoma"/>
              </a:rPr>
              <a:t>Aller</a:t>
            </a:r>
            <a:r>
              <a:rPr lang="en-CA" sz="2400" b="1" dirty="0" smtClean="0">
                <a:solidFill>
                  <a:srgbClr val="000000"/>
                </a:solidFill>
                <a:latin typeface="Tahoma"/>
              </a:rPr>
              <a:t> à </a:t>
            </a:r>
            <a:r>
              <a:rPr lang="en-CA" sz="2400" b="1" dirty="0" err="1" smtClean="0">
                <a:solidFill>
                  <a:srgbClr val="000000"/>
                </a:solidFill>
                <a:latin typeface="Tahoma"/>
              </a:rPr>
              <a:t>classe</a:t>
            </a:r>
            <a:r>
              <a:rPr lang="en-CA" sz="2400" b="1" dirty="0" smtClean="0">
                <a:solidFill>
                  <a:srgbClr val="000000"/>
                </a:solidFill>
                <a:latin typeface="Tahoma"/>
              </a:rPr>
              <a:t>! Faire le </a:t>
            </a:r>
            <a:r>
              <a:rPr lang="en-CA" sz="2400" b="1" dirty="0">
                <a:solidFill>
                  <a:srgbClr val="000000"/>
                </a:solidFill>
                <a:latin typeface="Tahoma"/>
              </a:rPr>
              <a:t>travail! Show up! Do the work! </a:t>
            </a:r>
            <a:endParaRPr lang="en-CA" sz="2400" b="1" dirty="0" smtClean="0">
              <a:solidFill>
                <a:srgbClr val="000000"/>
              </a:solidFill>
              <a:latin typeface="Tahoma"/>
            </a:endParaRPr>
          </a:p>
          <a:p>
            <a:r>
              <a:rPr lang="en-CA" sz="2400" b="1" dirty="0" err="1" smtClean="0">
                <a:solidFill>
                  <a:srgbClr val="000000"/>
                </a:solidFill>
                <a:latin typeface="Tahoma"/>
              </a:rPr>
              <a:t>Prendre</a:t>
            </a:r>
            <a:r>
              <a:rPr lang="en-CA" sz="2400" b="1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CA" sz="2400" b="1" dirty="0" err="1">
                <a:solidFill>
                  <a:srgbClr val="000000"/>
                </a:solidFill>
                <a:latin typeface="Tahoma"/>
              </a:rPr>
              <a:t>moins</a:t>
            </a:r>
            <a:r>
              <a:rPr lang="en-CA" sz="2400" b="1" dirty="0">
                <a:solidFill>
                  <a:srgbClr val="000000"/>
                </a:solidFill>
                <a:latin typeface="Tahoma"/>
              </a:rPr>
              <a:t> de </a:t>
            </a:r>
            <a:r>
              <a:rPr lang="en-CA" sz="2400" b="1" dirty="0" err="1">
                <a:solidFill>
                  <a:srgbClr val="000000"/>
                </a:solidFill>
                <a:latin typeface="Tahoma"/>
              </a:rPr>
              <a:t>cours</a:t>
            </a:r>
            <a:r>
              <a:rPr lang="en-CA" sz="2400" b="1" dirty="0">
                <a:solidFill>
                  <a:srgbClr val="000000"/>
                </a:solidFill>
                <a:latin typeface="Tahoma"/>
              </a:rPr>
              <a:t> </a:t>
            </a:r>
            <a:r>
              <a:rPr lang="en-CA" sz="2400" b="1" dirty="0" smtClean="0">
                <a:solidFill>
                  <a:srgbClr val="000000"/>
                </a:solidFill>
                <a:latin typeface="Tahoma"/>
              </a:rPr>
              <a:t>/ Take fewer courses!</a:t>
            </a:r>
          </a:p>
          <a:p>
            <a:pPr lvl="1"/>
            <a:r>
              <a:rPr lang="fr-FR" dirty="0">
                <a:solidFill>
                  <a:srgbClr val="000000"/>
                </a:solidFill>
                <a:latin typeface="Tahoma"/>
              </a:rPr>
              <a:t>Soyez conscient que l'action formelle est prise à 24 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crédits</a:t>
            </a:r>
          </a:p>
          <a:p>
            <a:pPr lvl="1"/>
            <a:r>
              <a:rPr lang="en-CA" dirty="0" smtClean="0">
                <a:solidFill>
                  <a:srgbClr val="000000"/>
                </a:solidFill>
                <a:latin typeface="Tahoma"/>
              </a:rPr>
              <a:t>Be aware that formal action is taken at 24 credits</a:t>
            </a:r>
          </a:p>
          <a:p>
            <a:r>
              <a:rPr lang="en-CA" sz="2400" b="1" dirty="0" err="1" smtClean="0">
                <a:solidFill>
                  <a:srgbClr val="000000"/>
                </a:solidFill>
                <a:latin typeface="Tahoma"/>
              </a:rPr>
              <a:t>Reprendre</a:t>
            </a:r>
            <a:r>
              <a:rPr lang="en-CA" sz="2400" b="1" dirty="0" smtClean="0">
                <a:solidFill>
                  <a:srgbClr val="000000"/>
                </a:solidFill>
                <a:latin typeface="Tahoma"/>
              </a:rPr>
              <a:t> des </a:t>
            </a:r>
            <a:r>
              <a:rPr lang="en-CA" sz="2400" b="1" dirty="0" err="1" smtClean="0">
                <a:solidFill>
                  <a:srgbClr val="000000"/>
                </a:solidFill>
                <a:latin typeface="Tahoma"/>
              </a:rPr>
              <a:t>cours</a:t>
            </a:r>
            <a:r>
              <a:rPr lang="en-CA" sz="2400" b="1" dirty="0" smtClean="0">
                <a:solidFill>
                  <a:srgbClr val="000000"/>
                </a:solidFill>
                <a:latin typeface="Tahoma"/>
              </a:rPr>
              <a:t> avec un note &lt; C</a:t>
            </a:r>
            <a:r>
              <a:rPr lang="en-CA" sz="2400" b="1" dirty="0" smtClean="0">
                <a:solidFill>
                  <a:srgbClr val="000000"/>
                </a:solidFill>
                <a:latin typeface="Tahoma"/>
              </a:rPr>
              <a:t>+           </a:t>
            </a:r>
            <a:r>
              <a:rPr lang="en-CA" sz="2400" b="1" dirty="0" smtClean="0">
                <a:solidFill>
                  <a:srgbClr val="000000"/>
                </a:solidFill>
                <a:latin typeface="Tahoma"/>
              </a:rPr>
              <a:t>	retake courses with a grade &lt; C+ </a:t>
            </a:r>
          </a:p>
          <a:p>
            <a:pPr lvl="1"/>
            <a:r>
              <a:rPr lang="fr-FR" dirty="0" smtClean="0">
                <a:solidFill>
                  <a:srgbClr val="000000"/>
                </a:solidFill>
                <a:latin typeface="Tahoma"/>
              </a:rPr>
              <a:t>L’ancien note disparaît perdre / the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old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mark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disappears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votre temps et d'argent … jusqu’à retrait obligatoire</a:t>
            </a:r>
          </a:p>
          <a:p>
            <a:pPr lvl="1"/>
            <a:r>
              <a:rPr lang="fr-FR" dirty="0" err="1" smtClean="0">
                <a:solidFill>
                  <a:srgbClr val="000000"/>
                </a:solidFill>
                <a:latin typeface="Tahoma"/>
              </a:rPr>
              <a:t>Waste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your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time and money …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until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you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are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kicked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out (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mandatory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withdrawal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)</a:t>
            </a:r>
          </a:p>
          <a:p>
            <a:r>
              <a:rPr lang="en-CA" sz="2400" b="1" dirty="0" err="1" smtClean="0">
                <a:solidFill>
                  <a:srgbClr val="000000"/>
                </a:solidFill>
                <a:latin typeface="Tahoma"/>
              </a:rPr>
              <a:t>Retirer</a:t>
            </a:r>
            <a:r>
              <a:rPr lang="en-CA" sz="2400" b="1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en-CA" sz="2400" b="1" dirty="0">
                <a:solidFill>
                  <a:srgbClr val="000000"/>
                </a:solidFill>
                <a:latin typeface="Tahoma"/>
              </a:rPr>
              <a:t>de </a:t>
            </a:r>
            <a:r>
              <a:rPr lang="en-CA" sz="2400" b="1" dirty="0" err="1" smtClean="0">
                <a:solidFill>
                  <a:srgbClr val="000000"/>
                </a:solidFill>
                <a:latin typeface="Tahoma"/>
              </a:rPr>
              <a:t>cours</a:t>
            </a:r>
            <a:r>
              <a:rPr lang="en-CA" sz="2400" b="1" dirty="0" smtClean="0">
                <a:solidFill>
                  <a:srgbClr val="000000"/>
                </a:solidFill>
                <a:latin typeface="Tahoma"/>
              </a:rPr>
              <a:t> / Withdraw from Courses</a:t>
            </a:r>
            <a:endParaRPr lang="en-CA" dirty="0" smtClean="0">
              <a:solidFill>
                <a:srgbClr val="000000"/>
              </a:solidFill>
              <a:latin typeface="Tahoma"/>
            </a:endParaRPr>
          </a:p>
          <a:p>
            <a:pPr lvl="1"/>
            <a:r>
              <a:rPr lang="fr-FR" dirty="0" smtClean="0">
                <a:solidFill>
                  <a:srgbClr val="000000"/>
                </a:solidFill>
                <a:latin typeface="Tahoma"/>
              </a:rPr>
              <a:t>Avant </a:t>
            </a:r>
            <a:r>
              <a:rPr lang="fr-FR" dirty="0">
                <a:solidFill>
                  <a:srgbClr val="000000"/>
                </a:solidFill>
                <a:latin typeface="Tahoma"/>
              </a:rPr>
              <a:t>la date limite pour protéger 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votre GPA si &lt; C+</a:t>
            </a:r>
          </a:p>
          <a:p>
            <a:pPr lvl="1"/>
            <a:r>
              <a:rPr lang="fr-FR" dirty="0" err="1" smtClean="0">
                <a:solidFill>
                  <a:srgbClr val="000000"/>
                </a:solidFill>
                <a:latin typeface="Tahoma"/>
              </a:rPr>
              <a:t>Before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the drop deadline to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protect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Tahoma"/>
              </a:rPr>
              <a:t>your</a:t>
            </a:r>
            <a:r>
              <a:rPr lang="fr-FR" dirty="0" smtClean="0">
                <a:solidFill>
                  <a:srgbClr val="000000"/>
                </a:solidFill>
                <a:latin typeface="Tahoma"/>
              </a:rPr>
              <a:t> GPA if &lt; C+</a:t>
            </a:r>
          </a:p>
          <a:p>
            <a:endParaRPr lang="en-US" altLang="en-US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20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34752"/>
            <a:ext cx="7772400" cy="762000"/>
          </a:xfrm>
        </p:spPr>
        <p:txBody>
          <a:bodyPr/>
          <a:lstStyle/>
          <a:p>
            <a:r>
              <a:rPr lang="en-CA" b="1" dirty="0" err="1" smtClean="0"/>
              <a:t>Ressources</a:t>
            </a:r>
            <a:endParaRPr lang="en-CA" b="1" dirty="0"/>
          </a:p>
        </p:txBody>
      </p:sp>
      <p:sp>
        <p:nvSpPr>
          <p:cNvPr id="10" name="Content Placeholder 3"/>
          <p:cNvSpPr>
            <a:spLocks noGrp="1"/>
          </p:cNvSpPr>
          <p:nvPr>
            <p:ph idx="1"/>
          </p:nvPr>
        </p:nvSpPr>
        <p:spPr>
          <a:xfrm>
            <a:off x="467544" y="1404020"/>
            <a:ext cx="7772400" cy="4545260"/>
          </a:xfrm>
        </p:spPr>
        <p:txBody>
          <a:bodyPr/>
          <a:lstStyle/>
          <a:p>
            <a:r>
              <a:rPr lang="en-CA" sz="2400" b="1" dirty="0" smtClean="0">
                <a:solidFill>
                  <a:srgbClr val="000000"/>
                </a:solidFill>
                <a:latin typeface="Tahoma"/>
              </a:rPr>
              <a:t>Professors and </a:t>
            </a:r>
            <a:r>
              <a:rPr lang="en-CA" sz="2400" b="1" dirty="0" err="1" smtClean="0">
                <a:solidFill>
                  <a:srgbClr val="000000"/>
                </a:solidFill>
                <a:latin typeface="Tahoma"/>
              </a:rPr>
              <a:t>Tas</a:t>
            </a:r>
            <a:r>
              <a:rPr lang="en-CA" sz="2400" b="1" dirty="0" smtClean="0">
                <a:solidFill>
                  <a:srgbClr val="000000"/>
                </a:solidFill>
                <a:latin typeface="Tahoma"/>
              </a:rPr>
              <a:t>!!!</a:t>
            </a:r>
          </a:p>
          <a:p>
            <a:endParaRPr lang="en-CA" sz="800" b="1" dirty="0" smtClean="0">
              <a:solidFill>
                <a:srgbClr val="000000"/>
              </a:solidFill>
              <a:latin typeface="Tahoma"/>
            </a:endParaRPr>
          </a:p>
          <a:p>
            <a:r>
              <a:rPr lang="en-CA" sz="2400" b="1" dirty="0" smtClean="0">
                <a:solidFill>
                  <a:srgbClr val="000000"/>
                </a:solidFill>
                <a:latin typeface="Tahoma"/>
              </a:rPr>
              <a:t>SESA Group study sessions (SITE 4-004)</a:t>
            </a:r>
          </a:p>
          <a:p>
            <a:pPr lvl="1"/>
            <a:r>
              <a:rPr lang="en-CA" dirty="0" smtClean="0">
                <a:solidFill>
                  <a:srgbClr val="000000"/>
                </a:solidFill>
                <a:latin typeface="Tahoma"/>
              </a:rPr>
              <a:t>Friday/</a:t>
            </a:r>
            <a:r>
              <a:rPr lang="en-CA" dirty="0" err="1" smtClean="0">
                <a:solidFill>
                  <a:srgbClr val="000000"/>
                </a:solidFill>
                <a:latin typeface="Tahoma"/>
              </a:rPr>
              <a:t>Vendredi</a:t>
            </a:r>
            <a:r>
              <a:rPr lang="en-CA" dirty="0" smtClean="0">
                <a:solidFill>
                  <a:srgbClr val="000000"/>
                </a:solidFill>
                <a:latin typeface="Tahoma"/>
              </a:rPr>
              <a:t> 18h-21h</a:t>
            </a:r>
          </a:p>
          <a:p>
            <a:pPr lvl="1"/>
            <a:r>
              <a:rPr lang="en-CA" dirty="0" smtClean="0">
                <a:solidFill>
                  <a:srgbClr val="000000"/>
                </a:solidFill>
                <a:latin typeface="Tahoma"/>
              </a:rPr>
              <a:t>Sunday/</a:t>
            </a:r>
            <a:r>
              <a:rPr lang="en-CA" dirty="0" err="1" smtClean="0">
                <a:solidFill>
                  <a:srgbClr val="000000"/>
                </a:solidFill>
                <a:latin typeface="Tahoma"/>
              </a:rPr>
              <a:t>Dimanche</a:t>
            </a:r>
            <a:r>
              <a:rPr lang="en-CA" dirty="0" smtClean="0">
                <a:solidFill>
                  <a:srgbClr val="000000"/>
                </a:solidFill>
                <a:latin typeface="Tahoma"/>
              </a:rPr>
              <a:t> 12h-15h</a:t>
            </a:r>
          </a:p>
          <a:p>
            <a:pPr lvl="1"/>
            <a:r>
              <a:rPr lang="en-CA" dirty="0">
                <a:solidFill>
                  <a:srgbClr val="000000"/>
                </a:solidFill>
                <a:latin typeface="Tahoma"/>
              </a:rPr>
              <a:t>https://</a:t>
            </a:r>
            <a:r>
              <a:rPr lang="en-CA" dirty="0" smtClean="0">
                <a:solidFill>
                  <a:srgbClr val="000000"/>
                </a:solidFill>
                <a:latin typeface="Tahoma"/>
              </a:rPr>
              <a:t>www.facebook.com/UOttawaSESA</a:t>
            </a:r>
          </a:p>
          <a:p>
            <a:pPr lvl="1"/>
            <a:endParaRPr lang="en-CA" sz="800" dirty="0" smtClean="0">
              <a:solidFill>
                <a:srgbClr val="000000"/>
              </a:solidFill>
              <a:latin typeface="Tahoma"/>
            </a:endParaRPr>
          </a:p>
          <a:p>
            <a:r>
              <a:rPr lang="en-CA" sz="2400" b="1" dirty="0" smtClean="0">
                <a:solidFill>
                  <a:srgbClr val="000000"/>
                </a:solidFill>
                <a:latin typeface="Tahoma"/>
              </a:rPr>
              <a:t>SASS – </a:t>
            </a:r>
            <a:r>
              <a:rPr lang="en-CA" sz="2400" b="1" dirty="0" err="1" smtClean="0">
                <a:solidFill>
                  <a:srgbClr val="000000"/>
                </a:solidFill>
                <a:latin typeface="Tahoma"/>
              </a:rPr>
              <a:t>uOttawa</a:t>
            </a:r>
            <a:r>
              <a:rPr lang="en-CA" sz="2400" b="1" dirty="0" smtClean="0">
                <a:solidFill>
                  <a:srgbClr val="000000"/>
                </a:solidFill>
                <a:latin typeface="Tahoma"/>
              </a:rPr>
              <a:t> Student Success / </a:t>
            </a:r>
            <a:r>
              <a:rPr lang="en-CA" sz="2400" b="1" dirty="0" err="1" smtClean="0">
                <a:solidFill>
                  <a:srgbClr val="000000"/>
                </a:solidFill>
                <a:latin typeface="Tahoma"/>
              </a:rPr>
              <a:t>S</a:t>
            </a:r>
            <a:r>
              <a:rPr lang="en-CA" sz="2400" b="1" dirty="0" err="1" smtClean="0"/>
              <a:t>uccès</a:t>
            </a:r>
            <a:r>
              <a:rPr lang="en-CA" sz="2400" b="1" dirty="0" smtClean="0"/>
              <a:t> </a:t>
            </a:r>
            <a:r>
              <a:rPr lang="en-CA" sz="2400" b="1" dirty="0" err="1" smtClean="0"/>
              <a:t>scolaire</a:t>
            </a:r>
            <a:endParaRPr lang="en-CA" sz="2400" b="1" dirty="0" smtClean="0"/>
          </a:p>
          <a:p>
            <a:pPr lvl="1"/>
            <a:r>
              <a:rPr lang="en-CA" dirty="0"/>
              <a:t>http://sass.uottawa.ca</a:t>
            </a:r>
            <a:r>
              <a:rPr lang="en-CA" dirty="0" smtClean="0"/>
              <a:t>/</a:t>
            </a:r>
          </a:p>
          <a:p>
            <a:pPr lvl="1"/>
            <a:r>
              <a:rPr lang="en-CA" dirty="0" smtClean="0"/>
              <a:t>Mentors, tutors, workshops</a:t>
            </a:r>
          </a:p>
          <a:p>
            <a:pPr lvl="1"/>
            <a:r>
              <a:rPr lang="en-CA" dirty="0" smtClean="0"/>
              <a:t>Access Service </a:t>
            </a:r>
            <a:r>
              <a:rPr lang="en-CA" dirty="0" err="1" smtClean="0"/>
              <a:t>d'accès</a:t>
            </a:r>
            <a:endParaRPr lang="en-CA" dirty="0" smtClean="0"/>
          </a:p>
          <a:p>
            <a:pPr marL="457200" lvl="1" indent="0">
              <a:buNone/>
            </a:pPr>
            <a:endParaRPr lang="en-CA" dirty="0"/>
          </a:p>
          <a:p>
            <a:pPr marL="457200" lvl="1" indent="0">
              <a:buNone/>
            </a:pPr>
            <a:endParaRPr lang="en-CA" dirty="0"/>
          </a:p>
          <a:p>
            <a:pPr marL="0" indent="0">
              <a:buNone/>
            </a:pPr>
            <a:endParaRPr lang="en-US" altLang="en-US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640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34752"/>
            <a:ext cx="7772400" cy="762000"/>
          </a:xfrm>
        </p:spPr>
        <p:txBody>
          <a:bodyPr/>
          <a:lstStyle/>
          <a:p>
            <a:r>
              <a:rPr lang="en-CA" dirty="0" err="1"/>
              <a:t>développement</a:t>
            </a:r>
            <a:r>
              <a:rPr lang="en-CA" dirty="0"/>
              <a:t> </a:t>
            </a:r>
            <a:r>
              <a:rPr lang="en-CA" dirty="0" err="1" smtClean="0"/>
              <a:t>professionnel</a:t>
            </a:r>
            <a:r>
              <a:rPr lang="en-CA" dirty="0" smtClean="0"/>
              <a:t> </a:t>
            </a:r>
            <a:r>
              <a:rPr lang="en-CA" dirty="0"/>
              <a:t>(</a:t>
            </a:r>
            <a:r>
              <a:rPr lang="en-CA" dirty="0" err="1" smtClean="0"/>
              <a:t>l’éte</a:t>
            </a:r>
            <a:r>
              <a:rPr lang="en-CA" dirty="0" smtClean="0"/>
              <a:t>́)</a:t>
            </a:r>
            <a:br>
              <a:rPr lang="en-CA" dirty="0" smtClean="0"/>
            </a:br>
            <a:r>
              <a:rPr lang="en-CA" dirty="0" smtClean="0"/>
              <a:t>Professional Development (Summer)</a:t>
            </a:r>
            <a:endParaRPr lang="en-CA" b="1" dirty="0"/>
          </a:p>
        </p:txBody>
      </p:sp>
      <p:sp>
        <p:nvSpPr>
          <p:cNvPr id="10" name="Content Placeholder 3"/>
          <p:cNvSpPr>
            <a:spLocks noGrp="1"/>
          </p:cNvSpPr>
          <p:nvPr>
            <p:ph idx="1"/>
          </p:nvPr>
        </p:nvSpPr>
        <p:spPr>
          <a:xfrm>
            <a:off x="467544" y="1404020"/>
            <a:ext cx="7772400" cy="4545260"/>
          </a:xfrm>
        </p:spPr>
        <p:txBody>
          <a:bodyPr/>
          <a:lstStyle/>
          <a:p>
            <a:r>
              <a:rPr lang="en-CA" sz="2400" b="1" dirty="0" smtClean="0">
                <a:solidFill>
                  <a:srgbClr val="000000"/>
                </a:solidFill>
                <a:latin typeface="Tahoma"/>
              </a:rPr>
              <a:t>SESA!!</a:t>
            </a:r>
          </a:p>
          <a:p>
            <a:pPr lvl="1"/>
            <a:r>
              <a:rPr lang="en-CA" dirty="0" smtClean="0">
                <a:solidFill>
                  <a:srgbClr val="000000"/>
                </a:solidFill>
                <a:latin typeface="Tahoma"/>
              </a:rPr>
              <a:t>program for </a:t>
            </a:r>
            <a:r>
              <a:rPr lang="en-CA" dirty="0">
                <a:solidFill>
                  <a:srgbClr val="000000"/>
                </a:solidFill>
                <a:latin typeface="Tahoma"/>
              </a:rPr>
              <a:t>fun! programme pour le </a:t>
            </a:r>
            <a:r>
              <a:rPr lang="en-CA" dirty="0" err="1">
                <a:solidFill>
                  <a:srgbClr val="000000"/>
                </a:solidFill>
                <a:latin typeface="Tahoma"/>
              </a:rPr>
              <a:t>plaisir</a:t>
            </a:r>
            <a:r>
              <a:rPr lang="en-CA" dirty="0">
                <a:solidFill>
                  <a:srgbClr val="000000"/>
                </a:solidFill>
                <a:latin typeface="Tahoma"/>
              </a:rPr>
              <a:t>!</a:t>
            </a:r>
            <a:endParaRPr lang="en-CA" dirty="0" smtClean="0">
              <a:solidFill>
                <a:srgbClr val="000000"/>
              </a:solidFill>
              <a:latin typeface="Tahoma"/>
            </a:endParaRPr>
          </a:p>
          <a:p>
            <a:pPr lvl="1"/>
            <a:r>
              <a:rPr lang="en-CA" dirty="0" smtClean="0">
                <a:solidFill>
                  <a:srgbClr val="000000"/>
                </a:solidFill>
                <a:latin typeface="Tahoma"/>
              </a:rPr>
              <a:t>Other clubs!</a:t>
            </a:r>
          </a:p>
          <a:p>
            <a:endParaRPr lang="en-CA" sz="800" b="1" dirty="0" smtClean="0">
              <a:solidFill>
                <a:srgbClr val="000000"/>
              </a:solidFill>
              <a:latin typeface="Tahoma"/>
            </a:endParaRPr>
          </a:p>
          <a:p>
            <a:r>
              <a:rPr lang="en-CA" sz="2400" b="1" dirty="0" smtClean="0">
                <a:solidFill>
                  <a:srgbClr val="000000"/>
                </a:solidFill>
                <a:latin typeface="Tahoma"/>
              </a:rPr>
              <a:t>SASS!!</a:t>
            </a:r>
          </a:p>
          <a:p>
            <a:pPr lvl="1"/>
            <a:r>
              <a:rPr lang="fr-FR" dirty="0"/>
              <a:t>Centre de </a:t>
            </a:r>
            <a:r>
              <a:rPr lang="fr-FR" dirty="0" err="1"/>
              <a:t>développement</a:t>
            </a:r>
            <a:r>
              <a:rPr lang="fr-FR" dirty="0"/>
              <a:t> de </a:t>
            </a:r>
            <a:r>
              <a:rPr lang="fr-FR" dirty="0" err="1"/>
              <a:t>carrière</a:t>
            </a:r>
            <a:endParaRPr lang="fr-FR" dirty="0"/>
          </a:p>
          <a:p>
            <a:pPr lvl="1"/>
            <a:r>
              <a:rPr lang="en-CA" dirty="0" smtClean="0">
                <a:solidFill>
                  <a:srgbClr val="000000"/>
                </a:solidFill>
                <a:latin typeface="Tahoma"/>
              </a:rPr>
              <a:t>Career Development center</a:t>
            </a:r>
          </a:p>
          <a:p>
            <a:pPr lvl="1"/>
            <a:endParaRPr lang="en-CA" sz="800" dirty="0" smtClean="0">
              <a:solidFill>
                <a:srgbClr val="000000"/>
              </a:solidFill>
              <a:latin typeface="Tahoma"/>
            </a:endParaRPr>
          </a:p>
          <a:p>
            <a:r>
              <a:rPr lang="en-CA" sz="2400" b="1" dirty="0" smtClean="0">
                <a:solidFill>
                  <a:srgbClr val="000000"/>
                </a:solidFill>
                <a:latin typeface="Tahoma"/>
              </a:rPr>
              <a:t>Work! </a:t>
            </a:r>
            <a:r>
              <a:rPr lang="en-CA" sz="2400" b="1" dirty="0" err="1" smtClean="0">
                <a:solidFill>
                  <a:srgbClr val="000000"/>
                </a:solidFill>
                <a:latin typeface="Tahoma"/>
              </a:rPr>
              <a:t>Travailler</a:t>
            </a:r>
            <a:r>
              <a:rPr lang="en-CA" sz="2400" b="1" dirty="0" smtClean="0">
                <a:solidFill>
                  <a:srgbClr val="000000"/>
                </a:solidFill>
                <a:latin typeface="Tahoma"/>
              </a:rPr>
              <a:t>!</a:t>
            </a:r>
            <a:endParaRPr lang="en-CA" sz="2400" b="1" dirty="0" smtClean="0"/>
          </a:p>
          <a:p>
            <a:pPr lvl="1"/>
            <a:r>
              <a:rPr lang="en-CA" dirty="0" err="1" smtClean="0"/>
              <a:t>N’importe</a:t>
            </a:r>
            <a:r>
              <a:rPr lang="en-CA" dirty="0" smtClean="0"/>
              <a:t> </a:t>
            </a:r>
            <a:r>
              <a:rPr lang="en-CA" dirty="0" err="1" smtClean="0"/>
              <a:t>quel</a:t>
            </a:r>
            <a:r>
              <a:rPr lang="en-CA" dirty="0" smtClean="0"/>
              <a:t> </a:t>
            </a:r>
            <a:r>
              <a:rPr lang="en-CA" dirty="0" err="1" smtClean="0"/>
              <a:t>emploi</a:t>
            </a:r>
            <a:r>
              <a:rPr lang="en-CA" dirty="0" smtClean="0"/>
              <a:t> – any job!</a:t>
            </a:r>
          </a:p>
          <a:p>
            <a:pPr lvl="1"/>
            <a:r>
              <a:rPr lang="en-CA" dirty="0" smtClean="0"/>
              <a:t>Google “</a:t>
            </a:r>
            <a:r>
              <a:rPr lang="en-CA" dirty="0" err="1" smtClean="0"/>
              <a:t>uOttawa</a:t>
            </a:r>
            <a:r>
              <a:rPr lang="en-CA" dirty="0" smtClean="0"/>
              <a:t> work” </a:t>
            </a:r>
            <a:r>
              <a:rPr lang="en-CA" sz="1800" dirty="0" smtClean="0"/>
              <a:t>http</a:t>
            </a:r>
            <a:r>
              <a:rPr lang="en-CA" sz="1800" dirty="0"/>
              <a:t>://www.registrar.uottawa.ca/default.aspx?tabid=2861</a:t>
            </a:r>
            <a:endParaRPr lang="en-CA" sz="1800" dirty="0" smtClean="0"/>
          </a:p>
          <a:p>
            <a:pPr lvl="1"/>
            <a:r>
              <a:rPr lang="en-CA" dirty="0" err="1" smtClean="0"/>
              <a:t>Bénévoles</a:t>
            </a:r>
            <a:r>
              <a:rPr lang="en-CA" dirty="0" smtClean="0"/>
              <a:t>! </a:t>
            </a:r>
            <a:r>
              <a:rPr lang="en-CA" dirty="0"/>
              <a:t>(</a:t>
            </a:r>
            <a:r>
              <a:rPr lang="en-CA" dirty="0" err="1"/>
              <a:t>professeurs</a:t>
            </a:r>
            <a:r>
              <a:rPr lang="en-CA" dirty="0"/>
              <a:t>, </a:t>
            </a:r>
            <a:r>
              <a:rPr lang="en-CA" dirty="0" err="1" smtClean="0"/>
              <a:t>Communauté</a:t>
            </a:r>
            <a:r>
              <a:rPr lang="en-CA" dirty="0" smtClean="0"/>
              <a:t> …)</a:t>
            </a:r>
          </a:p>
          <a:p>
            <a:pPr lvl="1"/>
            <a:r>
              <a:rPr lang="en-CA" dirty="0" smtClean="0"/>
              <a:t>Volunteer! (Professors, Community …)</a:t>
            </a:r>
          </a:p>
          <a:p>
            <a:pPr marL="0" indent="0">
              <a:buNone/>
            </a:pPr>
            <a:endParaRPr lang="en-US" altLang="en-US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898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34752"/>
            <a:ext cx="7772400" cy="762000"/>
          </a:xfrm>
        </p:spPr>
        <p:txBody>
          <a:bodyPr/>
          <a:lstStyle/>
          <a:p>
            <a:r>
              <a:rPr lang="en-CA" b="1" dirty="0" err="1" smtClean="0"/>
              <a:t>Ressources</a:t>
            </a:r>
            <a:endParaRPr lang="en-CA" b="1" dirty="0"/>
          </a:p>
        </p:txBody>
      </p:sp>
      <p:sp>
        <p:nvSpPr>
          <p:cNvPr id="10" name="Content Placeholder 3"/>
          <p:cNvSpPr>
            <a:spLocks noGrp="1"/>
          </p:cNvSpPr>
          <p:nvPr>
            <p:ph idx="1"/>
          </p:nvPr>
        </p:nvSpPr>
        <p:spPr>
          <a:xfrm>
            <a:off x="467544" y="1404020"/>
            <a:ext cx="7772400" cy="4545260"/>
          </a:xfrm>
        </p:spPr>
        <p:txBody>
          <a:bodyPr/>
          <a:lstStyle/>
          <a:p>
            <a:r>
              <a:rPr lang="en-CA" sz="2400" b="1" dirty="0" smtClean="0">
                <a:solidFill>
                  <a:srgbClr val="000000"/>
                </a:solidFill>
                <a:latin typeface="Tahoma"/>
              </a:rPr>
              <a:t>Professors and </a:t>
            </a:r>
            <a:r>
              <a:rPr lang="en-CA" sz="2400" b="1" dirty="0" err="1" smtClean="0">
                <a:solidFill>
                  <a:srgbClr val="000000"/>
                </a:solidFill>
                <a:latin typeface="Tahoma"/>
              </a:rPr>
              <a:t>Tas</a:t>
            </a:r>
            <a:r>
              <a:rPr lang="en-CA" sz="2400" b="1" dirty="0" smtClean="0">
                <a:solidFill>
                  <a:srgbClr val="000000"/>
                </a:solidFill>
                <a:latin typeface="Tahoma"/>
              </a:rPr>
              <a:t>!!!</a:t>
            </a:r>
          </a:p>
          <a:p>
            <a:endParaRPr lang="en-CA" sz="800" b="1" dirty="0" smtClean="0">
              <a:solidFill>
                <a:srgbClr val="000000"/>
              </a:solidFill>
              <a:latin typeface="Tahoma"/>
            </a:endParaRPr>
          </a:p>
          <a:p>
            <a:r>
              <a:rPr lang="en-CA" sz="2400" b="1" dirty="0" smtClean="0">
                <a:solidFill>
                  <a:srgbClr val="000000"/>
                </a:solidFill>
                <a:latin typeface="Tahoma"/>
              </a:rPr>
              <a:t>SESA Group study sessions (SITE 4-004)</a:t>
            </a:r>
          </a:p>
          <a:p>
            <a:pPr lvl="1"/>
            <a:r>
              <a:rPr lang="en-CA" dirty="0" smtClean="0">
                <a:solidFill>
                  <a:srgbClr val="000000"/>
                </a:solidFill>
                <a:latin typeface="Tahoma"/>
              </a:rPr>
              <a:t>Friday/</a:t>
            </a:r>
            <a:r>
              <a:rPr lang="en-CA" dirty="0" err="1" smtClean="0">
                <a:solidFill>
                  <a:srgbClr val="000000"/>
                </a:solidFill>
                <a:latin typeface="Tahoma"/>
              </a:rPr>
              <a:t>Vendredi</a:t>
            </a:r>
            <a:r>
              <a:rPr lang="en-CA" dirty="0" smtClean="0">
                <a:solidFill>
                  <a:srgbClr val="000000"/>
                </a:solidFill>
                <a:latin typeface="Tahoma"/>
              </a:rPr>
              <a:t> 18h-21h</a:t>
            </a:r>
          </a:p>
          <a:p>
            <a:pPr lvl="1"/>
            <a:r>
              <a:rPr lang="en-CA" dirty="0" smtClean="0">
                <a:solidFill>
                  <a:srgbClr val="000000"/>
                </a:solidFill>
                <a:latin typeface="Tahoma"/>
              </a:rPr>
              <a:t>Sunday/</a:t>
            </a:r>
            <a:r>
              <a:rPr lang="en-CA" dirty="0" err="1" smtClean="0">
                <a:solidFill>
                  <a:srgbClr val="000000"/>
                </a:solidFill>
                <a:latin typeface="Tahoma"/>
              </a:rPr>
              <a:t>Dimanche</a:t>
            </a:r>
            <a:r>
              <a:rPr lang="en-CA" dirty="0" smtClean="0">
                <a:solidFill>
                  <a:srgbClr val="000000"/>
                </a:solidFill>
                <a:latin typeface="Tahoma"/>
              </a:rPr>
              <a:t> 12h-15h</a:t>
            </a:r>
          </a:p>
          <a:p>
            <a:pPr lvl="1"/>
            <a:r>
              <a:rPr lang="en-CA" dirty="0">
                <a:solidFill>
                  <a:srgbClr val="000000"/>
                </a:solidFill>
                <a:latin typeface="Tahoma"/>
              </a:rPr>
              <a:t>https://</a:t>
            </a:r>
            <a:r>
              <a:rPr lang="en-CA" dirty="0" smtClean="0">
                <a:solidFill>
                  <a:srgbClr val="000000"/>
                </a:solidFill>
                <a:latin typeface="Tahoma"/>
              </a:rPr>
              <a:t>www.facebook.com/UOttawaSESA</a:t>
            </a:r>
          </a:p>
          <a:p>
            <a:pPr lvl="1"/>
            <a:endParaRPr lang="en-CA" sz="800" dirty="0" smtClean="0">
              <a:solidFill>
                <a:srgbClr val="000000"/>
              </a:solidFill>
              <a:latin typeface="Tahoma"/>
            </a:endParaRPr>
          </a:p>
          <a:p>
            <a:r>
              <a:rPr lang="en-CA" sz="2400" b="1" dirty="0" smtClean="0">
                <a:solidFill>
                  <a:srgbClr val="000000"/>
                </a:solidFill>
                <a:latin typeface="Tahoma"/>
              </a:rPr>
              <a:t>SASS – </a:t>
            </a:r>
            <a:r>
              <a:rPr lang="en-CA" sz="2400" b="1" dirty="0" err="1" smtClean="0">
                <a:solidFill>
                  <a:srgbClr val="000000"/>
                </a:solidFill>
                <a:latin typeface="Tahoma"/>
              </a:rPr>
              <a:t>uOttawa</a:t>
            </a:r>
            <a:r>
              <a:rPr lang="en-CA" sz="2400" b="1" dirty="0" smtClean="0">
                <a:solidFill>
                  <a:srgbClr val="000000"/>
                </a:solidFill>
                <a:latin typeface="Tahoma"/>
              </a:rPr>
              <a:t> Student Success / </a:t>
            </a:r>
            <a:r>
              <a:rPr lang="en-CA" sz="2400" b="1" dirty="0" err="1" smtClean="0">
                <a:solidFill>
                  <a:srgbClr val="000000"/>
                </a:solidFill>
                <a:latin typeface="Tahoma"/>
              </a:rPr>
              <a:t>S</a:t>
            </a:r>
            <a:r>
              <a:rPr lang="en-CA" sz="2400" b="1" dirty="0" err="1" smtClean="0"/>
              <a:t>uccès</a:t>
            </a:r>
            <a:r>
              <a:rPr lang="en-CA" sz="2400" b="1" dirty="0" smtClean="0"/>
              <a:t> </a:t>
            </a:r>
            <a:r>
              <a:rPr lang="en-CA" sz="2400" b="1" dirty="0" err="1" smtClean="0"/>
              <a:t>scolaire</a:t>
            </a:r>
            <a:endParaRPr lang="en-CA" sz="2400" b="1" dirty="0" smtClean="0"/>
          </a:p>
          <a:p>
            <a:pPr lvl="1"/>
            <a:r>
              <a:rPr lang="en-CA" dirty="0"/>
              <a:t>http://sass.uottawa.ca</a:t>
            </a:r>
            <a:r>
              <a:rPr lang="en-CA" dirty="0" smtClean="0"/>
              <a:t>/</a:t>
            </a:r>
          </a:p>
          <a:p>
            <a:pPr lvl="1"/>
            <a:r>
              <a:rPr lang="en-CA" dirty="0" smtClean="0"/>
              <a:t>Mentors, tutors, workshops</a:t>
            </a:r>
          </a:p>
          <a:p>
            <a:pPr lvl="1"/>
            <a:r>
              <a:rPr lang="en-CA" dirty="0" smtClean="0"/>
              <a:t>Access Service </a:t>
            </a:r>
            <a:r>
              <a:rPr lang="en-CA" dirty="0" err="1"/>
              <a:t>d'accès</a:t>
            </a:r>
            <a:endParaRPr lang="en-CA" dirty="0"/>
          </a:p>
          <a:p>
            <a:pPr marL="0" indent="0">
              <a:buNone/>
            </a:pPr>
            <a:endParaRPr lang="en-US" altLang="en-US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898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Q&amp;A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 smtClean="0"/>
              <a:t>Liam Peyton</a:t>
            </a:r>
            <a:r>
              <a:rPr lang="en-CA" dirty="0" smtClean="0"/>
              <a:t>, SITE 5-074, lpeyton@uottawa.ca</a:t>
            </a:r>
          </a:p>
          <a:p>
            <a:pPr lvl="1"/>
            <a:r>
              <a:rPr lang="en-CA" dirty="0" smtClean="0"/>
              <a:t>Associate Director</a:t>
            </a:r>
          </a:p>
          <a:p>
            <a:r>
              <a:rPr lang="en-CA" b="1" dirty="0" smtClean="0"/>
              <a:t>Tatiana </a:t>
            </a:r>
            <a:r>
              <a:rPr lang="en-CA" b="1" dirty="0" err="1"/>
              <a:t>Njike</a:t>
            </a:r>
            <a:r>
              <a:rPr lang="en-CA" b="1" dirty="0"/>
              <a:t> </a:t>
            </a:r>
            <a:r>
              <a:rPr lang="en-CA" b="1" dirty="0" err="1"/>
              <a:t>Nouya</a:t>
            </a:r>
            <a:r>
              <a:rPr lang="en-CA" dirty="0"/>
              <a:t>, </a:t>
            </a:r>
            <a:r>
              <a:rPr lang="en-CA" dirty="0" smtClean="0"/>
              <a:t>1</a:t>
            </a:r>
            <a:r>
              <a:rPr lang="en-CA" baseline="30000" dirty="0" smtClean="0"/>
              <a:t>st</a:t>
            </a:r>
            <a:r>
              <a:rPr lang="en-CA" dirty="0" smtClean="0"/>
              <a:t> floor SITE  </a:t>
            </a:r>
          </a:p>
          <a:p>
            <a:pPr lvl="1"/>
            <a:r>
              <a:rPr lang="en-CA" dirty="0" smtClean="0"/>
              <a:t>Academic Assistant</a:t>
            </a:r>
          </a:p>
          <a:p>
            <a:pPr lvl="1"/>
            <a:r>
              <a:rPr lang="en-CA" dirty="0" smtClean="0"/>
              <a:t>(613</a:t>
            </a:r>
            <a:r>
              <a:rPr lang="en-CA" dirty="0"/>
              <a:t>) 562-5800 </a:t>
            </a:r>
            <a:r>
              <a:rPr lang="en-CA" dirty="0" smtClean="0"/>
              <a:t>x6258, bacinfo@genie.uOttawa</a:t>
            </a:r>
          </a:p>
          <a:p>
            <a:r>
              <a:rPr lang="en-CA" b="1" dirty="0" err="1"/>
              <a:t>Josée</a:t>
            </a:r>
            <a:r>
              <a:rPr lang="en-CA" b="1" dirty="0"/>
              <a:t> </a:t>
            </a:r>
            <a:r>
              <a:rPr lang="en-CA" b="1" dirty="0" smtClean="0"/>
              <a:t>Williams</a:t>
            </a:r>
            <a:r>
              <a:rPr lang="en-CA" dirty="0" smtClean="0"/>
              <a:t>, 3</a:t>
            </a:r>
            <a:r>
              <a:rPr lang="en-CA" baseline="30000" dirty="0" smtClean="0"/>
              <a:t>rd</a:t>
            </a:r>
            <a:r>
              <a:rPr lang="en-CA" dirty="0" smtClean="0"/>
              <a:t> Floor </a:t>
            </a:r>
            <a:r>
              <a:rPr lang="en-CA" dirty="0" err="1" smtClean="0"/>
              <a:t>Desmarais</a:t>
            </a:r>
            <a:endParaRPr lang="en-CA" dirty="0" smtClean="0"/>
          </a:p>
          <a:p>
            <a:pPr marL="457200" lvl="1" indent="0">
              <a:buNone/>
            </a:pPr>
            <a:r>
              <a:rPr lang="en-CA" dirty="0" smtClean="0"/>
              <a:t>-COOP Advisor</a:t>
            </a:r>
          </a:p>
          <a:p>
            <a:pPr marL="457200" lvl="1" indent="0">
              <a:buNone/>
            </a:pPr>
            <a:r>
              <a:rPr lang="en-CA" dirty="0" smtClean="0"/>
              <a:t>- (613) 562-5800 x3843, </a:t>
            </a:r>
            <a:r>
              <a:rPr lang="en-CA" dirty="0"/>
              <a:t>joseew@uOttawa.ca</a:t>
            </a:r>
            <a:endParaRPr lang="en-CA" dirty="0" smtClean="0"/>
          </a:p>
          <a:p>
            <a:r>
              <a:rPr lang="en-CA" b="1" dirty="0" smtClean="0"/>
              <a:t>Marcel </a:t>
            </a:r>
            <a:r>
              <a:rPr lang="en-CA" b="1" dirty="0" err="1" smtClean="0"/>
              <a:t>Turcotte</a:t>
            </a:r>
            <a:r>
              <a:rPr lang="en-CA" dirty="0" smtClean="0"/>
              <a:t>, 1</a:t>
            </a:r>
            <a:r>
              <a:rPr lang="en-CA" baseline="30000" dirty="0" smtClean="0"/>
              <a:t>st</a:t>
            </a:r>
            <a:r>
              <a:rPr lang="en-CA" dirty="0" smtClean="0"/>
              <a:t> Floor SITE</a:t>
            </a:r>
          </a:p>
          <a:p>
            <a:pPr lvl="1"/>
            <a:r>
              <a:rPr lang="en-CA" dirty="0" smtClean="0"/>
              <a:t>Vice-Dean Undergraduate Affairs</a:t>
            </a: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48297155"/>
      </p:ext>
    </p:extLst>
  </p:cSld>
  <p:clrMapOvr>
    <a:masterClrMapping/>
  </p:clrMapOvr>
</p:sld>
</file>

<file path=ppt/theme/theme1.xml><?xml version="1.0" encoding="utf-8"?>
<a:theme xmlns:a="http://schemas.openxmlformats.org/drawingml/2006/main" name="uOttawa-powerpoint-template">
  <a:themeElements>
    <a:clrScheme name="Garne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arne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1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10" charset="0"/>
          </a:defRPr>
        </a:defPPr>
      </a:lstStyle>
    </a:lnDef>
  </a:objectDefaults>
  <a:extraClrSchemeLst>
    <a:extraClrScheme>
      <a:clrScheme name="Garne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rne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rne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rne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rne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rne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rne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uOttawa-powerpoint-template.pot</Template>
  <TotalTime>2270</TotalTime>
  <Words>518</Words>
  <Application>Microsoft Office PowerPoint</Application>
  <PresentationFormat>On-screen Show (4:3)</PresentationFormat>
  <Paragraphs>160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uOttawa-powerpoint-template</vt:lpstr>
      <vt:lpstr>PowerPoint Presentation</vt:lpstr>
      <vt:lpstr>Welcome to Probation  Bienvenue à la probation</vt:lpstr>
      <vt:lpstr>Réussir à ce que vous faites! Be good at what you do!</vt:lpstr>
      <vt:lpstr>Les Choix</vt:lpstr>
      <vt:lpstr>Les Notes / Grades</vt:lpstr>
      <vt:lpstr>Ressources</vt:lpstr>
      <vt:lpstr>développement professionnel (l’été) Professional Development (Summer)</vt:lpstr>
      <vt:lpstr>Ressources</vt:lpstr>
      <vt:lpstr>Q&amp;A</vt:lpstr>
    </vt:vector>
  </TitlesOfParts>
  <Company>University of Ottawa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France Surprenant-Kyte</dc:creator>
  <cp:lastModifiedBy>mcadieux</cp:lastModifiedBy>
  <cp:revision>163</cp:revision>
  <cp:lastPrinted>2014-10-08T18:22:19Z</cp:lastPrinted>
  <dcterms:created xsi:type="dcterms:W3CDTF">2010-02-26T18:49:55Z</dcterms:created>
  <dcterms:modified xsi:type="dcterms:W3CDTF">2015-02-05T14:10:32Z</dcterms:modified>
</cp:coreProperties>
</file>