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01" r:id="rId1"/>
  </p:sldMasterIdLst>
  <p:notesMasterIdLst>
    <p:notesMasterId r:id="rId42"/>
  </p:notesMasterIdLst>
  <p:handoutMasterIdLst>
    <p:handoutMasterId r:id="rId43"/>
  </p:handoutMasterIdLst>
  <p:sldIdLst>
    <p:sldId id="320" r:id="rId2"/>
    <p:sldId id="256" r:id="rId3"/>
    <p:sldId id="257" r:id="rId4"/>
    <p:sldId id="259" r:id="rId5"/>
    <p:sldId id="345" r:id="rId6"/>
    <p:sldId id="260" r:id="rId7"/>
    <p:sldId id="258" r:id="rId8"/>
    <p:sldId id="261" r:id="rId9"/>
    <p:sldId id="262" r:id="rId10"/>
    <p:sldId id="265" r:id="rId11"/>
    <p:sldId id="266" r:id="rId12"/>
    <p:sldId id="267" r:id="rId13"/>
    <p:sldId id="376" r:id="rId14"/>
    <p:sldId id="268" r:id="rId15"/>
    <p:sldId id="269" r:id="rId16"/>
    <p:sldId id="270" r:id="rId17"/>
    <p:sldId id="373" r:id="rId18"/>
    <p:sldId id="271" r:id="rId19"/>
    <p:sldId id="272" r:id="rId20"/>
    <p:sldId id="273" r:id="rId21"/>
    <p:sldId id="325" r:id="rId22"/>
    <p:sldId id="274" r:id="rId23"/>
    <p:sldId id="275" r:id="rId24"/>
    <p:sldId id="276" r:id="rId25"/>
    <p:sldId id="326" r:id="rId26"/>
    <p:sldId id="329" r:id="rId27"/>
    <p:sldId id="330" r:id="rId28"/>
    <p:sldId id="277" r:id="rId29"/>
    <p:sldId id="278" r:id="rId30"/>
    <p:sldId id="279" r:id="rId31"/>
    <p:sldId id="332" r:id="rId32"/>
    <p:sldId id="375" r:id="rId33"/>
    <p:sldId id="334" r:id="rId34"/>
    <p:sldId id="341" r:id="rId35"/>
    <p:sldId id="377" r:id="rId36"/>
    <p:sldId id="282" r:id="rId37"/>
    <p:sldId id="281" r:id="rId38"/>
    <p:sldId id="378" r:id="rId39"/>
    <p:sldId id="379" r:id="rId40"/>
    <p:sldId id="380" r:id="rId41"/>
  </p:sldIdLst>
  <p:sldSz cx="9144000" cy="6858000" type="screen4x3"/>
  <p:notesSz cx="6997700" cy="9283700"/>
  <p:defaultTextStyle>
    <a:defPPr>
      <a:defRPr lang="en-US"/>
    </a:defPPr>
    <a:lvl1pPr algn="l" rtl="0" eaLnBrk="0" fontAlgn="base" hangingPunct="0">
      <a:spcBef>
        <a:spcPct val="0"/>
      </a:spcBef>
      <a:spcAft>
        <a:spcPct val="0"/>
      </a:spcAft>
      <a:defRPr sz="1600" kern="1200">
        <a:solidFill>
          <a:schemeClr val="tx1"/>
        </a:solidFill>
        <a:latin typeface="Helvetica"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1600" kern="1200">
        <a:solidFill>
          <a:schemeClr val="tx1"/>
        </a:solidFill>
        <a:latin typeface="Helvetica"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1600" kern="1200">
        <a:solidFill>
          <a:schemeClr val="tx1"/>
        </a:solidFill>
        <a:latin typeface="Helvetica"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1600" kern="1200">
        <a:solidFill>
          <a:schemeClr val="tx1"/>
        </a:solidFill>
        <a:latin typeface="Helvetica"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1600" kern="1200">
        <a:solidFill>
          <a:schemeClr val="tx1"/>
        </a:solidFill>
        <a:latin typeface="Helvetica" panose="020B0604020202020204" pitchFamily="34" charset="0"/>
        <a:ea typeface="MS PGothic" panose="020B0600070205080204" pitchFamily="34" charset="-128"/>
        <a:cs typeface="+mn-cs"/>
      </a:defRPr>
    </a:lvl5pPr>
    <a:lvl6pPr marL="2286000" algn="l" defTabSz="914400" rtl="0" eaLnBrk="1" latinLnBrk="0" hangingPunct="1">
      <a:defRPr sz="1600" kern="1200">
        <a:solidFill>
          <a:schemeClr val="tx1"/>
        </a:solidFill>
        <a:latin typeface="Helvetica" panose="020B0604020202020204" pitchFamily="34" charset="0"/>
        <a:ea typeface="MS PGothic" panose="020B0600070205080204" pitchFamily="34" charset="-128"/>
        <a:cs typeface="+mn-cs"/>
      </a:defRPr>
    </a:lvl6pPr>
    <a:lvl7pPr marL="2743200" algn="l" defTabSz="914400" rtl="0" eaLnBrk="1" latinLnBrk="0" hangingPunct="1">
      <a:defRPr sz="1600" kern="1200">
        <a:solidFill>
          <a:schemeClr val="tx1"/>
        </a:solidFill>
        <a:latin typeface="Helvetica" panose="020B0604020202020204" pitchFamily="34" charset="0"/>
        <a:ea typeface="MS PGothic" panose="020B0600070205080204" pitchFamily="34" charset="-128"/>
        <a:cs typeface="+mn-cs"/>
      </a:defRPr>
    </a:lvl7pPr>
    <a:lvl8pPr marL="3200400" algn="l" defTabSz="914400" rtl="0" eaLnBrk="1" latinLnBrk="0" hangingPunct="1">
      <a:defRPr sz="1600" kern="1200">
        <a:solidFill>
          <a:schemeClr val="tx1"/>
        </a:solidFill>
        <a:latin typeface="Helvetica" panose="020B0604020202020204" pitchFamily="34" charset="0"/>
        <a:ea typeface="MS PGothic" panose="020B0600070205080204" pitchFamily="34" charset="-128"/>
        <a:cs typeface="+mn-cs"/>
      </a:defRPr>
    </a:lvl8pPr>
    <a:lvl9pPr marL="3657600" algn="l" defTabSz="914400" rtl="0" eaLnBrk="1" latinLnBrk="0" hangingPunct="1">
      <a:defRPr sz="1600" kern="1200">
        <a:solidFill>
          <a:schemeClr val="tx1"/>
        </a:solidFill>
        <a:latin typeface="Helvetica"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697">
          <p15:clr>
            <a:srgbClr val="A4A3A4"/>
          </p15:clr>
        </p15:guide>
        <p15:guide id="2" pos="5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6" d="100"/>
          <a:sy n="116" d="100"/>
        </p:scale>
        <p:origin x="1464" y="108"/>
      </p:cViewPr>
      <p:guideLst>
        <p:guide orient="horz" pos="697"/>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32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8514"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3027" tIns="46514" rIns="93027" bIns="46514" numCol="1" anchor="t" anchorCtr="0" compatLnSpc="1">
            <a:prstTxWarp prst="textNoShape">
              <a:avLst/>
            </a:prstTxWarp>
          </a:bodyPr>
          <a:lstStyle>
            <a:lvl1pPr defTabSz="930275">
              <a:defRPr sz="1300">
                <a:latin typeface="Helvetica" charset="0"/>
                <a:ea typeface="+mn-ea"/>
                <a:cs typeface="+mn-cs"/>
              </a:defRPr>
            </a:lvl1pPr>
          </a:lstStyle>
          <a:p>
            <a:pPr>
              <a:defRPr/>
            </a:pPr>
            <a:endParaRPr lang="en-US"/>
          </a:p>
        </p:txBody>
      </p:sp>
      <p:sp>
        <p:nvSpPr>
          <p:cNvPr id="448515" name="Rectangle 3"/>
          <p:cNvSpPr>
            <a:spLocks noGrp="1" noChangeArrowheads="1"/>
          </p:cNvSpPr>
          <p:nvPr>
            <p:ph type="dt" sz="quarter" idx="1"/>
          </p:nvPr>
        </p:nvSpPr>
        <p:spPr bwMode="auto">
          <a:xfrm>
            <a:off x="3965575" y="0"/>
            <a:ext cx="3032125" cy="463550"/>
          </a:xfrm>
          <a:prstGeom prst="rect">
            <a:avLst/>
          </a:prstGeom>
          <a:noFill/>
          <a:ln w="9525">
            <a:noFill/>
            <a:miter lim="800000"/>
            <a:headEnd/>
            <a:tailEnd/>
          </a:ln>
          <a:effectLst/>
        </p:spPr>
        <p:txBody>
          <a:bodyPr vert="horz" wrap="square" lIns="93027" tIns="46514" rIns="93027" bIns="46514" numCol="1" anchor="t" anchorCtr="0" compatLnSpc="1">
            <a:prstTxWarp prst="textNoShape">
              <a:avLst/>
            </a:prstTxWarp>
          </a:bodyPr>
          <a:lstStyle>
            <a:lvl1pPr algn="r" defTabSz="930275">
              <a:defRPr sz="1300">
                <a:latin typeface="Helvetica" charset="0"/>
                <a:ea typeface="+mn-ea"/>
                <a:cs typeface="+mn-cs"/>
              </a:defRPr>
            </a:lvl1pPr>
          </a:lstStyle>
          <a:p>
            <a:pPr>
              <a:defRPr/>
            </a:pPr>
            <a:endParaRPr lang="en-US"/>
          </a:p>
        </p:txBody>
      </p:sp>
      <p:sp>
        <p:nvSpPr>
          <p:cNvPr id="448516" name="Rectangle 4"/>
          <p:cNvSpPr>
            <a:spLocks noGrp="1" noChangeArrowheads="1"/>
          </p:cNvSpPr>
          <p:nvPr>
            <p:ph type="ftr" sz="quarter" idx="2"/>
          </p:nvPr>
        </p:nvSpPr>
        <p:spPr bwMode="auto">
          <a:xfrm>
            <a:off x="0" y="8820150"/>
            <a:ext cx="3032125" cy="463550"/>
          </a:xfrm>
          <a:prstGeom prst="rect">
            <a:avLst/>
          </a:prstGeom>
          <a:noFill/>
          <a:ln w="9525">
            <a:noFill/>
            <a:miter lim="800000"/>
            <a:headEnd/>
            <a:tailEnd/>
          </a:ln>
          <a:effectLst/>
        </p:spPr>
        <p:txBody>
          <a:bodyPr vert="horz" wrap="square" lIns="93027" tIns="46514" rIns="93027" bIns="46514" numCol="1" anchor="b" anchorCtr="0" compatLnSpc="1">
            <a:prstTxWarp prst="textNoShape">
              <a:avLst/>
            </a:prstTxWarp>
          </a:bodyPr>
          <a:lstStyle>
            <a:lvl1pPr defTabSz="930275">
              <a:defRPr sz="1300">
                <a:latin typeface="Helvetica" charset="0"/>
                <a:ea typeface="+mn-ea"/>
                <a:cs typeface="+mn-cs"/>
              </a:defRPr>
            </a:lvl1pPr>
          </a:lstStyle>
          <a:p>
            <a:pPr>
              <a:defRPr/>
            </a:pPr>
            <a:endParaRPr lang="en-US"/>
          </a:p>
        </p:txBody>
      </p:sp>
      <p:sp>
        <p:nvSpPr>
          <p:cNvPr id="448517" name="Rectangle 5"/>
          <p:cNvSpPr>
            <a:spLocks noGrp="1" noChangeArrowheads="1"/>
          </p:cNvSpPr>
          <p:nvPr>
            <p:ph type="sldNum" sz="quarter" idx="3"/>
          </p:nvPr>
        </p:nvSpPr>
        <p:spPr bwMode="auto">
          <a:xfrm>
            <a:off x="3965575" y="8820150"/>
            <a:ext cx="3032125" cy="463550"/>
          </a:xfrm>
          <a:prstGeom prst="rect">
            <a:avLst/>
          </a:prstGeom>
          <a:noFill/>
          <a:ln w="9525">
            <a:noFill/>
            <a:miter lim="800000"/>
            <a:headEnd/>
            <a:tailEnd/>
          </a:ln>
          <a:effectLst/>
        </p:spPr>
        <p:txBody>
          <a:bodyPr vert="horz" wrap="square" lIns="93027" tIns="46514" rIns="93027" bIns="46514" numCol="1" anchor="b" anchorCtr="0" compatLnSpc="1">
            <a:prstTxWarp prst="textNoShape">
              <a:avLst/>
            </a:prstTxWarp>
          </a:bodyPr>
          <a:lstStyle>
            <a:lvl1pPr algn="r" defTabSz="930275">
              <a:defRPr sz="1300"/>
            </a:lvl1pPr>
          </a:lstStyle>
          <a:p>
            <a:fld id="{29E57153-A580-4B5E-9B53-6B87B5A1FB9A}"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none" lIns="93027" tIns="46514" rIns="93027" bIns="46514" numCol="1" anchor="ctr" anchorCtr="0" compatLnSpc="1">
            <a:prstTxWarp prst="textNoShape">
              <a:avLst/>
            </a:prstTxWarp>
          </a:bodyPr>
          <a:lstStyle>
            <a:lvl1pPr defTabSz="930275">
              <a:defRPr sz="1300">
                <a:latin typeface="Times New Roman" charset="0"/>
                <a:ea typeface="+mn-ea"/>
                <a:cs typeface="+mn-cs"/>
              </a:defRPr>
            </a:lvl1pPr>
          </a:lstStyle>
          <a:p>
            <a:pPr>
              <a:defRPr/>
            </a:pPr>
            <a:endParaRPr lang="en-US"/>
          </a:p>
        </p:txBody>
      </p:sp>
      <p:sp>
        <p:nvSpPr>
          <p:cNvPr id="6147" name="Rectangle 3"/>
          <p:cNvSpPr>
            <a:spLocks noGrp="1" noChangeArrowheads="1"/>
          </p:cNvSpPr>
          <p:nvPr>
            <p:ph type="dt" idx="1"/>
          </p:nvPr>
        </p:nvSpPr>
        <p:spPr bwMode="auto">
          <a:xfrm>
            <a:off x="3965575" y="0"/>
            <a:ext cx="3032125" cy="463550"/>
          </a:xfrm>
          <a:prstGeom prst="rect">
            <a:avLst/>
          </a:prstGeom>
          <a:noFill/>
          <a:ln w="9525">
            <a:noFill/>
            <a:miter lim="800000"/>
            <a:headEnd/>
            <a:tailEnd/>
          </a:ln>
          <a:effectLst/>
        </p:spPr>
        <p:txBody>
          <a:bodyPr vert="horz" wrap="none" lIns="93027" tIns="46514" rIns="93027" bIns="46514" numCol="1" anchor="ctr" anchorCtr="0" compatLnSpc="1">
            <a:prstTxWarp prst="textNoShape">
              <a:avLst/>
            </a:prstTxWarp>
          </a:bodyPr>
          <a:lstStyle>
            <a:lvl1pPr algn="r" defTabSz="930275">
              <a:defRPr sz="1300">
                <a:latin typeface="Times New Roman" charset="0"/>
                <a:ea typeface="+mn-ea"/>
                <a:cs typeface="+mn-cs"/>
              </a:defRPr>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31863" y="4410075"/>
            <a:ext cx="5133975" cy="4176713"/>
          </a:xfrm>
          <a:prstGeom prst="rect">
            <a:avLst/>
          </a:prstGeom>
          <a:noFill/>
          <a:ln w="9525">
            <a:noFill/>
            <a:miter lim="800000"/>
            <a:headEnd/>
            <a:tailEnd/>
          </a:ln>
          <a:effectLst/>
        </p:spPr>
        <p:txBody>
          <a:bodyPr vert="horz" wrap="none" lIns="93027" tIns="46514" rIns="93027" bIns="46514" numCol="1" anchor="ctr"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820150"/>
            <a:ext cx="3032125" cy="463550"/>
          </a:xfrm>
          <a:prstGeom prst="rect">
            <a:avLst/>
          </a:prstGeom>
          <a:noFill/>
          <a:ln w="9525">
            <a:noFill/>
            <a:miter lim="800000"/>
            <a:headEnd/>
            <a:tailEnd/>
          </a:ln>
          <a:effectLst/>
        </p:spPr>
        <p:txBody>
          <a:bodyPr vert="horz" wrap="none" lIns="93027" tIns="46514" rIns="93027" bIns="46514" numCol="1" anchor="b" anchorCtr="0" compatLnSpc="1">
            <a:prstTxWarp prst="textNoShape">
              <a:avLst/>
            </a:prstTxWarp>
          </a:bodyPr>
          <a:lstStyle>
            <a:lvl1pPr defTabSz="930275">
              <a:defRPr sz="1300">
                <a:latin typeface="Times New Roman" charset="0"/>
                <a:ea typeface="+mn-ea"/>
                <a:cs typeface="+mn-cs"/>
              </a:defRPr>
            </a:lvl1pPr>
          </a:lstStyle>
          <a:p>
            <a:pPr>
              <a:defRPr/>
            </a:pPr>
            <a:endParaRPr lang="en-US"/>
          </a:p>
        </p:txBody>
      </p:sp>
      <p:sp>
        <p:nvSpPr>
          <p:cNvPr id="6151" name="Rectangle 7"/>
          <p:cNvSpPr>
            <a:spLocks noGrp="1" noChangeArrowheads="1"/>
          </p:cNvSpPr>
          <p:nvPr>
            <p:ph type="sldNum" sz="quarter" idx="5"/>
          </p:nvPr>
        </p:nvSpPr>
        <p:spPr bwMode="auto">
          <a:xfrm>
            <a:off x="3965575" y="8820150"/>
            <a:ext cx="3032125" cy="463550"/>
          </a:xfrm>
          <a:prstGeom prst="rect">
            <a:avLst/>
          </a:prstGeom>
          <a:noFill/>
          <a:ln w="9525">
            <a:noFill/>
            <a:miter lim="800000"/>
            <a:headEnd/>
            <a:tailEnd/>
          </a:ln>
          <a:effectLst/>
        </p:spPr>
        <p:txBody>
          <a:bodyPr vert="horz" wrap="none" lIns="93027" tIns="46514" rIns="93027" bIns="46514" numCol="1" anchor="b" anchorCtr="0" compatLnSpc="1">
            <a:prstTxWarp prst="textNoShape">
              <a:avLst/>
            </a:prstTxWarp>
          </a:bodyPr>
          <a:lstStyle>
            <a:lvl1pPr algn="r" defTabSz="930275">
              <a:defRPr sz="1300">
                <a:latin typeface="Times New Roman" panose="02020603050405020304" pitchFamily="18" charset="0"/>
              </a:defRPr>
            </a:lvl1pPr>
          </a:lstStyle>
          <a:p>
            <a:fld id="{5B7CC90F-195F-4DEF-A4DA-F5B0A181CF9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C879FD97-3E05-4AF7-9FA7-5D40E8EC0B1C}" type="slidenum">
              <a:rPr lang="en-US" altLang="en-US" sz="1300">
                <a:latin typeface="Times New Roman" panose="02020603050405020304" pitchFamily="18" charset="0"/>
              </a:rPr>
              <a:pPr algn="l" rtl="0"/>
              <a:t>1</a:t>
            </a:fld>
            <a:endParaRPr lang="en-US" altLang="en-US" sz="1300">
              <a:latin typeface="Times New Roman" panose="02020603050405020304" pitchFamily="18"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l" rtl="0"/>
            <a:fld id="{45C1AAF5-6AEA-4D14-8684-0B8539C0EA31}" type="slidenum">
              <a:rPr lang="en-US" altLang="en-US" sz="1300">
                <a:latin typeface="Times New Roman" panose="02020603050405020304" pitchFamily="18" charset="0"/>
              </a:rPr>
              <a:pPr algn="l" rtl="0"/>
              <a:t>10</a:t>
            </a:fld>
            <a:endParaRPr lang="en-US" altLang="en-US" sz="1300">
              <a:latin typeface="Times New Roman" panose="02020603050405020304" pitchFamily="18"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9181E236-F3CF-4317-8D23-91C03DF91DAA}" type="slidenum">
              <a:rPr lang="en-US" altLang="en-US" sz="1300">
                <a:latin typeface="Times New Roman" panose="02020603050405020304" pitchFamily="18" charset="0"/>
              </a:rPr>
              <a:pPr algn="l" rtl="0"/>
              <a:t>11</a:t>
            </a:fld>
            <a:endParaRPr lang="en-US" altLang="en-US" sz="1300">
              <a:latin typeface="Times New Roman" panose="02020603050405020304"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55FD32BD-82F1-48BD-AD09-96AD51164653}" type="slidenum">
              <a:rPr lang="en-US" altLang="en-US" sz="1300">
                <a:latin typeface="Times New Roman" panose="02020603050405020304" pitchFamily="18" charset="0"/>
              </a:rPr>
              <a:pPr algn="l" rtl="0"/>
              <a:t>12</a:t>
            </a:fld>
            <a:endParaRPr lang="en-US" altLang="en-US" sz="1300">
              <a:latin typeface="Times New Roman" panose="02020603050405020304" pitchFamily="18"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245A69C5-4E79-40C5-A40D-3DE0D1BB057D}" type="slidenum">
              <a:rPr lang="en-US" altLang="en-US" sz="1300">
                <a:latin typeface="Times New Roman" panose="02020603050405020304" pitchFamily="18" charset="0"/>
              </a:rPr>
              <a:pPr algn="l" rtl="0"/>
              <a:t>13</a:t>
            </a:fld>
            <a:endParaRPr lang="en-US" altLang="en-US" sz="1300">
              <a:latin typeface="Times New Roman" panose="02020603050405020304"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4966EED2-8886-4DAB-8F39-47600D19EAAD}" type="slidenum">
              <a:rPr lang="en-US" altLang="en-US" sz="1300">
                <a:latin typeface="Times New Roman" panose="02020603050405020304" pitchFamily="18" charset="0"/>
              </a:rPr>
              <a:pPr algn="l" rtl="0"/>
              <a:t>14</a:t>
            </a:fld>
            <a:endParaRPr lang="en-US" altLang="en-US" sz="1300">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0C0A219B-7ED1-4E4A-95DF-430BAF20189A}" type="slidenum">
              <a:rPr lang="en-US" altLang="en-US" sz="1300">
                <a:latin typeface="Times New Roman" panose="02020603050405020304" pitchFamily="18" charset="0"/>
              </a:rPr>
              <a:pPr algn="l" rtl="0"/>
              <a:t>15</a:t>
            </a:fld>
            <a:endParaRPr lang="en-US" altLang="en-US" sz="1300">
              <a:latin typeface="Times New Roman" panose="02020603050405020304"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F181FFE9-0679-4531-AB67-8E0EAB444F99}" type="slidenum">
              <a:rPr lang="en-US" altLang="en-US" sz="1300">
                <a:latin typeface="Times New Roman" panose="02020603050405020304" pitchFamily="18" charset="0"/>
              </a:rPr>
              <a:pPr algn="l" rtl="0"/>
              <a:t>16</a:t>
            </a:fld>
            <a:endParaRPr lang="en-US" altLang="en-US" sz="1300">
              <a:latin typeface="Times New Roman" panose="02020603050405020304" pitchFamily="18"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0E9D46A0-8FB9-4F36-8A68-841EE000AD2B}" type="slidenum">
              <a:rPr lang="en-US" altLang="en-US" sz="1300">
                <a:latin typeface="Times New Roman" panose="02020603050405020304" pitchFamily="18" charset="0"/>
              </a:rPr>
              <a:pPr algn="l" rtl="0"/>
              <a:t>17</a:t>
            </a:fld>
            <a:endParaRPr lang="en-US" altLang="en-US" sz="1300">
              <a:latin typeface="Times New Roman" panose="02020603050405020304"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0DA3BC2A-3044-458B-B1BD-DEB1040FB7FC}" type="slidenum">
              <a:rPr lang="en-US" altLang="en-US" sz="1300">
                <a:latin typeface="Times New Roman" panose="02020603050405020304" pitchFamily="18" charset="0"/>
              </a:rPr>
              <a:pPr algn="l" rtl="0"/>
              <a:t>18</a:t>
            </a:fld>
            <a:endParaRPr lang="en-US" altLang="en-US" sz="1300">
              <a:latin typeface="Times New Roman" panose="02020603050405020304"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2470FF04-BD4D-47CF-853F-6CFC89ED42D1}" type="slidenum">
              <a:rPr lang="en-US" altLang="en-US" sz="1300">
                <a:latin typeface="Times New Roman" panose="02020603050405020304" pitchFamily="18" charset="0"/>
              </a:rPr>
              <a:pPr algn="l" rtl="0"/>
              <a:t>19</a:t>
            </a:fld>
            <a:endParaRPr lang="en-US" altLang="en-US" sz="1300">
              <a:latin typeface="Times New Roman" panose="02020603050405020304"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2017DEB3-15EC-4046-B6FC-7059E5DE6572}" type="slidenum">
              <a:rPr lang="en-US" altLang="en-US" sz="1300">
                <a:latin typeface="Times New Roman" panose="02020603050405020304" pitchFamily="18" charset="0"/>
              </a:rPr>
              <a:pPr algn="l" rtl="0"/>
              <a:t>2</a:t>
            </a:fld>
            <a:endParaRPr lang="en-US" altLang="en-US" sz="1300">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8C98D951-B8BF-4FE7-8FF8-B9812C3DBA9F}" type="slidenum">
              <a:rPr lang="en-US" altLang="en-US" sz="1300">
                <a:latin typeface="Times New Roman" panose="02020603050405020304" pitchFamily="18" charset="0"/>
              </a:rPr>
              <a:pPr algn="l" rtl="0"/>
              <a:t>20</a:t>
            </a:fld>
            <a:endParaRPr lang="en-US" altLang="en-US" sz="1300">
              <a:latin typeface="Times New Roman" panose="02020603050405020304" pitchFamily="18"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FBAB2A54-CE49-40F1-BE38-E3DCEF43F856}" type="slidenum">
              <a:rPr lang="en-US" altLang="en-US" sz="1300">
                <a:latin typeface="Times New Roman" panose="02020603050405020304" pitchFamily="18" charset="0"/>
              </a:rPr>
              <a:pPr algn="l" rtl="0"/>
              <a:t>21</a:t>
            </a:fld>
            <a:endParaRPr lang="en-US" altLang="en-US" sz="1300">
              <a:latin typeface="Times New Roman" panose="02020603050405020304" pitchFamily="18"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03120282-FA19-4407-98A6-B549395434D4}" type="slidenum">
              <a:rPr lang="en-US" altLang="en-US" sz="1300">
                <a:latin typeface="Times New Roman" panose="02020603050405020304" pitchFamily="18" charset="0"/>
              </a:rPr>
              <a:pPr algn="l" rtl="0"/>
              <a:t>22</a:t>
            </a:fld>
            <a:endParaRPr lang="en-US" altLang="en-US" sz="1300">
              <a:latin typeface="Times New Roman" panose="02020603050405020304" pitchFamily="18"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C8B704F0-BAEA-48FC-A020-011B0A01BDD0}" type="slidenum">
              <a:rPr lang="en-US" altLang="en-US" sz="1300">
                <a:latin typeface="Times New Roman" panose="02020603050405020304" pitchFamily="18" charset="0"/>
              </a:rPr>
              <a:pPr algn="l" rtl="0"/>
              <a:t>23</a:t>
            </a:fld>
            <a:endParaRPr lang="en-US" altLang="en-US" sz="1300">
              <a:latin typeface="Times New Roman" panose="02020603050405020304"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556BDD98-9085-4F65-9BDF-1B839A8B4DC6}" type="slidenum">
              <a:rPr lang="en-US" altLang="en-US" sz="1300">
                <a:latin typeface="Times New Roman" panose="02020603050405020304" pitchFamily="18" charset="0"/>
              </a:rPr>
              <a:pPr algn="l" rtl="0"/>
              <a:t>24</a:t>
            </a:fld>
            <a:endParaRPr lang="en-US" altLang="en-US" sz="1300">
              <a:latin typeface="Times New Roman" panose="02020603050405020304" pitchFamily="18"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09AF8D3E-D4BC-4C85-BC46-168123D4B1D3}" type="slidenum">
              <a:rPr lang="en-US" altLang="en-US" sz="1300">
                <a:latin typeface="Times New Roman" panose="02020603050405020304" pitchFamily="18" charset="0"/>
              </a:rPr>
              <a:pPr algn="l" rtl="0"/>
              <a:t>25</a:t>
            </a:fld>
            <a:endParaRPr lang="en-US" altLang="en-US" sz="1300">
              <a:latin typeface="Times New Roman" panose="02020603050405020304" pitchFamily="18"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2589F052-F191-428D-AF67-B65E8960DD5C}" type="slidenum">
              <a:rPr lang="en-US" altLang="en-US" sz="1300">
                <a:latin typeface="Times New Roman" panose="02020603050405020304" pitchFamily="18" charset="0"/>
              </a:rPr>
              <a:pPr algn="l" rtl="0"/>
              <a:t>26</a:t>
            </a:fld>
            <a:endParaRPr lang="en-US" altLang="en-US" sz="1300">
              <a:latin typeface="Times New Roman" panose="02020603050405020304" pitchFamily="18"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9DD8D6FB-95B3-4852-BB48-80936A26FC18}" type="slidenum">
              <a:rPr lang="en-US" altLang="en-US" sz="1300">
                <a:latin typeface="Times New Roman" panose="02020603050405020304" pitchFamily="18" charset="0"/>
              </a:rPr>
              <a:pPr algn="l" rtl="0"/>
              <a:t>27</a:t>
            </a:fld>
            <a:endParaRPr lang="en-US" altLang="en-US" sz="1300">
              <a:latin typeface="Times New Roman" panose="02020603050405020304" pitchFamily="18"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578FB941-5722-4BA5-84DF-FC78527A2BB7}" type="slidenum">
              <a:rPr lang="en-US" altLang="en-US" sz="1300">
                <a:latin typeface="Times New Roman" panose="02020603050405020304" pitchFamily="18" charset="0"/>
              </a:rPr>
              <a:pPr algn="l" rtl="0"/>
              <a:t>28</a:t>
            </a:fld>
            <a:endParaRPr lang="en-US" altLang="en-US" sz="1300">
              <a:latin typeface="Times New Roman" panose="02020603050405020304" pitchFamily="18" charset="0"/>
            </a:endParaRPr>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4937B947-B885-486A-9E0E-5DB5F2D174C2}" type="slidenum">
              <a:rPr lang="en-US" altLang="en-US" sz="1300">
                <a:latin typeface="Times New Roman" panose="02020603050405020304" pitchFamily="18" charset="0"/>
              </a:rPr>
              <a:pPr algn="l" rtl="0"/>
              <a:t>29</a:t>
            </a:fld>
            <a:endParaRPr lang="en-US" altLang="en-US" sz="1300">
              <a:latin typeface="Times New Roman" panose="02020603050405020304" pitchFamily="18" charset="0"/>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5A90F1DB-8581-4412-BE09-331FFC345D8A}" type="slidenum">
              <a:rPr lang="en-US" altLang="en-US" sz="1300">
                <a:latin typeface="Times New Roman" panose="02020603050405020304" pitchFamily="18" charset="0"/>
              </a:rPr>
              <a:pPr algn="l" rtl="0"/>
              <a:t>3</a:t>
            </a:fld>
            <a:endParaRPr lang="en-US" altLang="en-US" sz="1300">
              <a:latin typeface="Times New Roman" panose="02020603050405020304"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18F6C2F6-402D-422C-BB49-ADCD5F850701}" type="slidenum">
              <a:rPr lang="en-US" altLang="en-US" sz="1300">
                <a:latin typeface="Times New Roman" panose="02020603050405020304" pitchFamily="18" charset="0"/>
              </a:rPr>
              <a:pPr algn="l" rtl="0"/>
              <a:t>30</a:t>
            </a:fld>
            <a:endParaRPr lang="en-US" altLang="en-US" sz="1300">
              <a:latin typeface="Times New Roman" panose="02020603050405020304" pitchFamily="18"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E6C7905A-2CC2-4593-BC50-F4A9103CA5F9}" type="slidenum">
              <a:rPr lang="en-US" altLang="en-US" sz="1300">
                <a:latin typeface="Times New Roman" panose="02020603050405020304" pitchFamily="18" charset="0"/>
              </a:rPr>
              <a:pPr algn="l" rtl="0"/>
              <a:t>31</a:t>
            </a:fld>
            <a:endParaRPr lang="en-US" altLang="en-US" sz="1300">
              <a:latin typeface="Times New Roman" panose="02020603050405020304" pitchFamily="18"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DB47C592-32BF-47BB-9678-D5FB42722EAA}" type="slidenum">
              <a:rPr lang="en-US" altLang="en-US" sz="1300">
                <a:latin typeface="Times New Roman" panose="02020603050405020304" pitchFamily="18" charset="0"/>
              </a:rPr>
              <a:pPr algn="l" rtl="0"/>
              <a:t>32</a:t>
            </a:fld>
            <a:endParaRPr lang="en-US" altLang="en-US" sz="1300">
              <a:latin typeface="Times New Roman" panose="02020603050405020304"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9955DDF8-1267-474D-9F61-95CB06392C59}" type="slidenum">
              <a:rPr lang="en-US" altLang="en-US" sz="1300">
                <a:latin typeface="Times New Roman" panose="02020603050405020304" pitchFamily="18" charset="0"/>
              </a:rPr>
              <a:pPr algn="l" rtl="0"/>
              <a:t>33</a:t>
            </a:fld>
            <a:endParaRPr lang="en-US" altLang="en-US" sz="1300">
              <a:latin typeface="Times New Roman" panose="02020603050405020304" pitchFamily="18"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23F68DF0-6905-4D9D-ACCA-81F50CE25A46}" type="slidenum">
              <a:rPr lang="en-US" altLang="en-US" sz="1300">
                <a:latin typeface="Times New Roman" panose="02020603050405020304" pitchFamily="18" charset="0"/>
              </a:rPr>
              <a:pPr algn="l" rtl="0"/>
              <a:t>34</a:t>
            </a:fld>
            <a:endParaRPr lang="en-US" altLang="en-US" sz="1300">
              <a:latin typeface="Times New Roman" panose="02020603050405020304"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07114055-A8AE-4C05-AC7A-46A0B6A29489}" type="slidenum">
              <a:rPr lang="en-US" altLang="en-US" sz="1300">
                <a:latin typeface="Times New Roman" panose="02020603050405020304" pitchFamily="18" charset="0"/>
              </a:rPr>
              <a:pPr algn="l" rtl="0"/>
              <a:t>35</a:t>
            </a:fld>
            <a:endParaRPr lang="en-US" altLang="en-US" sz="1300">
              <a:latin typeface="Times New Roman" panose="02020603050405020304" pitchFamily="18" charset="0"/>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8D4DD0DF-53A0-4666-9689-6AAB81C4795A}" type="slidenum">
              <a:rPr lang="en-US" altLang="en-US" sz="1300">
                <a:latin typeface="Times New Roman" panose="02020603050405020304" pitchFamily="18" charset="0"/>
              </a:rPr>
              <a:pPr algn="l" rtl="0"/>
              <a:t>36</a:t>
            </a:fld>
            <a:endParaRPr lang="en-US" altLang="en-US" sz="1300">
              <a:latin typeface="Times New Roman" panose="02020603050405020304" pitchFamily="18"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4BBB09A6-5E06-46D1-A99F-E344CBBF67B7}" type="slidenum">
              <a:rPr lang="en-US" altLang="en-US" sz="1300">
                <a:latin typeface="Times New Roman" panose="02020603050405020304" pitchFamily="18" charset="0"/>
              </a:rPr>
              <a:pPr algn="l" rtl="0"/>
              <a:t>37</a:t>
            </a:fld>
            <a:endParaRPr lang="en-US" altLang="en-US" sz="1300">
              <a:latin typeface="Times New Roman" panose="02020603050405020304" pitchFamily="18"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C357C7EE-1394-4754-ABAC-F51DB6C77C16}" type="slidenum">
              <a:rPr lang="en-US" altLang="en-US" sz="1300">
                <a:latin typeface="Times New Roman" panose="02020603050405020304" pitchFamily="18" charset="0"/>
              </a:rPr>
              <a:pPr algn="l" rtl="0"/>
              <a:t>4</a:t>
            </a:fld>
            <a:endParaRPr lang="en-US" altLang="en-US" sz="1300">
              <a:latin typeface="Times New Roman" panose="02020603050405020304"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2C96B228-294A-4543-9668-830A4BA10FD0}" type="slidenum">
              <a:rPr lang="en-US" altLang="en-US" sz="1300">
                <a:latin typeface="Times New Roman" panose="02020603050405020304" pitchFamily="18" charset="0"/>
              </a:rPr>
              <a:pPr algn="l" rtl="0"/>
              <a:t>5</a:t>
            </a:fld>
            <a:endParaRPr lang="en-US" altLang="en-US" sz="1300">
              <a:latin typeface="Times New Roman" panose="02020603050405020304" pitchFamily="18"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EB368A3B-2500-44E1-A876-1D192EB39441}" type="slidenum">
              <a:rPr lang="en-US" altLang="en-US" sz="1300">
                <a:latin typeface="Times New Roman" panose="02020603050405020304" pitchFamily="18" charset="0"/>
              </a:rPr>
              <a:pPr algn="l" rtl="0"/>
              <a:t>6</a:t>
            </a:fld>
            <a:endParaRPr lang="en-US" altLang="en-US" sz="1300">
              <a:latin typeface="Times New Roman" panose="02020603050405020304" pitchFamily="18"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EC7B586B-FBE3-4075-88E9-19535EAEDE53}" type="slidenum">
              <a:rPr lang="en-US" altLang="en-US" sz="1300">
                <a:latin typeface="Times New Roman" panose="02020603050405020304" pitchFamily="18" charset="0"/>
              </a:rPr>
              <a:pPr algn="l" rtl="0"/>
              <a:t>7</a:t>
            </a:fld>
            <a:endParaRPr lang="en-US" altLang="en-US" sz="1300">
              <a:latin typeface="Times New Roman" panose="02020603050405020304"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E09CAF58-8E40-42E6-AEEE-83BAC72A0401}" type="slidenum">
              <a:rPr lang="en-US" altLang="en-US" sz="1300">
                <a:latin typeface="Times New Roman" panose="02020603050405020304" pitchFamily="18" charset="0"/>
              </a:rPr>
              <a:pPr algn="l" rtl="0"/>
              <a:t>8</a:t>
            </a:fld>
            <a:endParaRPr lang="en-US" altLang="en-US" sz="1300">
              <a:latin typeface="Times New Roman" panose="02020603050405020304" pitchFamily="18"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600">
                <a:solidFill>
                  <a:schemeClr val="tx1"/>
                </a:solidFill>
                <a:latin typeface="Helvetica" panose="020B0604020202020204" pitchFamily="34" charset="0"/>
                <a:ea typeface="MS PGothic" panose="020B0600070205080204" pitchFamily="34" charset="-128"/>
              </a:defRPr>
            </a:lvl1pPr>
            <a:lvl2pPr marL="742950" indent="-285750" defTabSz="930275">
              <a:defRPr sz="1600">
                <a:solidFill>
                  <a:schemeClr val="tx1"/>
                </a:solidFill>
                <a:latin typeface="Helvetica" panose="020B0604020202020204" pitchFamily="34" charset="0"/>
                <a:ea typeface="MS PGothic" panose="020B0600070205080204" pitchFamily="34" charset="-128"/>
              </a:defRPr>
            </a:lvl2pPr>
            <a:lvl3pPr marL="1143000" indent="-228600" defTabSz="930275">
              <a:defRPr sz="1600">
                <a:solidFill>
                  <a:schemeClr val="tx1"/>
                </a:solidFill>
                <a:latin typeface="Helvetica" panose="020B0604020202020204" pitchFamily="34" charset="0"/>
                <a:ea typeface="MS PGothic" panose="020B0600070205080204" pitchFamily="34" charset="-128"/>
              </a:defRPr>
            </a:lvl3pPr>
            <a:lvl4pPr marL="1600200" indent="-228600" defTabSz="930275">
              <a:defRPr sz="1600">
                <a:solidFill>
                  <a:schemeClr val="tx1"/>
                </a:solidFill>
                <a:latin typeface="Helvetica" panose="020B0604020202020204" pitchFamily="34" charset="0"/>
                <a:ea typeface="MS PGothic" panose="020B0600070205080204" pitchFamily="34" charset="-128"/>
              </a:defRPr>
            </a:lvl4pPr>
            <a:lvl5pPr marL="2057400" indent="-228600" defTabSz="930275">
              <a:defRPr sz="1600">
                <a:solidFill>
                  <a:schemeClr val="tx1"/>
                </a:solidFill>
                <a:latin typeface="Helvetica" panose="020B0604020202020204" pitchFamily="34" charset="0"/>
                <a:ea typeface="MS PGothic" panose="020B0600070205080204" pitchFamily="34" charset="-128"/>
              </a:defRPr>
            </a:lvl5pPr>
            <a:lvl6pPr marL="25146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defTabSz="930275"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fld id="{16D1BF8E-E101-475A-9CDD-3A67C3D2CCFD}" type="slidenum">
              <a:rPr lang="en-US" altLang="en-US" sz="1300">
                <a:latin typeface="Times New Roman" panose="02020603050405020304" pitchFamily="18" charset="0"/>
              </a:rPr>
              <a:pPr algn="l" rtl="0"/>
              <a:t>9</a:t>
            </a:fld>
            <a:endParaRPr lang="en-US" altLang="en-US" sz="1300">
              <a:latin typeface="Times New Roman" panose="02020603050405020304" pitchFamily="18"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db-book.com/"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db-book.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5" name="Text Box 7">
            <a:extLst>
              <a:ext uri="{FF2B5EF4-FFF2-40B4-BE49-F238E27FC236}">
                <a16:creationId xmlns:a16="http://schemas.microsoft.com/office/drawing/2014/main" id="{6AB433D2-BE84-467A-82DB-DBFCF9F936A3}"/>
              </a:ext>
            </a:extLst>
          </p:cNvPr>
          <p:cNvSpPr txBox="1">
            <a:spLocks noChangeArrowheads="1"/>
          </p:cNvSpPr>
          <p:nvPr/>
        </p:nvSpPr>
        <p:spPr bwMode="auto">
          <a:xfrm>
            <a:off x="2674938" y="5726113"/>
            <a:ext cx="3694112" cy="793750"/>
          </a:xfrm>
          <a:prstGeom prst="rect">
            <a:avLst/>
          </a:prstGeom>
          <a:noFill/>
          <a:ln>
            <a:noFill/>
          </a:ln>
          <a:extLst>
            <a:ext uri="{909E8E84-426E-40dd-AFC4-6F175D3DCCD1}"/>
            <a:ext uri="{91240B29-F687-4f45-9708-019B960494DF}"/>
          </a:extLst>
        </p:spPr>
        <p:txBody>
          <a:bodyPr wrap="none">
            <a:spAutoFit/>
          </a:bodyPr>
          <a:lstStyle>
            <a:lvl1pPr>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ctr">
              <a:spcBef>
                <a:spcPct val="50000"/>
              </a:spcBef>
              <a:defRPr/>
            </a:pPr>
            <a:r>
              <a:rPr lang="en-US" altLang="en-US" b="1" dirty="0">
                <a:solidFill>
                  <a:srgbClr val="002060"/>
                </a:solidFill>
              </a:rPr>
              <a:t>Database System Concepts, 7</a:t>
            </a:r>
            <a:r>
              <a:rPr lang="en-US" altLang="en-US" b="1" baseline="30000" dirty="0">
                <a:solidFill>
                  <a:srgbClr val="002060"/>
                </a:solidFill>
              </a:rPr>
              <a:t>th</a:t>
            </a:r>
            <a:r>
              <a:rPr lang="en-US" altLang="en-US" b="1" dirty="0">
                <a:solidFill>
                  <a:srgbClr val="002060"/>
                </a:solidFill>
              </a:rPr>
              <a:t> Ed</a:t>
            </a:r>
            <a:r>
              <a:rPr lang="en-US" altLang="en-US" dirty="0">
                <a:solidFill>
                  <a:srgbClr val="002060"/>
                </a:solidFill>
              </a:rPr>
              <a:t>.</a:t>
            </a:r>
          </a:p>
          <a:p>
            <a:pPr algn="ctr">
              <a:spcBef>
                <a:spcPct val="50000"/>
              </a:spcBef>
              <a:defRPr/>
            </a:pPr>
            <a:r>
              <a:rPr lang="en-US" altLang="en-US" sz="1200" b="1" dirty="0">
                <a:solidFill>
                  <a:srgbClr val="002060"/>
                </a:solidFill>
              </a:rPr>
              <a:t>©Silberschatz, Korth and Sudarshan</a:t>
            </a:r>
            <a:br>
              <a:rPr lang="en-US" altLang="en-US" sz="1200" b="1" dirty="0">
                <a:solidFill>
                  <a:srgbClr val="002060"/>
                </a:solidFill>
              </a:rPr>
            </a:br>
            <a:r>
              <a:rPr lang="en-US" altLang="en-US" sz="1200" b="1" dirty="0">
                <a:solidFill>
                  <a:srgbClr val="002060"/>
                </a:solidFill>
              </a:rPr>
              <a:t>See </a:t>
            </a:r>
            <a:r>
              <a:rPr lang="en-US" altLang="en-US" sz="1200" b="1" dirty="0">
                <a:solidFill>
                  <a:srgbClr val="002060"/>
                </a:solidFill>
                <a:hlinkClick r:id="rId2"/>
              </a:rPr>
              <a:t>www.db-book.com</a:t>
            </a:r>
            <a:r>
              <a:rPr lang="en-US" altLang="en-US" sz="1200" b="1" dirty="0">
                <a:solidFill>
                  <a:srgbClr val="002060"/>
                </a:solidFill>
              </a:rPr>
              <a:t> for conditions on re-use </a:t>
            </a:r>
          </a:p>
        </p:txBody>
      </p:sp>
      <p:sp>
        <p:nvSpPr>
          <p:cNvPr id="487426" name="Rectangle 2"/>
          <p:cNvSpPr>
            <a:spLocks noGrp="1" noChangeArrowheads="1"/>
          </p:cNvSpPr>
          <p:nvPr>
            <p:ph type="ctrTitle"/>
          </p:nvPr>
        </p:nvSpPr>
        <p:spPr>
          <a:xfrm>
            <a:off x="685800" y="2286000"/>
            <a:ext cx="7772400" cy="1143000"/>
          </a:xfrm>
        </p:spPr>
        <p:txBody>
          <a:bodyPr/>
          <a:lstStyle>
            <a:lvl1pPr>
              <a:defRPr>
                <a:solidFill>
                  <a:srgbClr val="002060"/>
                </a:solidFill>
              </a:defRPr>
            </a:lvl1pPr>
          </a:lstStyle>
          <a:p>
            <a:r>
              <a:rPr lang="en-US"/>
              <a:t>Click to edit Master title style</a:t>
            </a:r>
            <a:endParaRPr lang="en-US" dirty="0"/>
          </a:p>
        </p:txBody>
      </p:sp>
      <p:sp>
        <p:nvSpPr>
          <p:cNvPr id="8" name="Rectangle 5">
            <a:extLst>
              <a:ext uri="{FF2B5EF4-FFF2-40B4-BE49-F238E27FC236}">
                <a16:creationId xmlns:a16="http://schemas.microsoft.com/office/drawing/2014/main" id="{E5B7FE48-B4A0-4404-A94E-2D4837BDADF1}"/>
              </a:ext>
            </a:extLst>
          </p:cNvPr>
          <p:cNvSpPr>
            <a:spLocks noGrp="1" noChangeArrowheads="1"/>
          </p:cNvSpPr>
          <p:nvPr>
            <p:ph type="sldNum" sz="quarter" idx="11"/>
          </p:nvPr>
        </p:nvSpPr>
        <p:spPr>
          <a:xfrm>
            <a:off x="6596063" y="6218238"/>
            <a:ext cx="1905000" cy="457200"/>
          </a:xfrm>
        </p:spPr>
        <p:txBody>
          <a:bodyPr/>
          <a:lstStyle>
            <a:lvl1pPr>
              <a:defRPr smtClean="0">
                <a:solidFill>
                  <a:srgbClr val="578963"/>
                </a:solidFill>
              </a:defRPr>
            </a:lvl1pPr>
          </a:lstStyle>
          <a:p>
            <a:fld id="{B11C6810-CB31-4E30-9B86-57880A05BB4E}" type="slidenum">
              <a:rPr lang="en-US" altLang="en-US" smtClean="0"/>
              <a:pPr/>
              <a:t>‹#›</a:t>
            </a:fld>
            <a:endParaRPr lang="en-US" altLang="en-US"/>
          </a:p>
        </p:txBody>
      </p:sp>
      <p:pic>
        <p:nvPicPr>
          <p:cNvPr id="9" name="Picture 8" descr="Cover-6Ed"/>
          <p:cNvPicPr>
            <a:picLocks noChangeAspect="1" noChangeArrowheads="1"/>
          </p:cNvPicPr>
          <p:nvPr/>
        </p:nvPicPr>
        <p:blipFill>
          <a:blip r:embed="rId3"/>
          <a:stretch>
            <a:fillRect/>
          </a:stretch>
        </p:blipFill>
        <p:spPr bwMode="auto">
          <a:xfrm>
            <a:off x="0" y="12336"/>
            <a:ext cx="1331269"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Cover-6Ed">
            <a:extLst>
              <a:ext uri="{FF2B5EF4-FFF2-40B4-BE49-F238E27FC236}">
                <a16:creationId xmlns:a16="http://schemas.microsoft.com/office/drawing/2014/main" id="{77026798-0827-482F-848C-054321BDFD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4" y="0"/>
            <a:ext cx="1331912"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2299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7677CD6D-A5E2-4543-81E0-D97745649CEB}"/>
              </a:ext>
            </a:extLst>
          </p:cNvPr>
          <p:cNvSpPr>
            <a:spLocks noGrp="1" noChangeArrowheads="1"/>
          </p:cNvSpPr>
          <p:nvPr>
            <p:ph type="sldNum" sz="quarter" idx="10"/>
          </p:nvPr>
        </p:nvSpPr>
        <p:spPr>
          <a:ln/>
        </p:spPr>
        <p:txBody>
          <a:bodyPr/>
          <a:lstStyle>
            <a:lvl1pPr>
              <a:defRPr/>
            </a:lvl1pPr>
          </a:lstStyle>
          <a:p>
            <a:fld id="{59BA9BFC-BC4C-47B6-8B8E-F3902B6E8A4A}" type="slidenum">
              <a:rPr lang="en-US" altLang="en-US" smtClean="0"/>
              <a:pPr/>
              <a:t>‹#›</a:t>
            </a:fld>
            <a:endParaRPr lang="en-US" altLang="en-US"/>
          </a:p>
        </p:txBody>
      </p:sp>
    </p:spTree>
    <p:extLst>
      <p:ext uri="{BB962C8B-B14F-4D97-AF65-F5344CB8AC3E}">
        <p14:creationId xmlns:p14="http://schemas.microsoft.com/office/powerpoint/2010/main" val="618782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6250" y="117475"/>
            <a:ext cx="2019300" cy="5880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8350" y="117475"/>
            <a:ext cx="5905500" cy="58801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66D4BD1A-4145-49C3-8D7D-1F956B760305}"/>
              </a:ext>
            </a:extLst>
          </p:cNvPr>
          <p:cNvSpPr>
            <a:spLocks noGrp="1" noChangeArrowheads="1"/>
          </p:cNvSpPr>
          <p:nvPr>
            <p:ph type="sldNum" sz="quarter" idx="10"/>
          </p:nvPr>
        </p:nvSpPr>
        <p:spPr>
          <a:ln/>
        </p:spPr>
        <p:txBody>
          <a:bodyPr/>
          <a:lstStyle>
            <a:lvl1pPr>
              <a:defRPr/>
            </a:lvl1pPr>
          </a:lstStyle>
          <a:p>
            <a:fld id="{21C98E8D-185A-414A-A518-5C49E7B6295A}" type="slidenum">
              <a:rPr lang="en-US" altLang="en-US" smtClean="0"/>
              <a:pPr/>
              <a:t>‹#›</a:t>
            </a:fld>
            <a:endParaRPr lang="en-US" altLang="en-US"/>
          </a:p>
        </p:txBody>
      </p:sp>
    </p:spTree>
    <p:extLst>
      <p:ext uri="{BB962C8B-B14F-4D97-AF65-F5344CB8AC3E}">
        <p14:creationId xmlns:p14="http://schemas.microsoft.com/office/powerpoint/2010/main" val="820080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8350" y="117475"/>
            <a:ext cx="8077200" cy="609600"/>
          </a:xfrm>
        </p:spPr>
        <p:txBody>
          <a:bodyPr/>
          <a:lstStyle/>
          <a:p>
            <a:r>
              <a:rPr lang="en-US"/>
              <a:t>Click to edit Master title style</a:t>
            </a:r>
          </a:p>
        </p:txBody>
      </p:sp>
      <p:sp>
        <p:nvSpPr>
          <p:cNvPr id="3" name="Text Placeholder 2"/>
          <p:cNvSpPr>
            <a:spLocks noGrp="1"/>
          </p:cNvSpPr>
          <p:nvPr>
            <p:ph type="body" sz="half" idx="1"/>
          </p:nvPr>
        </p:nvSpPr>
        <p:spPr>
          <a:xfrm>
            <a:off x="814388" y="1093788"/>
            <a:ext cx="3754437" cy="49037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1225" y="1093788"/>
            <a:ext cx="3754438" cy="49037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D7C2D5D2-FFA8-4B97-9D6C-DF120847B519}"/>
              </a:ext>
            </a:extLst>
          </p:cNvPr>
          <p:cNvSpPr>
            <a:spLocks noGrp="1" noChangeArrowheads="1"/>
          </p:cNvSpPr>
          <p:nvPr>
            <p:ph type="sldNum" sz="quarter" idx="10"/>
          </p:nvPr>
        </p:nvSpPr>
        <p:spPr>
          <a:ln/>
        </p:spPr>
        <p:txBody>
          <a:bodyPr/>
          <a:lstStyle>
            <a:lvl1pPr>
              <a:defRPr/>
            </a:lvl1pPr>
          </a:lstStyle>
          <a:p>
            <a:fld id="{B11C6810-CB31-4E30-9B86-57880A05BB4E}" type="slidenum">
              <a:rPr lang="en-US" altLang="en-US" smtClean="0"/>
              <a:pPr/>
              <a:t>‹#›</a:t>
            </a:fld>
            <a:endParaRPr lang="en-US" altLang="en-US"/>
          </a:p>
        </p:txBody>
      </p:sp>
    </p:spTree>
    <p:extLst>
      <p:ext uri="{BB962C8B-B14F-4D97-AF65-F5344CB8AC3E}">
        <p14:creationId xmlns:p14="http://schemas.microsoft.com/office/powerpoint/2010/main" val="3409656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5" name="Text Box 7">
            <a:extLst>
              <a:ext uri="{FF2B5EF4-FFF2-40B4-BE49-F238E27FC236}">
                <a16:creationId xmlns:a16="http://schemas.microsoft.com/office/drawing/2014/main" id="{6E2D77BB-A1E3-4E40-9A08-249BCF8B8523}"/>
              </a:ext>
            </a:extLst>
          </p:cNvPr>
          <p:cNvSpPr txBox="1">
            <a:spLocks noChangeArrowheads="1"/>
          </p:cNvSpPr>
          <p:nvPr/>
        </p:nvSpPr>
        <p:spPr bwMode="auto">
          <a:xfrm>
            <a:off x="2674938" y="5726113"/>
            <a:ext cx="3694112" cy="793750"/>
          </a:xfrm>
          <a:prstGeom prst="rect">
            <a:avLst/>
          </a:prstGeom>
          <a:noFill/>
          <a:ln>
            <a:noFill/>
          </a:ln>
          <a:extLst>
            <a:ext uri="{909E8E84-426E-40dd-AFC4-6F175D3DCCD1}"/>
            <a:ext uri="{91240B29-F687-4f45-9708-019B960494DF}"/>
          </a:extLst>
        </p:spPr>
        <p:txBody>
          <a:bodyPr wrap="none">
            <a:spAutoFit/>
          </a:bodyPr>
          <a:lstStyle>
            <a:lvl1pPr>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ctr">
              <a:spcBef>
                <a:spcPct val="50000"/>
              </a:spcBef>
              <a:defRPr/>
            </a:pPr>
            <a:r>
              <a:rPr lang="en-US" altLang="en-US" b="1" dirty="0">
                <a:solidFill>
                  <a:srgbClr val="002060"/>
                </a:solidFill>
              </a:rPr>
              <a:t>Database System Concepts, 7</a:t>
            </a:r>
            <a:r>
              <a:rPr lang="en-US" altLang="en-US" b="1" baseline="30000" dirty="0">
                <a:solidFill>
                  <a:srgbClr val="002060"/>
                </a:solidFill>
              </a:rPr>
              <a:t>th</a:t>
            </a:r>
            <a:r>
              <a:rPr lang="en-US" altLang="en-US" b="1" dirty="0">
                <a:solidFill>
                  <a:srgbClr val="002060"/>
                </a:solidFill>
              </a:rPr>
              <a:t> Ed</a:t>
            </a:r>
            <a:r>
              <a:rPr lang="en-US" altLang="en-US" dirty="0">
                <a:solidFill>
                  <a:srgbClr val="002060"/>
                </a:solidFill>
              </a:rPr>
              <a:t>.</a:t>
            </a:r>
          </a:p>
          <a:p>
            <a:pPr algn="ctr">
              <a:spcBef>
                <a:spcPct val="50000"/>
              </a:spcBef>
              <a:defRPr/>
            </a:pPr>
            <a:r>
              <a:rPr lang="en-US" altLang="en-US" sz="1200" b="1" dirty="0">
                <a:solidFill>
                  <a:srgbClr val="002060"/>
                </a:solidFill>
              </a:rPr>
              <a:t>©Silberschatz, Korth and Sudarshan</a:t>
            </a:r>
            <a:br>
              <a:rPr lang="en-US" altLang="en-US" sz="1200" b="1" dirty="0">
                <a:solidFill>
                  <a:srgbClr val="002060"/>
                </a:solidFill>
              </a:rPr>
            </a:br>
            <a:r>
              <a:rPr lang="en-US" altLang="en-US" sz="1200" b="1" dirty="0">
                <a:solidFill>
                  <a:srgbClr val="002060"/>
                </a:solidFill>
              </a:rPr>
              <a:t>See </a:t>
            </a:r>
            <a:r>
              <a:rPr lang="en-US" altLang="en-US" sz="1200" b="1" dirty="0">
                <a:solidFill>
                  <a:srgbClr val="002060"/>
                </a:solidFill>
                <a:hlinkClick r:id="rId2"/>
              </a:rPr>
              <a:t>www.db-book.com</a:t>
            </a:r>
            <a:r>
              <a:rPr lang="en-US" altLang="en-US" sz="1200" b="1" dirty="0">
                <a:solidFill>
                  <a:srgbClr val="002060"/>
                </a:solidFill>
              </a:rPr>
              <a:t> for conditions on re-use </a:t>
            </a:r>
          </a:p>
        </p:txBody>
      </p:sp>
      <p:sp>
        <p:nvSpPr>
          <p:cNvPr id="613378" name="Rectangle 2"/>
          <p:cNvSpPr>
            <a:spLocks noGrp="1" noChangeArrowheads="1"/>
          </p:cNvSpPr>
          <p:nvPr>
            <p:ph type="ctrTitle"/>
          </p:nvPr>
        </p:nvSpPr>
        <p:spPr>
          <a:xfrm>
            <a:off x="685800" y="2286000"/>
            <a:ext cx="7772400" cy="1143000"/>
          </a:xfrm>
        </p:spPr>
        <p:txBody>
          <a:bodyPr/>
          <a:lstStyle>
            <a:lvl1pPr>
              <a:defRPr>
                <a:solidFill>
                  <a:srgbClr val="002060"/>
                </a:solidFill>
              </a:defRPr>
            </a:lvl1pPr>
          </a:lstStyle>
          <a:p>
            <a:r>
              <a:rPr lang="en-US"/>
              <a:t>Click to edit Master title style</a:t>
            </a:r>
            <a:endParaRPr lang="en-US" dirty="0"/>
          </a:p>
        </p:txBody>
      </p:sp>
      <p:sp>
        <p:nvSpPr>
          <p:cNvPr id="8" name="Rectangle 5">
            <a:extLst>
              <a:ext uri="{FF2B5EF4-FFF2-40B4-BE49-F238E27FC236}">
                <a16:creationId xmlns:a16="http://schemas.microsoft.com/office/drawing/2014/main" id="{D2D242F4-2B18-4F93-AF83-C0B3D393143B}"/>
              </a:ext>
            </a:extLst>
          </p:cNvPr>
          <p:cNvSpPr>
            <a:spLocks noGrp="1" noChangeArrowheads="1"/>
          </p:cNvSpPr>
          <p:nvPr>
            <p:ph type="sldNum" sz="quarter" idx="11"/>
          </p:nvPr>
        </p:nvSpPr>
        <p:spPr>
          <a:xfrm>
            <a:off x="6596063" y="6218238"/>
            <a:ext cx="1905000" cy="457200"/>
          </a:xfrm>
        </p:spPr>
        <p:txBody>
          <a:bodyPr/>
          <a:lstStyle>
            <a:lvl1pPr>
              <a:defRPr smtClean="0">
                <a:solidFill>
                  <a:srgbClr val="578963"/>
                </a:solidFill>
              </a:defRPr>
            </a:lvl1pPr>
          </a:lstStyle>
          <a:p>
            <a:fld id="{B11C6810-CB31-4E30-9B86-57880A05BB4E}" type="slidenum">
              <a:rPr lang="en-US" altLang="en-US" smtClean="0"/>
              <a:pPr/>
              <a:t>‹#›</a:t>
            </a:fld>
            <a:endParaRPr lang="en-US" altLang="en-US"/>
          </a:p>
        </p:txBody>
      </p:sp>
      <p:pic>
        <p:nvPicPr>
          <p:cNvPr id="9" name="Picture 8" descr="Cover-6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4" y="0"/>
            <a:ext cx="1331912"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0745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437424" y="1102497"/>
            <a:ext cx="8408126" cy="5367972"/>
          </a:xfrm>
        </p:spPr>
        <p:txBody>
          <a:bodyPr/>
          <a:lstStyle>
            <a:lvl1pPr marL="342900" indent="-342900">
              <a:buSzPct val="110000"/>
              <a:buFont typeface="Wingdings" panose="05000000000000000000" pitchFamily="2" charset="2"/>
              <a:buChar char="§"/>
              <a:defRPr sz="1700"/>
            </a:lvl1pPr>
            <a:lvl2pPr marL="742950" indent="-285750">
              <a:buSzPct val="110000"/>
              <a:buFont typeface="Arial" panose="020B0604020202020204" pitchFamily="34" charset="0"/>
              <a:buChar char="•"/>
              <a:defRPr sz="1700"/>
            </a:lvl2pPr>
            <a:lvl3pPr marL="1085850" indent="-228600">
              <a:buSzPct val="100000"/>
              <a:buFont typeface="Wingdings" panose="05000000000000000000" pitchFamily="2" charset="2"/>
              <a:buChar char="§"/>
              <a:defRPr sz="1700"/>
            </a:lvl3pPr>
            <a:lvl4pPr marL="1428750" indent="-228600">
              <a:buFont typeface="Arial" panose="020B0604020202020204" pitchFamily="34" charset="0"/>
              <a:buChar char="•"/>
              <a:defRPr sz="1700"/>
            </a:lvl4pPr>
            <a:lvl5pPr marL="1771650" indent="-228600">
              <a:buSzPct val="100000"/>
              <a:buFont typeface="Wingdings" panose="05000000000000000000" pitchFamily="2" charset="2"/>
              <a:buChar char="§"/>
              <a:defRPr sz="17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E42D457B-4574-44A7-82F5-364A95AA2566}"/>
              </a:ext>
            </a:extLst>
          </p:cNvPr>
          <p:cNvSpPr>
            <a:spLocks noGrp="1" noChangeArrowheads="1"/>
          </p:cNvSpPr>
          <p:nvPr>
            <p:ph type="sldNum" sz="quarter" idx="10"/>
          </p:nvPr>
        </p:nvSpPr>
        <p:spPr>
          <a:xfrm>
            <a:off x="6778487" y="6388691"/>
            <a:ext cx="1905000" cy="457200"/>
          </a:xfrm>
          <a:ln/>
        </p:spPr>
        <p:txBody>
          <a:bodyPr/>
          <a:lstStyle>
            <a:lvl1pPr>
              <a:defRPr/>
            </a:lvl1pPr>
          </a:lstStyle>
          <a:p>
            <a:fld id="{4AAA266F-A005-4455-9502-E3724A964F5A}" type="slidenum">
              <a:rPr lang="en-US" altLang="en-US" smtClean="0"/>
              <a:pPr/>
              <a:t>‹#›</a:t>
            </a:fld>
            <a:endParaRPr lang="en-US" altLang="en-US"/>
          </a:p>
        </p:txBody>
      </p:sp>
    </p:spTree>
    <p:extLst>
      <p:ext uri="{BB962C8B-B14F-4D97-AF65-F5344CB8AC3E}">
        <p14:creationId xmlns:p14="http://schemas.microsoft.com/office/powerpoint/2010/main" val="2809995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44747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74863" y="4073662"/>
            <a:ext cx="7772400" cy="1500187"/>
          </a:xfrm>
        </p:spPr>
        <p:txBody>
          <a:bodyPr anchor="b"/>
          <a:lstStyle>
            <a:lvl1pPr marL="342900" indent="-342900">
              <a:buFont typeface="Wingdings" panose="05000000000000000000" pitchFamily="2" charset="2"/>
              <a:buChar char="§"/>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3">
            <a:extLst>
              <a:ext uri="{FF2B5EF4-FFF2-40B4-BE49-F238E27FC236}">
                <a16:creationId xmlns:a16="http://schemas.microsoft.com/office/drawing/2014/main" id="{9833A2CD-6A4B-4240-88F1-B4D7FEB50A79}"/>
              </a:ext>
            </a:extLst>
          </p:cNvPr>
          <p:cNvSpPr>
            <a:spLocks noGrp="1" noChangeArrowheads="1"/>
          </p:cNvSpPr>
          <p:nvPr>
            <p:ph type="sldNum" sz="quarter" idx="10"/>
          </p:nvPr>
        </p:nvSpPr>
        <p:spPr>
          <a:ln/>
        </p:spPr>
        <p:txBody>
          <a:bodyPr/>
          <a:lstStyle>
            <a:lvl1pPr>
              <a:defRPr/>
            </a:lvl1pPr>
          </a:lstStyle>
          <a:p>
            <a:fld id="{18E6A8F2-4A8B-4A99-BE4D-D3A869CE7587}" type="slidenum">
              <a:rPr lang="en-US" altLang="en-US" smtClean="0"/>
              <a:pPr/>
              <a:t>‹#›</a:t>
            </a:fld>
            <a:endParaRPr lang="en-US" altLang="en-US"/>
          </a:p>
        </p:txBody>
      </p:sp>
    </p:spTree>
    <p:extLst>
      <p:ext uri="{BB962C8B-B14F-4D97-AF65-F5344CB8AC3E}">
        <p14:creationId xmlns:p14="http://schemas.microsoft.com/office/powerpoint/2010/main" val="1253414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Rectangle 3">
            <a:extLst>
              <a:ext uri="{FF2B5EF4-FFF2-40B4-BE49-F238E27FC236}">
                <a16:creationId xmlns:a16="http://schemas.microsoft.com/office/drawing/2014/main" id="{BC4FAFEB-DA24-40E3-81A3-2C7117781D6B}"/>
              </a:ext>
            </a:extLst>
          </p:cNvPr>
          <p:cNvSpPr>
            <a:spLocks noGrp="1" noChangeArrowheads="1"/>
          </p:cNvSpPr>
          <p:nvPr>
            <p:ph type="sldNum" sz="quarter" idx="10"/>
          </p:nvPr>
        </p:nvSpPr>
        <p:spPr>
          <a:ln/>
        </p:spPr>
        <p:txBody>
          <a:bodyPr/>
          <a:lstStyle>
            <a:lvl1pPr>
              <a:defRPr/>
            </a:lvl1pPr>
          </a:lstStyle>
          <a:p>
            <a:fld id="{B11C6810-CB31-4E30-9B86-57880A05BB4E}" type="slidenum">
              <a:rPr lang="en-US" altLang="en-US" smtClean="0"/>
              <a:pPr/>
              <a:t>‹#›</a:t>
            </a:fld>
            <a:endParaRPr lang="en-US" altLang="en-US"/>
          </a:p>
        </p:txBody>
      </p:sp>
      <p:sp>
        <p:nvSpPr>
          <p:cNvPr id="6" name="Content Placeholder 2">
            <a:extLst>
              <a:ext uri="{FF2B5EF4-FFF2-40B4-BE49-F238E27FC236}">
                <a16:creationId xmlns:a16="http://schemas.microsoft.com/office/drawing/2014/main" id="{EE86E211-15D2-459B-B331-A82FFB150BE0}"/>
              </a:ext>
            </a:extLst>
          </p:cNvPr>
          <p:cNvSpPr>
            <a:spLocks noGrp="1"/>
          </p:cNvSpPr>
          <p:nvPr>
            <p:ph idx="1"/>
          </p:nvPr>
        </p:nvSpPr>
        <p:spPr>
          <a:xfrm>
            <a:off x="437424" y="1102497"/>
            <a:ext cx="3985352" cy="5367972"/>
          </a:xfrm>
        </p:spPr>
        <p:txBody>
          <a:bodyPr/>
          <a:lstStyle>
            <a:lvl1pPr marL="342900" indent="-342900">
              <a:buSzPct val="110000"/>
              <a:buFont typeface="Wingdings" panose="05000000000000000000" pitchFamily="2" charset="2"/>
              <a:buChar char="§"/>
              <a:defRPr sz="1700"/>
            </a:lvl1pPr>
            <a:lvl2pPr marL="742950" indent="-285750">
              <a:buSzPct val="110000"/>
              <a:buFont typeface="Arial" panose="020B0604020202020204" pitchFamily="34" charset="0"/>
              <a:buChar char="•"/>
              <a:defRPr sz="1700"/>
            </a:lvl2pPr>
            <a:lvl3pPr marL="1085850" indent="-228600">
              <a:buSzPct val="100000"/>
              <a:buFont typeface="Wingdings" panose="05000000000000000000" pitchFamily="2" charset="2"/>
              <a:buChar char="§"/>
              <a:defRPr sz="1700"/>
            </a:lvl3pPr>
            <a:lvl4pPr marL="1428750" indent="-228600">
              <a:buFont typeface="Arial" panose="020B0604020202020204" pitchFamily="34" charset="0"/>
              <a:buChar char="•"/>
              <a:defRPr sz="1700"/>
            </a:lvl4pPr>
            <a:lvl5pPr marL="1771650" indent="-228600">
              <a:buSzPct val="100000"/>
              <a:buFont typeface="Wingdings" panose="05000000000000000000" pitchFamily="2" charset="2"/>
              <a:buChar char="§"/>
              <a:defRPr sz="17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3287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700"/>
            </a:lvl1pPr>
            <a:lvl2pPr>
              <a:defRPr sz="1700"/>
            </a:lvl2pPr>
            <a:lvl3pPr>
              <a:defRPr sz="1700"/>
            </a:lvl3pPr>
            <a:lvl4pPr>
              <a:defRPr sz="1700"/>
            </a:lvl4pPr>
            <a:lvl5pPr>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1700"/>
            </a:lvl1pPr>
            <a:lvl2pPr>
              <a:defRPr sz="1700"/>
            </a:lvl2pPr>
            <a:lvl3pPr>
              <a:defRPr sz="1700"/>
            </a:lvl3pPr>
            <a:lvl4pPr>
              <a:defRPr sz="1700"/>
            </a:lvl4pPr>
            <a:lvl5pPr>
              <a:defRPr sz="17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42096E68-496F-4499-93E9-D10C62B93D1A}"/>
              </a:ext>
            </a:extLst>
          </p:cNvPr>
          <p:cNvSpPr>
            <a:spLocks noGrp="1" noChangeArrowheads="1"/>
          </p:cNvSpPr>
          <p:nvPr>
            <p:ph type="sldNum" sz="quarter" idx="10"/>
          </p:nvPr>
        </p:nvSpPr>
        <p:spPr>
          <a:ln/>
        </p:spPr>
        <p:txBody>
          <a:bodyPr/>
          <a:lstStyle>
            <a:lvl1pPr>
              <a:defRPr/>
            </a:lvl1pPr>
          </a:lstStyle>
          <a:p>
            <a:fld id="{7F51659C-1AF3-4FAF-8545-8F03FEBA5E08}" type="slidenum">
              <a:rPr lang="en-US" altLang="en-US" smtClean="0"/>
              <a:pPr/>
              <a:t>‹#›</a:t>
            </a:fld>
            <a:endParaRPr lang="en-US" altLang="en-US"/>
          </a:p>
        </p:txBody>
      </p:sp>
    </p:spTree>
    <p:extLst>
      <p:ext uri="{BB962C8B-B14F-4D97-AF65-F5344CB8AC3E}">
        <p14:creationId xmlns:p14="http://schemas.microsoft.com/office/powerpoint/2010/main" val="2019400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F8A17BCC-393D-48FB-8CCD-31D1E0C6FA40}"/>
              </a:ext>
            </a:extLst>
          </p:cNvPr>
          <p:cNvSpPr>
            <a:spLocks noGrp="1" noChangeArrowheads="1"/>
          </p:cNvSpPr>
          <p:nvPr>
            <p:ph type="sldNum" sz="quarter" idx="10"/>
          </p:nvPr>
        </p:nvSpPr>
        <p:spPr>
          <a:ln/>
        </p:spPr>
        <p:txBody>
          <a:bodyPr/>
          <a:lstStyle>
            <a:lvl1pPr>
              <a:defRPr/>
            </a:lvl1pPr>
          </a:lstStyle>
          <a:p>
            <a:fld id="{E25CEF85-9243-4C03-980F-FEC8A6A7A10E}" type="slidenum">
              <a:rPr lang="en-US" altLang="en-US" smtClean="0"/>
              <a:pPr/>
              <a:t>‹#›</a:t>
            </a:fld>
            <a:endParaRPr lang="en-US" altLang="en-US"/>
          </a:p>
        </p:txBody>
      </p:sp>
    </p:spTree>
    <p:extLst>
      <p:ext uri="{BB962C8B-B14F-4D97-AF65-F5344CB8AC3E}">
        <p14:creationId xmlns:p14="http://schemas.microsoft.com/office/powerpoint/2010/main" val="1594279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A54EDB4F-7D4C-4F34-9AD3-169F9858A5EE}"/>
              </a:ext>
            </a:extLst>
          </p:cNvPr>
          <p:cNvSpPr>
            <a:spLocks noGrp="1" noChangeArrowheads="1"/>
          </p:cNvSpPr>
          <p:nvPr>
            <p:ph type="sldNum" sz="quarter" idx="10"/>
          </p:nvPr>
        </p:nvSpPr>
        <p:spPr>
          <a:ln/>
        </p:spPr>
        <p:txBody>
          <a:bodyPr/>
          <a:lstStyle>
            <a:lvl1pPr>
              <a:defRPr/>
            </a:lvl1pPr>
          </a:lstStyle>
          <a:p>
            <a:fld id="{0E8A1303-5D2D-4597-85C3-1555E5FE4DD1}" type="slidenum">
              <a:rPr lang="en-US" altLang="en-US" smtClean="0"/>
              <a:pPr/>
              <a:t>‹#›</a:t>
            </a:fld>
            <a:endParaRPr lang="en-US" altLang="en-US"/>
          </a:p>
        </p:txBody>
      </p:sp>
    </p:spTree>
    <p:extLst>
      <p:ext uri="{BB962C8B-B14F-4D97-AF65-F5344CB8AC3E}">
        <p14:creationId xmlns:p14="http://schemas.microsoft.com/office/powerpoint/2010/main" val="169832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1700"/>
            </a:lvl1pPr>
            <a:lvl2pPr>
              <a:defRPr sz="1700"/>
            </a:lvl2pPr>
            <a:lvl3pPr>
              <a:defRPr sz="1700"/>
            </a:lvl3pPr>
            <a:lvl4pPr>
              <a:defRPr sz="1700"/>
            </a:lvl4pPr>
            <a:lvl5pPr>
              <a:defRPr sz="17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3">
            <a:extLst>
              <a:ext uri="{FF2B5EF4-FFF2-40B4-BE49-F238E27FC236}">
                <a16:creationId xmlns:a16="http://schemas.microsoft.com/office/drawing/2014/main" id="{AA8DFBA5-2441-4C97-8340-430BD863557C}"/>
              </a:ext>
            </a:extLst>
          </p:cNvPr>
          <p:cNvSpPr>
            <a:spLocks noGrp="1" noChangeArrowheads="1"/>
          </p:cNvSpPr>
          <p:nvPr>
            <p:ph type="sldNum" sz="quarter" idx="10"/>
          </p:nvPr>
        </p:nvSpPr>
        <p:spPr>
          <a:ln/>
        </p:spPr>
        <p:txBody>
          <a:bodyPr/>
          <a:lstStyle>
            <a:lvl1pPr>
              <a:defRPr/>
            </a:lvl1pPr>
          </a:lstStyle>
          <a:p>
            <a:fld id="{2E1EFD54-8803-427D-A9AB-631036F81CDF}" type="slidenum">
              <a:rPr lang="en-US" altLang="en-US" smtClean="0"/>
              <a:pPr/>
              <a:t>‹#›</a:t>
            </a:fld>
            <a:endParaRPr lang="en-US" altLang="en-US"/>
          </a:p>
        </p:txBody>
      </p:sp>
    </p:spTree>
    <p:extLst>
      <p:ext uri="{BB962C8B-B14F-4D97-AF65-F5344CB8AC3E}">
        <p14:creationId xmlns:p14="http://schemas.microsoft.com/office/powerpoint/2010/main" val="905527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3">
            <a:extLst>
              <a:ext uri="{FF2B5EF4-FFF2-40B4-BE49-F238E27FC236}">
                <a16:creationId xmlns:a16="http://schemas.microsoft.com/office/drawing/2014/main" id="{D8B4ACE8-FA36-4C9A-B2D0-93D5FB40D304}"/>
              </a:ext>
            </a:extLst>
          </p:cNvPr>
          <p:cNvSpPr>
            <a:spLocks noGrp="1" noChangeArrowheads="1"/>
          </p:cNvSpPr>
          <p:nvPr>
            <p:ph type="sldNum" sz="quarter" idx="10"/>
          </p:nvPr>
        </p:nvSpPr>
        <p:spPr>
          <a:ln/>
        </p:spPr>
        <p:txBody>
          <a:bodyPr/>
          <a:lstStyle>
            <a:lvl1pPr>
              <a:defRPr/>
            </a:lvl1pPr>
          </a:lstStyle>
          <a:p>
            <a:fld id="{30068018-0522-4E2C-B8D9-E5451E9A4DAA}" type="slidenum">
              <a:rPr lang="en-US" altLang="en-US" smtClean="0"/>
              <a:pPr/>
              <a:t>‹#›</a:t>
            </a:fld>
            <a:endParaRPr lang="en-US" altLang="en-US"/>
          </a:p>
        </p:txBody>
      </p:sp>
    </p:spTree>
    <p:extLst>
      <p:ext uri="{BB962C8B-B14F-4D97-AF65-F5344CB8AC3E}">
        <p14:creationId xmlns:p14="http://schemas.microsoft.com/office/powerpoint/2010/main" val="3473103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0B05D94-0FBF-40E0-A0E2-9EC3FEAB3CBA}"/>
              </a:ext>
            </a:extLst>
          </p:cNvPr>
          <p:cNvSpPr>
            <a:spLocks noGrp="1" noChangeArrowheads="1"/>
          </p:cNvSpPr>
          <p:nvPr>
            <p:ph type="body" idx="1"/>
          </p:nvPr>
        </p:nvSpPr>
        <p:spPr bwMode="auto">
          <a:xfrm>
            <a:off x="814388" y="1093788"/>
            <a:ext cx="7661275" cy="490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86403" name="Rectangle 3">
            <a:extLst>
              <a:ext uri="{FF2B5EF4-FFF2-40B4-BE49-F238E27FC236}">
                <a16:creationId xmlns:a16="http://schemas.microsoft.com/office/drawing/2014/main" id="{A6119F77-21C9-4FBD-95D1-4884EA2BEF6F}"/>
              </a:ext>
            </a:extLst>
          </p:cNvPr>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smtClean="0">
                <a:solidFill>
                  <a:schemeClr val="bg2"/>
                </a:solidFill>
                <a:latin typeface="Times New Roman" panose="02020603050405020304" pitchFamily="18" charset="0"/>
              </a:defRPr>
            </a:lvl1pPr>
          </a:lstStyle>
          <a:p>
            <a:fld id="{B11C6810-CB31-4E30-9B86-57880A05BB4E}" type="slidenum">
              <a:rPr lang="en-US" altLang="en-US" smtClean="0"/>
              <a:pPr/>
              <a:t>‹#›</a:t>
            </a:fld>
            <a:endParaRPr lang="en-US" altLang="en-US"/>
          </a:p>
        </p:txBody>
      </p:sp>
      <p:sp>
        <p:nvSpPr>
          <p:cNvPr id="1028" name="Text Box 4">
            <a:extLst>
              <a:ext uri="{FF2B5EF4-FFF2-40B4-BE49-F238E27FC236}">
                <a16:creationId xmlns:a16="http://schemas.microsoft.com/office/drawing/2014/main" id="{DB0C920A-6775-4600-AD1D-310553D67F86}"/>
              </a:ext>
            </a:extLst>
          </p:cNvPr>
          <p:cNvSpPr txBox="1">
            <a:spLocks noChangeArrowheads="1"/>
          </p:cNvSpPr>
          <p:nvPr/>
        </p:nvSpPr>
        <p:spPr bwMode="auto">
          <a:xfrm>
            <a:off x="6762750" y="6613525"/>
            <a:ext cx="2381250" cy="244475"/>
          </a:xfrm>
          <a:prstGeom prst="rect">
            <a:avLst/>
          </a:prstGeom>
          <a:noFill/>
          <a:ln>
            <a:noFill/>
          </a:ln>
          <a:extLst>
            <a:ext uri="{909E8E84-426E-40dd-AFC4-6F175D3DCCD1}"/>
            <a:ext uri="{91240B29-F687-4f45-9708-019B960494DF}"/>
          </a:extLst>
        </p:spPr>
        <p:txBody>
          <a:bodyPr wrap="none">
            <a:spAutoFit/>
          </a:bodyPr>
          <a:lstStyle>
            <a:lvl1pPr>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ctr">
              <a:spcBef>
                <a:spcPct val="50000"/>
              </a:spcBef>
              <a:defRPr/>
            </a:pPr>
            <a:r>
              <a:rPr lang="en-US" altLang="en-US" sz="1000" b="1" dirty="0">
                <a:solidFill>
                  <a:srgbClr val="002060"/>
                </a:solidFill>
              </a:rPr>
              <a:t>©Silberschatz, Korth and Sudarshan</a:t>
            </a:r>
          </a:p>
        </p:txBody>
      </p:sp>
      <p:sp>
        <p:nvSpPr>
          <p:cNvPr id="486405" name="Text Box 5">
            <a:extLst>
              <a:ext uri="{FF2B5EF4-FFF2-40B4-BE49-F238E27FC236}">
                <a16:creationId xmlns:a16="http://schemas.microsoft.com/office/drawing/2014/main" id="{7FED4366-B3D8-4635-90AF-59F6E59B903B}"/>
              </a:ext>
            </a:extLst>
          </p:cNvPr>
          <p:cNvSpPr txBox="1">
            <a:spLocks noChangeArrowheads="1"/>
          </p:cNvSpPr>
          <p:nvPr/>
        </p:nvSpPr>
        <p:spPr bwMode="auto">
          <a:xfrm>
            <a:off x="4444717" y="6613525"/>
            <a:ext cx="518092" cy="246221"/>
          </a:xfrm>
          <a:prstGeom prst="rect">
            <a:avLst/>
          </a:prstGeom>
          <a:noFill/>
          <a:ln w="9525">
            <a:noFill/>
            <a:miter lim="800000"/>
            <a:headEnd/>
            <a:tailEnd/>
          </a:ln>
          <a:effectLst/>
        </p:spPr>
        <p:txBody>
          <a:bodyPr wrap="none">
            <a:spAutoFit/>
          </a:bodyPr>
          <a:lstStyle>
            <a:lvl1pPr>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ctr">
              <a:spcBef>
                <a:spcPct val="50000"/>
              </a:spcBef>
              <a:defRPr/>
            </a:pPr>
            <a:r>
              <a:rPr lang="en-US" altLang="en-US" sz="1000" b="1" dirty="0">
                <a:solidFill>
                  <a:srgbClr val="002060"/>
                </a:solidFill>
              </a:rPr>
              <a:t>17.</a:t>
            </a:r>
            <a:fld id="{370CC2A8-7410-4F9E-B2CB-FCF9B3031B7B}" type="slidenum">
              <a:rPr lang="en-US" altLang="en-US" sz="1000" b="1" smtClean="0">
                <a:solidFill>
                  <a:srgbClr val="002060"/>
                </a:solidFill>
              </a:rPr>
              <a:pPr algn="ctr">
                <a:spcBef>
                  <a:spcPct val="50000"/>
                </a:spcBef>
                <a:defRPr/>
              </a:pPr>
              <a:t>‹#›</a:t>
            </a:fld>
            <a:endParaRPr lang="en-US" altLang="en-US" sz="1000" b="1" dirty="0">
              <a:solidFill>
                <a:srgbClr val="002060"/>
              </a:solidFill>
            </a:endParaRPr>
          </a:p>
        </p:txBody>
      </p:sp>
      <p:sp>
        <p:nvSpPr>
          <p:cNvPr id="486406" name="Rectangle 6">
            <a:extLst>
              <a:ext uri="{FF2B5EF4-FFF2-40B4-BE49-F238E27FC236}">
                <a16:creationId xmlns:a16="http://schemas.microsoft.com/office/drawing/2014/main" id="{0CE0643F-4358-4AEC-B259-E86C95F0ED4B}"/>
              </a:ext>
            </a:extLst>
          </p:cNvPr>
          <p:cNvSpPr>
            <a:spLocks noGrp="1" noChangeArrowheads="1"/>
          </p:cNvSpPr>
          <p:nvPr>
            <p:ph type="title"/>
          </p:nvPr>
        </p:nvSpPr>
        <p:spPr bwMode="auto">
          <a:xfrm>
            <a:off x="768350" y="117475"/>
            <a:ext cx="807720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31" name="Text Box 7">
            <a:extLst>
              <a:ext uri="{FF2B5EF4-FFF2-40B4-BE49-F238E27FC236}">
                <a16:creationId xmlns:a16="http://schemas.microsoft.com/office/drawing/2014/main" id="{00361987-037F-4498-968A-B3CB9D3A9E08}"/>
              </a:ext>
            </a:extLst>
          </p:cNvPr>
          <p:cNvSpPr txBox="1">
            <a:spLocks noChangeArrowheads="1"/>
          </p:cNvSpPr>
          <p:nvPr/>
        </p:nvSpPr>
        <p:spPr bwMode="auto">
          <a:xfrm>
            <a:off x="0" y="6613525"/>
            <a:ext cx="2571750" cy="244475"/>
          </a:xfrm>
          <a:prstGeom prst="rect">
            <a:avLst/>
          </a:prstGeom>
          <a:noFill/>
          <a:ln>
            <a:noFill/>
          </a:ln>
          <a:extLst>
            <a:ext uri="{909E8E84-426E-40dd-AFC4-6F175D3DCCD1}"/>
            <a:ext uri="{91240B29-F687-4f45-9708-019B960494DF}"/>
          </a:extLst>
        </p:spPr>
        <p:txBody>
          <a:bodyPr wrap="none">
            <a:spAutoFit/>
          </a:bodyPr>
          <a:lstStyle>
            <a:lvl1pPr>
              <a:defRPr sz="1600">
                <a:solidFill>
                  <a:schemeClr val="tx1"/>
                </a:solidFill>
                <a:latin typeface="Helvetica" charset="0"/>
                <a:ea typeface="MS PGothic" charset="0"/>
                <a:cs typeface="MS PGothic" charset="0"/>
              </a:defRPr>
            </a:lvl1pPr>
            <a:lvl2pPr marL="742950" indent="-285750">
              <a:defRPr sz="1600">
                <a:solidFill>
                  <a:schemeClr val="tx1"/>
                </a:solidFill>
                <a:latin typeface="Helvetica" charset="0"/>
                <a:ea typeface="MS PGothic" charset="0"/>
                <a:cs typeface="MS PGothic" charset="0"/>
              </a:defRPr>
            </a:lvl2pPr>
            <a:lvl3pPr marL="1143000" indent="-228600">
              <a:defRPr sz="1600">
                <a:solidFill>
                  <a:schemeClr val="tx1"/>
                </a:solidFill>
                <a:latin typeface="Helvetica" charset="0"/>
                <a:ea typeface="MS PGothic" charset="0"/>
                <a:cs typeface="MS PGothic" charset="0"/>
              </a:defRPr>
            </a:lvl3pPr>
            <a:lvl4pPr marL="1600200" indent="-228600">
              <a:defRPr sz="1600">
                <a:solidFill>
                  <a:schemeClr val="tx1"/>
                </a:solidFill>
                <a:latin typeface="Helvetica" charset="0"/>
                <a:ea typeface="MS PGothic" charset="0"/>
                <a:cs typeface="MS PGothic" charset="0"/>
              </a:defRPr>
            </a:lvl4pPr>
            <a:lvl5pPr marL="2057400" indent="-228600">
              <a:defRPr sz="1600">
                <a:solidFill>
                  <a:schemeClr val="tx1"/>
                </a:solidFill>
                <a:latin typeface="Helvetica" charset="0"/>
                <a:ea typeface="MS PGothic" charset="0"/>
                <a:cs typeface="MS PGothic" charset="0"/>
              </a:defRPr>
            </a:lvl5pPr>
            <a:lvl6pPr marL="2514600" indent="-228600" eaLnBrk="0" fontAlgn="base" hangingPunct="0">
              <a:spcBef>
                <a:spcPct val="0"/>
              </a:spcBef>
              <a:spcAft>
                <a:spcPct val="0"/>
              </a:spcAft>
              <a:defRPr sz="1600">
                <a:solidFill>
                  <a:schemeClr val="tx1"/>
                </a:solidFill>
                <a:latin typeface="Helvetica" charset="0"/>
                <a:ea typeface="MS PGothic" charset="0"/>
                <a:cs typeface="MS PGothic" charset="0"/>
              </a:defRPr>
            </a:lvl6pPr>
            <a:lvl7pPr marL="2971800" indent="-228600" eaLnBrk="0" fontAlgn="base" hangingPunct="0">
              <a:spcBef>
                <a:spcPct val="0"/>
              </a:spcBef>
              <a:spcAft>
                <a:spcPct val="0"/>
              </a:spcAft>
              <a:defRPr sz="1600">
                <a:solidFill>
                  <a:schemeClr val="tx1"/>
                </a:solidFill>
                <a:latin typeface="Helvetica" charset="0"/>
                <a:ea typeface="MS PGothic" charset="0"/>
                <a:cs typeface="MS PGothic" charset="0"/>
              </a:defRPr>
            </a:lvl7pPr>
            <a:lvl8pPr marL="3429000" indent="-228600" eaLnBrk="0" fontAlgn="base" hangingPunct="0">
              <a:spcBef>
                <a:spcPct val="0"/>
              </a:spcBef>
              <a:spcAft>
                <a:spcPct val="0"/>
              </a:spcAft>
              <a:defRPr sz="1600">
                <a:solidFill>
                  <a:schemeClr val="tx1"/>
                </a:solidFill>
                <a:latin typeface="Helvetica" charset="0"/>
                <a:ea typeface="MS PGothic" charset="0"/>
                <a:cs typeface="MS PGothic" charset="0"/>
              </a:defRPr>
            </a:lvl8pPr>
            <a:lvl9pPr marL="3886200" indent="-228600" eaLnBrk="0" fontAlgn="base" hangingPunct="0">
              <a:spcBef>
                <a:spcPct val="0"/>
              </a:spcBef>
              <a:spcAft>
                <a:spcPct val="0"/>
              </a:spcAft>
              <a:defRPr sz="1600">
                <a:solidFill>
                  <a:schemeClr val="tx1"/>
                </a:solidFill>
                <a:latin typeface="Helvetica" charset="0"/>
                <a:ea typeface="MS PGothic" charset="0"/>
                <a:cs typeface="MS PGothic" charset="0"/>
              </a:defRPr>
            </a:lvl9pPr>
          </a:lstStyle>
          <a:p>
            <a:pPr>
              <a:spcBef>
                <a:spcPct val="50000"/>
              </a:spcBef>
              <a:defRPr/>
            </a:pPr>
            <a:r>
              <a:rPr lang="en-US" sz="1000" b="1" dirty="0">
                <a:solidFill>
                  <a:srgbClr val="002060"/>
                </a:solidFill>
              </a:rPr>
              <a:t>Database System Concepts - 7</a:t>
            </a:r>
            <a:r>
              <a:rPr lang="en-US" sz="1000" b="1" baseline="30000" dirty="0">
                <a:solidFill>
                  <a:srgbClr val="002060"/>
                </a:solidFill>
              </a:rPr>
              <a:t>th</a:t>
            </a:r>
            <a:r>
              <a:rPr lang="en-US" sz="1000" b="1" dirty="0">
                <a:solidFill>
                  <a:srgbClr val="002060"/>
                </a:solidFill>
              </a:rPr>
              <a:t> Edition</a:t>
            </a:r>
          </a:p>
        </p:txBody>
      </p:sp>
      <p:sp>
        <p:nvSpPr>
          <p:cNvPr id="1032" name="Freeform 8">
            <a:extLst>
              <a:ext uri="{FF2B5EF4-FFF2-40B4-BE49-F238E27FC236}">
                <a16:creationId xmlns:a16="http://schemas.microsoft.com/office/drawing/2014/main" id="{0669EEB5-E1E1-4615-B40A-87AE23727066}"/>
              </a:ext>
            </a:extLst>
          </p:cNvPr>
          <p:cNvSpPr>
            <a:spLocks/>
          </p:cNvSpPr>
          <p:nvPr/>
        </p:nvSpPr>
        <p:spPr bwMode="auto">
          <a:xfrm>
            <a:off x="8916988" y="5445125"/>
            <a:ext cx="227012" cy="47625"/>
          </a:xfrm>
          <a:custGeom>
            <a:avLst/>
            <a:gdLst>
              <a:gd name="T0" fmla="*/ 0 w 285"/>
              <a:gd name="T1" fmla="*/ 35963902 h 61"/>
              <a:gd name="T2" fmla="*/ 1268878 w 285"/>
              <a:gd name="T3" fmla="*/ 29258145 h 61"/>
              <a:gd name="T4" fmla="*/ 5710347 w 285"/>
              <a:gd name="T5" fmla="*/ 20724682 h 61"/>
              <a:gd name="T6" fmla="*/ 10785858 w 285"/>
              <a:gd name="T7" fmla="*/ 15238439 h 61"/>
              <a:gd name="T8" fmla="*/ 19033961 w 285"/>
              <a:gd name="T9" fmla="*/ 10362732 h 61"/>
              <a:gd name="T10" fmla="*/ 28550941 w 285"/>
              <a:gd name="T11" fmla="*/ 6095219 h 61"/>
              <a:gd name="T12" fmla="*/ 36164206 w 285"/>
              <a:gd name="T13" fmla="*/ 3656975 h 61"/>
              <a:gd name="T14" fmla="*/ 44412309 w 285"/>
              <a:gd name="T15" fmla="*/ 1218732 h 61"/>
              <a:gd name="T16" fmla="*/ 53929289 w 285"/>
              <a:gd name="T17" fmla="*/ 0 h 61"/>
              <a:gd name="T18" fmla="*/ 63446270 w 285"/>
              <a:gd name="T19" fmla="*/ 0 h 61"/>
              <a:gd name="T20" fmla="*/ 74866965 w 285"/>
              <a:gd name="T21" fmla="*/ 0 h 61"/>
              <a:gd name="T22" fmla="*/ 86921700 w 285"/>
              <a:gd name="T23" fmla="*/ 0 h 61"/>
              <a:gd name="T24" fmla="*/ 97707558 w 285"/>
              <a:gd name="T25" fmla="*/ 1218732 h 61"/>
              <a:gd name="T26" fmla="*/ 109762293 w 285"/>
              <a:gd name="T27" fmla="*/ 3656975 h 61"/>
              <a:gd name="T28" fmla="*/ 121817029 w 285"/>
              <a:gd name="T29" fmla="*/ 4876488 h 61"/>
              <a:gd name="T30" fmla="*/ 132602887 w 285"/>
              <a:gd name="T31" fmla="*/ 7314732 h 61"/>
              <a:gd name="T32" fmla="*/ 142119867 w 285"/>
              <a:gd name="T33" fmla="*/ 9143219 h 61"/>
              <a:gd name="T34" fmla="*/ 151636847 w 285"/>
              <a:gd name="T35" fmla="*/ 11581463 h 61"/>
              <a:gd name="T36" fmla="*/ 161153827 w 285"/>
              <a:gd name="T37" fmla="*/ 14019707 h 61"/>
              <a:gd name="T38" fmla="*/ 168767890 w 285"/>
              <a:gd name="T39" fmla="*/ 15238439 h 61"/>
              <a:gd name="T40" fmla="*/ 173209359 w 285"/>
              <a:gd name="T41" fmla="*/ 16457951 h 61"/>
              <a:gd name="T42" fmla="*/ 179553747 w 285"/>
              <a:gd name="T43" fmla="*/ 18896195 h 61"/>
              <a:gd name="T44" fmla="*/ 177015992 w 285"/>
              <a:gd name="T45" fmla="*/ 26819902 h 61"/>
              <a:gd name="T46" fmla="*/ 173209359 w 285"/>
              <a:gd name="T47" fmla="*/ 25601170 h 61"/>
              <a:gd name="T48" fmla="*/ 164961257 w 285"/>
              <a:gd name="T49" fmla="*/ 24382439 h 61"/>
              <a:gd name="T50" fmla="*/ 152906521 w 285"/>
              <a:gd name="T51" fmla="*/ 21944195 h 61"/>
              <a:gd name="T52" fmla="*/ 145927296 w 285"/>
              <a:gd name="T53" fmla="*/ 20724682 h 61"/>
              <a:gd name="T54" fmla="*/ 138313234 w 285"/>
              <a:gd name="T55" fmla="*/ 19505951 h 61"/>
              <a:gd name="T56" fmla="*/ 131334009 w 285"/>
              <a:gd name="T57" fmla="*/ 18896195 h 61"/>
              <a:gd name="T58" fmla="*/ 124355581 w 285"/>
              <a:gd name="T59" fmla="*/ 17676682 h 61"/>
              <a:gd name="T60" fmla="*/ 115472641 w 285"/>
              <a:gd name="T61" fmla="*/ 16457951 h 61"/>
              <a:gd name="T62" fmla="*/ 109762293 w 285"/>
              <a:gd name="T63" fmla="*/ 15238439 h 61"/>
              <a:gd name="T64" fmla="*/ 103417905 w 285"/>
              <a:gd name="T65" fmla="*/ 14019707 h 61"/>
              <a:gd name="T66" fmla="*/ 97707558 w 285"/>
              <a:gd name="T67" fmla="*/ 12800195 h 61"/>
              <a:gd name="T68" fmla="*/ 90094292 w 285"/>
              <a:gd name="T69" fmla="*/ 11581463 h 61"/>
              <a:gd name="T70" fmla="*/ 69791454 w 285"/>
              <a:gd name="T71" fmla="*/ 9143219 h 61"/>
              <a:gd name="T72" fmla="*/ 52660412 w 285"/>
              <a:gd name="T73" fmla="*/ 12800195 h 61"/>
              <a:gd name="T74" fmla="*/ 37433084 w 285"/>
              <a:gd name="T75" fmla="*/ 17676682 h 61"/>
              <a:gd name="T76" fmla="*/ 33626451 w 285"/>
              <a:gd name="T77" fmla="*/ 18896195 h 61"/>
              <a:gd name="T78" fmla="*/ 27282063 w 285"/>
              <a:gd name="T79" fmla="*/ 20724682 h 61"/>
              <a:gd name="T80" fmla="*/ 20302838 w 285"/>
              <a:gd name="T81" fmla="*/ 23162926 h 61"/>
              <a:gd name="T82" fmla="*/ 14592491 w 285"/>
              <a:gd name="T83" fmla="*/ 26819902 h 61"/>
              <a:gd name="T84" fmla="*/ 4441470 w 285"/>
              <a:gd name="T85" fmla="*/ 33525658 h 61"/>
              <a:gd name="T86" fmla="*/ 1268878 w 285"/>
              <a:gd name="T87" fmla="*/ 37182633 h 6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85" h="61">
                <a:moveTo>
                  <a:pt x="2" y="61"/>
                </a:moveTo>
                <a:lnTo>
                  <a:pt x="0" y="59"/>
                </a:lnTo>
                <a:lnTo>
                  <a:pt x="0" y="55"/>
                </a:lnTo>
                <a:lnTo>
                  <a:pt x="2" y="48"/>
                </a:lnTo>
                <a:lnTo>
                  <a:pt x="5" y="40"/>
                </a:lnTo>
                <a:lnTo>
                  <a:pt x="9" y="34"/>
                </a:lnTo>
                <a:lnTo>
                  <a:pt x="13" y="31"/>
                </a:lnTo>
                <a:lnTo>
                  <a:pt x="17" y="25"/>
                </a:lnTo>
                <a:lnTo>
                  <a:pt x="24" y="21"/>
                </a:lnTo>
                <a:lnTo>
                  <a:pt x="30" y="17"/>
                </a:lnTo>
                <a:lnTo>
                  <a:pt x="40" y="13"/>
                </a:lnTo>
                <a:lnTo>
                  <a:pt x="45" y="10"/>
                </a:lnTo>
                <a:lnTo>
                  <a:pt x="51" y="8"/>
                </a:lnTo>
                <a:lnTo>
                  <a:pt x="57" y="6"/>
                </a:lnTo>
                <a:lnTo>
                  <a:pt x="64" y="6"/>
                </a:lnTo>
                <a:lnTo>
                  <a:pt x="70" y="2"/>
                </a:lnTo>
                <a:lnTo>
                  <a:pt x="78" y="2"/>
                </a:lnTo>
                <a:lnTo>
                  <a:pt x="85" y="0"/>
                </a:lnTo>
                <a:lnTo>
                  <a:pt x="93" y="0"/>
                </a:lnTo>
                <a:lnTo>
                  <a:pt x="100" y="0"/>
                </a:lnTo>
                <a:lnTo>
                  <a:pt x="110" y="0"/>
                </a:lnTo>
                <a:lnTo>
                  <a:pt x="118" y="0"/>
                </a:lnTo>
                <a:lnTo>
                  <a:pt x="129" y="0"/>
                </a:lnTo>
                <a:lnTo>
                  <a:pt x="137" y="0"/>
                </a:lnTo>
                <a:lnTo>
                  <a:pt x="146" y="2"/>
                </a:lnTo>
                <a:lnTo>
                  <a:pt x="154" y="2"/>
                </a:lnTo>
                <a:lnTo>
                  <a:pt x="163" y="4"/>
                </a:lnTo>
                <a:lnTo>
                  <a:pt x="173" y="6"/>
                </a:lnTo>
                <a:lnTo>
                  <a:pt x="182" y="8"/>
                </a:lnTo>
                <a:lnTo>
                  <a:pt x="192" y="8"/>
                </a:lnTo>
                <a:lnTo>
                  <a:pt x="201" y="12"/>
                </a:lnTo>
                <a:lnTo>
                  <a:pt x="209" y="12"/>
                </a:lnTo>
                <a:lnTo>
                  <a:pt x="216" y="13"/>
                </a:lnTo>
                <a:lnTo>
                  <a:pt x="224" y="15"/>
                </a:lnTo>
                <a:lnTo>
                  <a:pt x="234" y="17"/>
                </a:lnTo>
                <a:lnTo>
                  <a:pt x="239" y="19"/>
                </a:lnTo>
                <a:lnTo>
                  <a:pt x="247" y="21"/>
                </a:lnTo>
                <a:lnTo>
                  <a:pt x="254" y="23"/>
                </a:lnTo>
                <a:lnTo>
                  <a:pt x="260" y="25"/>
                </a:lnTo>
                <a:lnTo>
                  <a:pt x="266" y="25"/>
                </a:lnTo>
                <a:lnTo>
                  <a:pt x="270" y="27"/>
                </a:lnTo>
                <a:lnTo>
                  <a:pt x="273" y="27"/>
                </a:lnTo>
                <a:lnTo>
                  <a:pt x="279" y="29"/>
                </a:lnTo>
                <a:lnTo>
                  <a:pt x="283" y="31"/>
                </a:lnTo>
                <a:lnTo>
                  <a:pt x="285" y="32"/>
                </a:lnTo>
                <a:lnTo>
                  <a:pt x="279" y="44"/>
                </a:lnTo>
                <a:lnTo>
                  <a:pt x="277" y="44"/>
                </a:lnTo>
                <a:lnTo>
                  <a:pt x="273" y="42"/>
                </a:lnTo>
                <a:lnTo>
                  <a:pt x="268" y="42"/>
                </a:lnTo>
                <a:lnTo>
                  <a:pt x="260" y="40"/>
                </a:lnTo>
                <a:lnTo>
                  <a:pt x="251" y="38"/>
                </a:lnTo>
                <a:lnTo>
                  <a:pt x="241" y="36"/>
                </a:lnTo>
                <a:lnTo>
                  <a:pt x="235" y="34"/>
                </a:lnTo>
                <a:lnTo>
                  <a:pt x="230" y="34"/>
                </a:lnTo>
                <a:lnTo>
                  <a:pt x="224" y="32"/>
                </a:lnTo>
                <a:lnTo>
                  <a:pt x="218" y="32"/>
                </a:lnTo>
                <a:lnTo>
                  <a:pt x="213" y="31"/>
                </a:lnTo>
                <a:lnTo>
                  <a:pt x="207" y="31"/>
                </a:lnTo>
                <a:lnTo>
                  <a:pt x="201" y="29"/>
                </a:lnTo>
                <a:lnTo>
                  <a:pt x="196" y="29"/>
                </a:lnTo>
                <a:lnTo>
                  <a:pt x="190" y="27"/>
                </a:lnTo>
                <a:lnTo>
                  <a:pt x="182" y="27"/>
                </a:lnTo>
                <a:lnTo>
                  <a:pt x="178" y="25"/>
                </a:lnTo>
                <a:lnTo>
                  <a:pt x="173" y="25"/>
                </a:lnTo>
                <a:lnTo>
                  <a:pt x="167" y="23"/>
                </a:lnTo>
                <a:lnTo>
                  <a:pt x="163" y="23"/>
                </a:lnTo>
                <a:lnTo>
                  <a:pt x="158" y="21"/>
                </a:lnTo>
                <a:lnTo>
                  <a:pt x="154" y="21"/>
                </a:lnTo>
                <a:lnTo>
                  <a:pt x="148" y="19"/>
                </a:lnTo>
                <a:lnTo>
                  <a:pt x="142" y="19"/>
                </a:lnTo>
                <a:lnTo>
                  <a:pt x="144" y="48"/>
                </a:lnTo>
                <a:lnTo>
                  <a:pt x="110" y="15"/>
                </a:lnTo>
                <a:lnTo>
                  <a:pt x="118" y="48"/>
                </a:lnTo>
                <a:lnTo>
                  <a:pt x="83" y="21"/>
                </a:lnTo>
                <a:lnTo>
                  <a:pt x="91" y="48"/>
                </a:lnTo>
                <a:lnTo>
                  <a:pt x="59" y="29"/>
                </a:lnTo>
                <a:lnTo>
                  <a:pt x="57" y="29"/>
                </a:lnTo>
                <a:lnTo>
                  <a:pt x="53" y="31"/>
                </a:lnTo>
                <a:lnTo>
                  <a:pt x="49" y="31"/>
                </a:lnTo>
                <a:lnTo>
                  <a:pt x="43" y="34"/>
                </a:lnTo>
                <a:lnTo>
                  <a:pt x="38" y="36"/>
                </a:lnTo>
                <a:lnTo>
                  <a:pt x="32" y="38"/>
                </a:lnTo>
                <a:lnTo>
                  <a:pt x="26" y="42"/>
                </a:lnTo>
                <a:lnTo>
                  <a:pt x="23" y="44"/>
                </a:lnTo>
                <a:lnTo>
                  <a:pt x="15" y="50"/>
                </a:lnTo>
                <a:lnTo>
                  <a:pt x="7" y="55"/>
                </a:lnTo>
                <a:lnTo>
                  <a:pt x="4" y="59"/>
                </a:lnTo>
                <a:lnTo>
                  <a:pt x="2"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pic>
        <p:nvPicPr>
          <p:cNvPr id="11" name="Picture 10" descr="Cover-6Ed">
            <a:extLst>
              <a:ext uri="{FF2B5EF4-FFF2-40B4-BE49-F238E27FC236}">
                <a16:creationId xmlns:a16="http://schemas.microsoft.com/office/drawing/2014/main" id="{8415B884-A6BF-4E61-8F45-53870045B34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113" y="0"/>
            <a:ext cx="639762"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Cover-6Ed">
            <a:extLst>
              <a:ext uri="{FF2B5EF4-FFF2-40B4-BE49-F238E27FC236}">
                <a16:creationId xmlns:a16="http://schemas.microsoft.com/office/drawing/2014/main" id="{A69B54C0-8EB7-4834-9342-A9C86C117E2A}"/>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1113" y="0"/>
            <a:ext cx="639762"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2473312"/>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 id="2147483814" r:id="rId13"/>
  </p:sldLayoutIdLst>
  <p:txStyles>
    <p:titleStyle>
      <a:lvl1pPr algn="ctr" rtl="0" eaLnBrk="1" fontAlgn="base" hangingPunct="1">
        <a:spcBef>
          <a:spcPct val="0"/>
        </a:spcBef>
        <a:spcAft>
          <a:spcPct val="0"/>
        </a:spcAft>
        <a:defRPr kumimoji="1" sz="2800" b="1">
          <a:solidFill>
            <a:srgbClr val="002060"/>
          </a:solidFill>
          <a:effectLst>
            <a:outerShdw blurRad="38100" dist="38100" dir="2700000" algn="tl">
              <a:srgbClr val="DDDDDD"/>
            </a:outerShdw>
          </a:effectLst>
          <a:latin typeface="+mj-lt"/>
          <a:ea typeface="MS PGothic" charset="0"/>
          <a:cs typeface="MS PGothic" charset="0"/>
        </a:defRPr>
      </a:lvl1pPr>
      <a:lvl2pPr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ea typeface="MS PGothic" charset="0"/>
          <a:cs typeface="MS PGothic" charset="0"/>
        </a:defRPr>
      </a:lvl2pPr>
      <a:lvl3pPr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ea typeface="MS PGothic" charset="0"/>
          <a:cs typeface="MS PGothic" charset="0"/>
        </a:defRPr>
      </a:lvl3pPr>
      <a:lvl4pPr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ea typeface="MS PGothic" charset="0"/>
          <a:cs typeface="MS PGothic" charset="0"/>
        </a:defRPr>
      </a:lvl4pPr>
      <a:lvl5pPr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ea typeface="MS PGothic" charset="0"/>
          <a:cs typeface="MS PGothic" charset="0"/>
        </a:defRPr>
      </a:lvl5pPr>
      <a:lvl6pPr marL="457200"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defRPr>
      </a:lvl6pPr>
      <a:lvl7pPr marL="914400"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defRPr>
      </a:lvl7pPr>
      <a:lvl8pPr marL="1371600"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defRPr>
      </a:lvl8pPr>
      <a:lvl9pPr marL="1828800" algn="ctr" rtl="0" eaLnBrk="1" fontAlgn="base" hangingPunct="1">
        <a:spcBef>
          <a:spcPct val="0"/>
        </a:spcBef>
        <a:spcAft>
          <a:spcPct val="0"/>
        </a:spcAft>
        <a:defRPr kumimoji="1" sz="3200" b="1">
          <a:solidFill>
            <a:schemeClr val="tx2"/>
          </a:solidFill>
          <a:effectLst>
            <a:outerShdw blurRad="38100" dist="38100" dir="2700000" algn="tl">
              <a:srgbClr val="DDDDDD"/>
            </a:outerShdw>
          </a:effectLst>
          <a:latin typeface="Helvetica" charset="0"/>
        </a:defRPr>
      </a:lvl9pPr>
    </p:titleStyle>
    <p:bodyStyle>
      <a:lvl1pPr marL="342900" indent="-342900" algn="l" rtl="0" eaLnBrk="1" fontAlgn="base" hangingPunct="1">
        <a:spcBef>
          <a:spcPct val="35000"/>
        </a:spcBef>
        <a:spcAft>
          <a:spcPct val="0"/>
        </a:spcAft>
        <a:buClr>
          <a:srgbClr val="002060"/>
        </a:buClr>
        <a:buSzPct val="100000"/>
        <a:buFont typeface="Monotype Sorts" pitchFamily="-65" charset="2"/>
        <a:buChar char="n"/>
        <a:defRPr kumimoji="1" sz="1700">
          <a:solidFill>
            <a:schemeClr val="tx1"/>
          </a:solidFill>
          <a:latin typeface="+mn-lt"/>
          <a:ea typeface="MS PGothic" charset="0"/>
          <a:cs typeface="MS PGothic" charset="0"/>
        </a:defRPr>
      </a:lvl1pPr>
      <a:lvl2pPr marL="742950" indent="-285750" algn="l" rtl="0" eaLnBrk="1" fontAlgn="base" hangingPunct="1">
        <a:spcBef>
          <a:spcPct val="35000"/>
        </a:spcBef>
        <a:spcAft>
          <a:spcPct val="0"/>
        </a:spcAft>
        <a:buClr>
          <a:srgbClr val="FF9933"/>
        </a:buClr>
        <a:buSzPct val="90000"/>
        <a:buFont typeface="Monotype Sorts" pitchFamily="-65" charset="2"/>
        <a:buChar char="l"/>
        <a:defRPr kumimoji="1" sz="1700">
          <a:solidFill>
            <a:schemeClr val="tx1"/>
          </a:solidFill>
          <a:latin typeface="+mn-lt"/>
          <a:ea typeface="MS PGothic" charset="0"/>
          <a:cs typeface="MS PGothic" charset="0"/>
        </a:defRPr>
      </a:lvl2pPr>
      <a:lvl3pPr marL="1085850" indent="-228600" algn="l" rtl="0" eaLnBrk="1" fontAlgn="base" hangingPunct="1">
        <a:spcBef>
          <a:spcPct val="35000"/>
        </a:spcBef>
        <a:spcAft>
          <a:spcPct val="0"/>
        </a:spcAft>
        <a:buClr>
          <a:srgbClr val="33CC33"/>
        </a:buClr>
        <a:buSzPct val="85000"/>
        <a:buFont typeface="Webdings" panose="05030102010509060703" pitchFamily="18" charset="2"/>
        <a:buChar char="4"/>
        <a:defRPr kumimoji="1" sz="1700">
          <a:solidFill>
            <a:schemeClr val="tx1"/>
          </a:solidFill>
          <a:latin typeface="+mn-lt"/>
          <a:ea typeface="MS PGothic" charset="0"/>
          <a:cs typeface="MS PGothic" charset="0"/>
        </a:defRPr>
      </a:lvl3pPr>
      <a:lvl4pPr marL="1428750" indent="-228600" algn="l" rtl="0" eaLnBrk="1" fontAlgn="base" hangingPunct="1">
        <a:spcBef>
          <a:spcPct val="35000"/>
        </a:spcBef>
        <a:spcAft>
          <a:spcPct val="0"/>
        </a:spcAft>
        <a:buClr>
          <a:schemeClr val="hlink"/>
        </a:buClr>
        <a:buFont typeface="Times New Roman" panose="02020603050405020304" pitchFamily="18" charset="0"/>
        <a:buChar char="–"/>
        <a:defRPr kumimoji="1" sz="1700">
          <a:solidFill>
            <a:schemeClr val="tx1"/>
          </a:solidFill>
          <a:latin typeface="+mn-lt"/>
          <a:ea typeface="MS PGothic" charset="0"/>
          <a:cs typeface="MS PGothic" charset="0"/>
        </a:defRPr>
      </a:lvl4pPr>
      <a:lvl5pPr marL="1771650" indent="-228600" algn="l" rtl="0" eaLnBrk="1" fontAlgn="base" hangingPunct="1">
        <a:spcBef>
          <a:spcPct val="35000"/>
        </a:spcBef>
        <a:spcAft>
          <a:spcPct val="0"/>
        </a:spcAft>
        <a:buClr>
          <a:schemeClr val="tx2"/>
        </a:buClr>
        <a:buSzPct val="75000"/>
        <a:buChar char="»"/>
        <a:defRPr kumimoji="1" sz="1700">
          <a:solidFill>
            <a:schemeClr val="tx1"/>
          </a:solidFill>
          <a:latin typeface="+mn-lt"/>
          <a:ea typeface="MS PGothic" charset="0"/>
          <a:cs typeface="MS PGothic" charset="0"/>
        </a:defRPr>
      </a:lvl5pPr>
      <a:lvl6pPr marL="2228850" indent="-228600" algn="l" rtl="0" eaLnBrk="1" fontAlgn="base" hangingPunct="1">
        <a:spcBef>
          <a:spcPct val="35000"/>
        </a:spcBef>
        <a:spcAft>
          <a:spcPct val="0"/>
        </a:spcAft>
        <a:buClr>
          <a:schemeClr val="tx2"/>
        </a:buClr>
        <a:buSzPct val="75000"/>
        <a:buChar char="»"/>
        <a:defRPr kumimoji="1">
          <a:solidFill>
            <a:schemeClr val="tx1"/>
          </a:solidFill>
          <a:latin typeface="+mn-lt"/>
          <a:ea typeface="ＭＳ Ｐゴシック" charset="-128"/>
        </a:defRPr>
      </a:lvl6pPr>
      <a:lvl7pPr marL="2686050" indent="-228600" algn="l" rtl="0" eaLnBrk="1" fontAlgn="base" hangingPunct="1">
        <a:spcBef>
          <a:spcPct val="35000"/>
        </a:spcBef>
        <a:spcAft>
          <a:spcPct val="0"/>
        </a:spcAft>
        <a:buClr>
          <a:schemeClr val="tx2"/>
        </a:buClr>
        <a:buSzPct val="75000"/>
        <a:buChar char="»"/>
        <a:defRPr kumimoji="1">
          <a:solidFill>
            <a:schemeClr val="tx1"/>
          </a:solidFill>
          <a:latin typeface="+mn-lt"/>
          <a:ea typeface="ＭＳ Ｐゴシック" charset="-128"/>
        </a:defRPr>
      </a:lvl7pPr>
      <a:lvl8pPr marL="3143250" indent="-228600" algn="l" rtl="0" eaLnBrk="1" fontAlgn="base" hangingPunct="1">
        <a:spcBef>
          <a:spcPct val="35000"/>
        </a:spcBef>
        <a:spcAft>
          <a:spcPct val="0"/>
        </a:spcAft>
        <a:buClr>
          <a:schemeClr val="tx2"/>
        </a:buClr>
        <a:buSzPct val="75000"/>
        <a:buChar char="»"/>
        <a:defRPr kumimoji="1">
          <a:solidFill>
            <a:schemeClr val="tx1"/>
          </a:solidFill>
          <a:latin typeface="+mn-lt"/>
          <a:ea typeface="ＭＳ Ｐゴシック" charset="-128"/>
        </a:defRPr>
      </a:lvl8pPr>
      <a:lvl9pPr marL="3600450" indent="-228600" algn="l" rtl="0" eaLnBrk="1" fontAlgn="base" hangingPunct="1">
        <a:spcBef>
          <a:spcPct val="35000"/>
        </a:spcBef>
        <a:spcAft>
          <a:spcPct val="0"/>
        </a:spcAft>
        <a:buClr>
          <a:schemeClr val="tx2"/>
        </a:buClr>
        <a:buSzPct val="75000"/>
        <a:buChar char="»"/>
        <a:defRPr kumimoji="1">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2"/>
          <p:cNvSpPr>
            <a:spLocks noGrp="1" noChangeArrowheads="1"/>
          </p:cNvSpPr>
          <p:nvPr>
            <p:ph type="ctrTitle"/>
          </p:nvPr>
        </p:nvSpPr>
        <p:spPr/>
        <p:txBody>
          <a:bodyPr/>
          <a:lstStyle/>
          <a:p>
            <a:pPr algn="l" rtl="0">
              <a:defRPr/>
            </a:pPr>
            <a:r>
              <a:rPr lang="en-US" dirty="0">
                <a:effectLst>
                  <a:outerShdw blurRad="38100" dist="38100" dir="2700000" algn="tl">
                    <a:srgbClr val="C0C0C0"/>
                  </a:outerShdw>
                </a:effectLst>
              </a:rPr>
              <a:t>Module 17: Transactions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Exécutions simultanées</a:t>
            </a:r>
          </a:p>
        </p:txBody>
      </p:sp>
      <p:sp>
        <p:nvSpPr>
          <p:cNvPr id="13315" name="Rectangle 3"/>
          <p:cNvSpPr>
            <a:spLocks noGrp="1" noChangeArrowheads="1"/>
          </p:cNvSpPr>
          <p:nvPr>
            <p:ph idx="1"/>
          </p:nvPr>
        </p:nvSpPr>
        <p:spPr>
          <a:xfrm>
            <a:off x="674703" y="1102497"/>
            <a:ext cx="7714696" cy="5367972"/>
          </a:xfrm>
        </p:spPr>
        <p:txBody>
          <a:bodyPr/>
          <a:lstStyle/>
          <a:p>
            <a:pPr algn="l" rtl="0"/>
            <a:r>
              <a:rPr lang="fr-CA" altLang="en-US" dirty="0"/>
              <a:t>Plusieurs transactions sont autorisées à s'exécuter simultanément dans le système. Les avantages sont:</a:t>
            </a:r>
          </a:p>
          <a:p>
            <a:pPr lvl="1" algn="l" rtl="0"/>
            <a:r>
              <a:rPr lang="fr-CA" altLang="en-US" b="1" dirty="0"/>
              <a:t>Utilisation accrue du processeur et du disque</a:t>
            </a:r>
            <a:r>
              <a:rPr lang="fr-CA" altLang="en-US" dirty="0"/>
              <a:t>, conduisant à une meilleure transaction </a:t>
            </a:r>
            <a:r>
              <a:rPr lang="fr-CA" altLang="en-US" i="1" dirty="0"/>
              <a:t>débit</a:t>
            </a:r>
          </a:p>
          <a:p>
            <a:pPr lvl="2" algn="l" rtl="0"/>
            <a:r>
              <a:rPr lang="fr-CA" altLang="en-US" dirty="0"/>
              <a:t>E.g., une transaction peut utiliser le processeur tandis qu'une autre lit ou écrit sur le disque</a:t>
            </a:r>
          </a:p>
          <a:p>
            <a:pPr lvl="1" algn="l" rtl="0"/>
            <a:r>
              <a:rPr lang="fr-CA" altLang="en-US" b="1" dirty="0"/>
              <a:t>Temps de réponse moyen réduit</a:t>
            </a:r>
            <a:r>
              <a:rPr lang="fr-CA" altLang="en-US" dirty="0"/>
              <a:t> pour les transactions: les transactions courtes n'ont pas besoin d'attendre les longues.</a:t>
            </a:r>
          </a:p>
          <a:p>
            <a:pPr algn="l" rtl="0"/>
            <a:r>
              <a:rPr lang="fr-CA" altLang="en-US" b="1" dirty="0">
                <a:solidFill>
                  <a:srgbClr val="000099"/>
                </a:solidFill>
              </a:rPr>
              <a:t>Schémas de contrôle de la concurrence</a:t>
            </a:r>
            <a:r>
              <a:rPr lang="fr-CA" altLang="en-US" i="1" dirty="0"/>
              <a:t> </a:t>
            </a:r>
            <a:r>
              <a:rPr lang="fr-CA" altLang="en-US" dirty="0"/>
              <a:t>- mécanismes pour réaliser l'isolement</a:t>
            </a:r>
          </a:p>
          <a:p>
            <a:pPr lvl="1" algn="l" rtl="0"/>
            <a:r>
              <a:rPr lang="fr-CA" altLang="en-US" dirty="0"/>
              <a:t>C'est-à-dire contrôler l'interaction entre les transactions simultanées afin de les empêcher de détruire la cohérence de la base de données</a:t>
            </a:r>
          </a:p>
          <a:p>
            <a:pPr lvl="2" algn="l" rtl="0"/>
            <a:r>
              <a:rPr lang="fr-CA" altLang="en-US" dirty="0"/>
              <a:t>Étudiera au chapitre 15, après avoir étudié la notion d'exactitude des exécutions simultanées.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plans</a:t>
            </a:r>
          </a:p>
        </p:txBody>
      </p:sp>
      <p:sp>
        <p:nvSpPr>
          <p:cNvPr id="14339" name="Rectangle 3"/>
          <p:cNvSpPr>
            <a:spLocks noGrp="1" noChangeArrowheads="1"/>
          </p:cNvSpPr>
          <p:nvPr>
            <p:ph idx="1"/>
          </p:nvPr>
        </p:nvSpPr>
        <p:spPr>
          <a:xfrm>
            <a:off x="665824" y="1102497"/>
            <a:ext cx="7803473" cy="5367972"/>
          </a:xfrm>
        </p:spPr>
        <p:txBody>
          <a:bodyPr/>
          <a:lstStyle/>
          <a:p>
            <a:pPr algn="l" rtl="0"/>
            <a:r>
              <a:rPr lang="fr-CA" altLang="en-US" b="1" dirty="0">
                <a:solidFill>
                  <a:srgbClr val="000099"/>
                </a:solidFill>
              </a:rPr>
              <a:t>plan</a:t>
            </a:r>
            <a:r>
              <a:rPr lang="fr-CA" altLang="en-US" b="1" dirty="0">
                <a:solidFill>
                  <a:schemeClr val="tx2"/>
                </a:solidFill>
              </a:rPr>
              <a:t> (plan – Historique – Plan) </a:t>
            </a:r>
            <a:r>
              <a:rPr lang="fr-CA" altLang="en-US" dirty="0"/>
              <a:t>- une séquence d'instructions qui spécifie l'ordre chronologique dans lequel les instructions de transactions simultanées sont exécutées</a:t>
            </a:r>
          </a:p>
          <a:p>
            <a:pPr lvl="1" algn="l" rtl="0"/>
            <a:r>
              <a:rPr lang="fr-CA" altLang="en-US" dirty="0"/>
              <a:t>Un plan pour un ensemble de transactions doit comprendre toutes les instructions de ces transactions</a:t>
            </a:r>
          </a:p>
          <a:p>
            <a:pPr lvl="1" algn="l" rtl="0"/>
            <a:r>
              <a:rPr lang="fr-CA" altLang="en-US" dirty="0"/>
              <a:t>Doit conserver l'ordre dans lequel les instructions apparaissent dans chaque transaction individuelle.</a:t>
            </a:r>
          </a:p>
          <a:p>
            <a:pPr algn="l" rtl="0"/>
            <a:r>
              <a:rPr lang="fr-CA" altLang="en-US" dirty="0"/>
              <a:t>Une transaction qui termine avec succès son exécution aura une instruction de validation (</a:t>
            </a:r>
            <a:r>
              <a:rPr lang="fr-CA" altLang="en-US" dirty="0">
                <a:solidFill>
                  <a:srgbClr val="FF0000"/>
                </a:solidFill>
              </a:rPr>
              <a:t>Commit</a:t>
            </a:r>
            <a:r>
              <a:rPr lang="fr-CA" altLang="en-US" dirty="0"/>
              <a:t>) comme dernière instruction </a:t>
            </a:r>
          </a:p>
          <a:p>
            <a:pPr lvl="1" algn="l" rtl="0"/>
            <a:r>
              <a:rPr lang="fr-CA" altLang="en-US" dirty="0"/>
              <a:t>Par défaut, la transaction est supposée exécuter l'instruction de validation à sa dernière étape</a:t>
            </a:r>
          </a:p>
          <a:p>
            <a:pPr algn="l" rtl="0"/>
            <a:r>
              <a:rPr lang="fr-CA" altLang="en-US" dirty="0"/>
              <a:t>Une transaction qui ne parvient pas à terminer avec succès son exécution aura une instruction d'abandon (</a:t>
            </a:r>
            <a:r>
              <a:rPr lang="fr-CA" altLang="en-US" dirty="0" err="1">
                <a:solidFill>
                  <a:srgbClr val="FF0000"/>
                </a:solidFill>
              </a:rPr>
              <a:t>Abort</a:t>
            </a:r>
            <a:r>
              <a:rPr lang="fr-CA" altLang="en-US" dirty="0"/>
              <a:t>) comme dernière instruction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plan 1</a:t>
            </a:r>
          </a:p>
        </p:txBody>
      </p:sp>
      <p:sp>
        <p:nvSpPr>
          <p:cNvPr id="15363" name="Rectangle 3"/>
          <p:cNvSpPr>
            <a:spLocks noGrp="1" noChangeArrowheads="1"/>
          </p:cNvSpPr>
          <p:nvPr>
            <p:ph idx="1"/>
          </p:nvPr>
        </p:nvSpPr>
        <p:spPr>
          <a:xfrm>
            <a:off x="648070" y="1102497"/>
            <a:ext cx="7943995" cy="5367972"/>
          </a:xfrm>
        </p:spPr>
        <p:txBody>
          <a:bodyPr/>
          <a:lstStyle/>
          <a:p>
            <a:pPr algn="l" rtl="0">
              <a:tabLst>
                <a:tab pos="1947863" algn="l"/>
                <a:tab pos="2684463" algn="l"/>
                <a:tab pos="3594100" algn="l"/>
                <a:tab pos="4286250" algn="l"/>
              </a:tabLst>
            </a:pPr>
            <a:r>
              <a:rPr lang="fr-CA" altLang="en-US" i="1" dirty="0"/>
              <a:t>T</a:t>
            </a:r>
            <a:r>
              <a:rPr lang="fr-CA" altLang="en-US" baseline="-25000" dirty="0"/>
              <a:t>1</a:t>
            </a:r>
            <a:r>
              <a:rPr lang="fr-CA" altLang="en-US" dirty="0"/>
              <a:t> transfère 50 $ de </a:t>
            </a:r>
            <a:r>
              <a:rPr lang="fr-CA" altLang="en-US" i="1" dirty="0"/>
              <a:t>A </a:t>
            </a:r>
            <a:r>
              <a:rPr lang="fr-CA" altLang="en-US" dirty="0"/>
              <a:t>à </a:t>
            </a:r>
            <a:r>
              <a:rPr lang="fr-CA" altLang="en-US" i="1" dirty="0"/>
              <a:t>B</a:t>
            </a:r>
            <a:r>
              <a:rPr lang="fr-CA" altLang="en-US" dirty="0"/>
              <a:t>, et </a:t>
            </a:r>
            <a:r>
              <a:rPr lang="fr-CA" altLang="en-US" i="1" dirty="0"/>
              <a:t>T</a:t>
            </a:r>
            <a:r>
              <a:rPr lang="fr-CA" altLang="en-US" baseline="-25000" dirty="0"/>
              <a:t>2</a:t>
            </a:r>
            <a:r>
              <a:rPr lang="fr-CA" altLang="en-US" dirty="0"/>
              <a:t> transfère 10% du solde de </a:t>
            </a:r>
            <a:r>
              <a:rPr lang="fr-CA" altLang="en-US" i="1" dirty="0"/>
              <a:t>A </a:t>
            </a:r>
            <a:r>
              <a:rPr lang="fr-CA" altLang="en-US" dirty="0"/>
              <a:t>à </a:t>
            </a:r>
            <a:r>
              <a:rPr lang="fr-CA" altLang="en-US" i="1" dirty="0"/>
              <a:t>B.</a:t>
            </a:r>
            <a:r>
              <a:rPr lang="fr-CA" altLang="en-US" dirty="0"/>
              <a:t> </a:t>
            </a:r>
          </a:p>
          <a:p>
            <a:pPr algn="l" rtl="0">
              <a:lnSpc>
                <a:spcPct val="80000"/>
              </a:lnSpc>
              <a:tabLst>
                <a:tab pos="1947863" algn="l"/>
                <a:tab pos="2684463" algn="l"/>
                <a:tab pos="3594100" algn="l"/>
                <a:tab pos="4286250" algn="l"/>
              </a:tabLst>
            </a:pPr>
            <a:r>
              <a:rPr lang="fr-CA" altLang="en-US" dirty="0"/>
              <a:t>Ceci est un plan dans lequel </a:t>
            </a:r>
            <a:r>
              <a:rPr lang="fr-CA" altLang="en-US" i="1" dirty="0"/>
              <a:t>T</a:t>
            </a:r>
            <a:r>
              <a:rPr lang="fr-CA" altLang="en-US" baseline="-25000" dirty="0"/>
              <a:t>1</a:t>
            </a:r>
            <a:r>
              <a:rPr lang="fr-CA" altLang="en-US" dirty="0"/>
              <a:t> est suivi par </a:t>
            </a:r>
            <a:r>
              <a:rPr lang="fr-CA" altLang="en-US" i="1" dirty="0"/>
              <a:t>T</a:t>
            </a:r>
            <a:r>
              <a:rPr lang="fr-CA" altLang="en-US" baseline="-25000" dirty="0"/>
              <a:t>2</a:t>
            </a:r>
            <a:r>
              <a:rPr lang="fr-CA" altLang="en-US" dirty="0"/>
              <a:t> :</a:t>
            </a:r>
          </a:p>
          <a:p>
            <a:pPr algn="l" rtl="0">
              <a:lnSpc>
                <a:spcPct val="80000"/>
              </a:lnSpc>
              <a:buFont typeface="Monotype Sorts" charset="2"/>
              <a:buNone/>
              <a:tabLst>
                <a:tab pos="1947863" algn="l"/>
                <a:tab pos="2684463" algn="l"/>
                <a:tab pos="3594100" algn="l"/>
                <a:tab pos="4286250" algn="l"/>
              </a:tabLst>
            </a:pPr>
            <a:r>
              <a:rPr lang="fr-CA" altLang="en-US" sz="1400" dirty="0"/>
              <a:t> </a:t>
            </a:r>
          </a:p>
        </p:txBody>
      </p:sp>
      <p:pic>
        <p:nvPicPr>
          <p:cNvPr id="1536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5078" y="2324500"/>
            <a:ext cx="3016250" cy="377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plan 2</a:t>
            </a:r>
          </a:p>
        </p:txBody>
      </p:sp>
      <p:sp>
        <p:nvSpPr>
          <p:cNvPr id="16387" name="Rectangle 4"/>
          <p:cNvSpPr>
            <a:spLocks noGrp="1" noChangeArrowheads="1"/>
          </p:cNvSpPr>
          <p:nvPr>
            <p:ph idx="1"/>
          </p:nvPr>
        </p:nvSpPr>
        <p:spPr>
          <a:xfrm>
            <a:off x="692458" y="1102497"/>
            <a:ext cx="8153092" cy="5367972"/>
          </a:xfrm>
          <a:noFill/>
        </p:spPr>
        <p:txBody>
          <a:bodyPr/>
          <a:lstStyle/>
          <a:p>
            <a:pPr algn="l" rtl="0">
              <a:lnSpc>
                <a:spcPct val="90000"/>
              </a:lnSpc>
              <a:tabLst>
                <a:tab pos="1947863" algn="l"/>
                <a:tab pos="2684463" algn="l"/>
                <a:tab pos="3594100" algn="l"/>
                <a:tab pos="4286250" algn="l"/>
              </a:tabLst>
            </a:pPr>
            <a:r>
              <a:rPr lang="en-US" altLang="en-US" dirty="0"/>
              <a:t>Un plan en série où </a:t>
            </a:r>
            <a:r>
              <a:rPr lang="en-US" altLang="en-US" i="1" dirty="0"/>
              <a:t>T</a:t>
            </a:r>
            <a:r>
              <a:rPr lang="en-US" altLang="en-US" i="1" baseline="-25000" dirty="0"/>
              <a:t>2</a:t>
            </a:r>
            <a:r>
              <a:rPr lang="en-US" altLang="en-US" dirty="0"/>
              <a:t> est suivi par </a:t>
            </a:r>
            <a:r>
              <a:rPr lang="en-US" altLang="en-US" i="1" dirty="0"/>
              <a:t>T</a:t>
            </a:r>
            <a:r>
              <a:rPr lang="en-US" altLang="en-US" baseline="-25000" dirty="0"/>
              <a:t>1</a:t>
            </a:r>
            <a:r>
              <a:rPr lang="en-US" altLang="en-US" dirty="0"/>
              <a:t>:</a:t>
            </a:r>
          </a:p>
          <a:p>
            <a:pPr algn="l" rtl="0">
              <a:lnSpc>
                <a:spcPct val="90000"/>
              </a:lnSpc>
              <a:buFont typeface="Monotype Sorts" charset="2"/>
              <a:buNone/>
              <a:tabLst>
                <a:tab pos="1947863" algn="l"/>
                <a:tab pos="2684463" algn="l"/>
                <a:tab pos="3594100" algn="l"/>
                <a:tab pos="4286250" algn="l"/>
              </a:tabLst>
            </a:pPr>
            <a:r>
              <a:rPr lang="en-US" altLang="en-US" dirty="0"/>
              <a:t> </a:t>
            </a:r>
            <a:endParaRPr lang="en-US" altLang="en-US" i="1" dirty="0"/>
          </a:p>
        </p:txBody>
      </p:sp>
      <p:pic>
        <p:nvPicPr>
          <p:cNvPr id="16388"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3500" y="1738313"/>
            <a:ext cx="2898775" cy="360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plan 3</a:t>
            </a:r>
          </a:p>
        </p:txBody>
      </p:sp>
      <p:sp>
        <p:nvSpPr>
          <p:cNvPr id="17411" name="Rectangle 4"/>
          <p:cNvSpPr>
            <a:spLocks noGrp="1" noChangeArrowheads="1"/>
          </p:cNvSpPr>
          <p:nvPr>
            <p:ph idx="1"/>
          </p:nvPr>
        </p:nvSpPr>
        <p:spPr>
          <a:xfrm>
            <a:off x="701336" y="938463"/>
            <a:ext cx="7847860" cy="5532006"/>
          </a:xfrm>
          <a:noFill/>
        </p:spPr>
        <p:txBody>
          <a:bodyPr/>
          <a:lstStyle/>
          <a:p>
            <a:pPr algn="l" rtl="0">
              <a:tabLst>
                <a:tab pos="1947863" algn="l"/>
                <a:tab pos="2684463" algn="l"/>
                <a:tab pos="3594100" algn="l"/>
                <a:tab pos="4286250" algn="l"/>
              </a:tabLst>
            </a:pPr>
            <a:r>
              <a:rPr lang="fr-CA" altLang="en-US" i="1" dirty="0"/>
              <a:t>T</a:t>
            </a:r>
            <a:r>
              <a:rPr lang="fr-CA" altLang="en-US" baseline="-25000" dirty="0"/>
              <a:t>1</a:t>
            </a:r>
            <a:r>
              <a:rPr lang="fr-CA" altLang="en-US" dirty="0"/>
              <a:t> et </a:t>
            </a:r>
            <a:r>
              <a:rPr lang="fr-CA" altLang="en-US" i="1" dirty="0"/>
              <a:t>T</a:t>
            </a:r>
            <a:r>
              <a:rPr lang="fr-CA" altLang="en-US" baseline="-25000" dirty="0"/>
              <a:t>2</a:t>
            </a:r>
            <a:r>
              <a:rPr lang="fr-CA" altLang="en-US" dirty="0"/>
              <a:t> sont les transactions définies précédemment</a:t>
            </a:r>
            <a:r>
              <a:rPr lang="fr-CA" altLang="en-US" i="1" dirty="0"/>
              <a:t>.</a:t>
            </a:r>
            <a:r>
              <a:rPr lang="fr-CA" altLang="en-US" dirty="0"/>
              <a:t> Le plan suivant n'est pas un en série, mais est </a:t>
            </a:r>
            <a:r>
              <a:rPr lang="fr-CA" altLang="en-US" i="1" dirty="0">
                <a:solidFill>
                  <a:srgbClr val="000099"/>
                </a:solidFill>
              </a:rPr>
              <a:t>équivalent</a:t>
            </a:r>
            <a:r>
              <a:rPr lang="fr-CA" altLang="en-US" dirty="0">
                <a:solidFill>
                  <a:srgbClr val="000099"/>
                </a:solidFill>
              </a:rPr>
              <a:t> au plan </a:t>
            </a:r>
            <a:r>
              <a:rPr lang="fr-CA" altLang="en-US" dirty="0"/>
              <a:t>1.</a:t>
            </a:r>
          </a:p>
          <a:p>
            <a:pPr marL="0" indent="0" algn="l" rtl="0">
              <a:buNone/>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endParaRPr lang="fr-CA" altLang="en-US" dirty="0"/>
          </a:p>
          <a:p>
            <a:pPr algn="l" rtl="0">
              <a:tabLst>
                <a:tab pos="1947863" algn="l"/>
                <a:tab pos="2684463" algn="l"/>
                <a:tab pos="3594100" algn="l"/>
                <a:tab pos="4286250" algn="l"/>
              </a:tabLst>
            </a:pPr>
            <a:r>
              <a:rPr lang="fr-CA" altLang="en-US" sz="1600" dirty="0">
                <a:latin typeface="Arial" panose="020B0604020202020204" pitchFamily="34" charset="0"/>
              </a:rPr>
              <a:t>Dans tous les plans 1, 2 et 3, la somme A + B est préservée</a:t>
            </a:r>
            <a:r>
              <a:rPr lang="fr-CA" altLang="en-US" dirty="0"/>
              <a:t>.</a:t>
            </a:r>
          </a:p>
          <a:p>
            <a:pPr algn="l" rtl="0">
              <a:lnSpc>
                <a:spcPct val="90000"/>
              </a:lnSpc>
              <a:buFont typeface="Monotype Sorts" charset="2"/>
              <a:buNone/>
              <a:tabLst>
                <a:tab pos="1947863" algn="l"/>
                <a:tab pos="2684463" algn="l"/>
                <a:tab pos="3594100" algn="l"/>
                <a:tab pos="4286250" algn="l"/>
              </a:tabLst>
            </a:pPr>
            <a:r>
              <a:rPr lang="fr-CA" altLang="en-US" dirty="0"/>
              <a:t> </a:t>
            </a:r>
            <a:endParaRPr lang="fr-CA" altLang="en-US" i="1" dirty="0"/>
          </a:p>
        </p:txBody>
      </p:sp>
      <p:pic>
        <p:nvPicPr>
          <p:cNvPr id="17413"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1613" y="2157669"/>
            <a:ext cx="2779712" cy="347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plan 4</a:t>
            </a:r>
          </a:p>
        </p:txBody>
      </p:sp>
      <p:sp>
        <p:nvSpPr>
          <p:cNvPr id="18435" name="Rectangle 4"/>
          <p:cNvSpPr>
            <a:spLocks noGrp="1" noChangeArrowheads="1"/>
          </p:cNvSpPr>
          <p:nvPr>
            <p:ph idx="1"/>
          </p:nvPr>
        </p:nvSpPr>
        <p:spPr>
          <a:xfrm>
            <a:off x="683580" y="1102497"/>
            <a:ext cx="8161969" cy="5367972"/>
          </a:xfrm>
          <a:noFill/>
        </p:spPr>
        <p:txBody>
          <a:bodyPr/>
          <a:lstStyle/>
          <a:p>
            <a:pPr algn="l" rtl="0">
              <a:tabLst>
                <a:tab pos="1947863" algn="l"/>
                <a:tab pos="2684463" algn="l"/>
                <a:tab pos="3594100" algn="l"/>
                <a:tab pos="4286250" algn="l"/>
              </a:tabLst>
            </a:pPr>
            <a:r>
              <a:rPr lang="en-US" altLang="en-US" dirty="0"/>
              <a:t>Le plan </a:t>
            </a:r>
            <a:r>
              <a:rPr lang="en-US" altLang="en-US" dirty="0" err="1"/>
              <a:t>simultané</a:t>
            </a:r>
            <a:r>
              <a:rPr lang="en-US" altLang="en-US" dirty="0"/>
              <a:t> </a:t>
            </a:r>
            <a:r>
              <a:rPr lang="en-US" altLang="en-US" dirty="0" err="1"/>
              <a:t>suivant</a:t>
            </a:r>
            <a:r>
              <a:rPr lang="en-US" altLang="en-US" dirty="0"/>
              <a:t> ne conserve pas la valeur de (</a:t>
            </a:r>
            <a:r>
              <a:rPr lang="en-US" altLang="en-US" i="1" dirty="0"/>
              <a:t>A </a:t>
            </a:r>
            <a:r>
              <a:rPr lang="en-US" altLang="en-US" dirty="0"/>
              <a:t>+ </a:t>
            </a:r>
            <a:r>
              <a:rPr lang="en-US" altLang="en-US" i="1" dirty="0"/>
              <a:t>B</a:t>
            </a:r>
            <a:r>
              <a:rPr lang="en-US" altLang="en-US" dirty="0"/>
              <a:t> </a:t>
            </a:r>
            <a:r>
              <a:rPr lang="en-US" altLang="en-US" i="1" dirty="0"/>
              <a:t>)</a:t>
            </a:r>
            <a:r>
              <a:rPr lang="en-US" altLang="en-US" dirty="0"/>
              <a:t>. </a:t>
            </a:r>
            <a:endParaRPr lang="en-US" altLang="en-US" i="1" dirty="0"/>
          </a:p>
        </p:txBody>
      </p:sp>
      <p:pic>
        <p:nvPicPr>
          <p:cNvPr id="18436"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7100" y="1630359"/>
            <a:ext cx="2713038"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Sérialisabilité</a:t>
            </a:r>
          </a:p>
        </p:txBody>
      </p:sp>
      <p:sp>
        <p:nvSpPr>
          <p:cNvPr id="19459" name="Rectangle 3"/>
          <p:cNvSpPr>
            <a:spLocks noGrp="1" noChangeArrowheads="1"/>
          </p:cNvSpPr>
          <p:nvPr>
            <p:ph idx="1"/>
          </p:nvPr>
        </p:nvSpPr>
        <p:spPr>
          <a:xfrm>
            <a:off x="683580" y="1102497"/>
            <a:ext cx="8046083" cy="5367972"/>
          </a:xfrm>
        </p:spPr>
        <p:txBody>
          <a:bodyPr/>
          <a:lstStyle/>
          <a:p>
            <a:pPr algn="l" rtl="0"/>
            <a:r>
              <a:rPr lang="fr-CA" altLang="en-US" b="1" dirty="0"/>
              <a:t>Hypothèse de base</a:t>
            </a:r>
            <a:r>
              <a:rPr lang="fr-CA" altLang="en-US" dirty="0"/>
              <a:t> - Chaque transaction préserve la cohérence de la base de données.</a:t>
            </a:r>
          </a:p>
          <a:p>
            <a:pPr algn="l" rtl="0"/>
            <a:r>
              <a:rPr lang="fr-CA" altLang="en-US" dirty="0"/>
              <a:t>Ainsi, l'exécution en série d'un ensemble de transactions préserve la cohérence de la base de données.</a:t>
            </a:r>
          </a:p>
          <a:p>
            <a:pPr algn="l" rtl="0"/>
            <a:r>
              <a:rPr lang="fr-CA" altLang="en-US" dirty="0"/>
              <a:t>Un plan (éventuellement simultanée) est sérialisable s’il équivaut à un plan en série. Différentes formes d'équivalence de plans donnent lieu aux notions de:</a:t>
            </a:r>
          </a:p>
          <a:p>
            <a:pPr lvl="1" algn="l" rtl="0">
              <a:buFont typeface="Monotype Sorts" charset="2"/>
              <a:buNone/>
            </a:pPr>
            <a:r>
              <a:rPr lang="fr-CA" altLang="en-US" dirty="0"/>
              <a:t>1.	</a:t>
            </a:r>
            <a:r>
              <a:rPr lang="fr-CA" altLang="en-US" b="1" dirty="0">
                <a:solidFill>
                  <a:srgbClr val="000099"/>
                </a:solidFill>
              </a:rPr>
              <a:t>Sérialisabilité par rapport aux conflits</a:t>
            </a:r>
          </a:p>
          <a:p>
            <a:pPr lvl="1" algn="l" rtl="0">
              <a:buFont typeface="Monotype Sorts" charset="2"/>
              <a:buNone/>
            </a:pPr>
            <a:r>
              <a:rPr lang="fr-CA" altLang="en-US" dirty="0"/>
              <a:t>2.	</a:t>
            </a:r>
            <a:r>
              <a:rPr lang="fr-CA" altLang="en-US" b="1" dirty="0">
                <a:solidFill>
                  <a:srgbClr val="000099"/>
                </a:solidFill>
              </a:rPr>
              <a:t>Sérialisabilité par rapport à la vue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p:txBody>
          <a:bodyPr/>
          <a:lstStyle/>
          <a:p>
            <a:pPr algn="l" rtl="0">
              <a:defRPr/>
            </a:pPr>
            <a:r>
              <a:rPr lang="en-US" i="1">
                <a:effectLst>
                  <a:outerShdw blurRad="38100" dist="38100" dir="2700000" algn="tl">
                    <a:srgbClr val="C0C0C0"/>
                  </a:outerShdw>
                </a:effectLst>
              </a:rPr>
              <a:t>Vue simplifiée des transactions</a:t>
            </a:r>
          </a:p>
        </p:txBody>
      </p:sp>
      <p:sp>
        <p:nvSpPr>
          <p:cNvPr id="20483" name="Rectangle 3"/>
          <p:cNvSpPr>
            <a:spLocks noGrp="1" noChangeArrowheads="1"/>
          </p:cNvSpPr>
          <p:nvPr>
            <p:ph idx="1"/>
          </p:nvPr>
        </p:nvSpPr>
        <p:spPr>
          <a:xfrm>
            <a:off x="674703" y="1102497"/>
            <a:ext cx="7874494" cy="5367972"/>
          </a:xfrm>
        </p:spPr>
        <p:txBody>
          <a:bodyPr/>
          <a:lstStyle/>
          <a:p>
            <a:pPr algn="l" rtl="0"/>
            <a:r>
              <a:rPr lang="fr-CA" altLang="en-US" dirty="0"/>
              <a:t>Nous ignorons les opérations autres que </a:t>
            </a:r>
            <a:r>
              <a:rPr lang="fr-CA" altLang="en-US" b="1" dirty="0"/>
              <a:t>lire</a:t>
            </a:r>
            <a:r>
              <a:rPr lang="fr-CA" altLang="en-US" dirty="0"/>
              <a:t> et </a:t>
            </a:r>
            <a:r>
              <a:rPr lang="fr-CA" altLang="en-US" b="1" dirty="0"/>
              <a:t>écrire  (</a:t>
            </a:r>
            <a:r>
              <a:rPr lang="fr-CA" altLang="en-US" b="1" dirty="0" err="1"/>
              <a:t>read</a:t>
            </a:r>
            <a:r>
              <a:rPr lang="fr-CA" altLang="en-US" b="1" dirty="0"/>
              <a:t> / </a:t>
            </a:r>
            <a:r>
              <a:rPr lang="fr-CA" altLang="en-US" b="1" dirty="0" err="1"/>
              <a:t>write</a:t>
            </a:r>
            <a:r>
              <a:rPr lang="fr-CA" altLang="en-US" b="1" dirty="0"/>
              <a:t>).</a:t>
            </a:r>
            <a:r>
              <a:rPr lang="fr-CA" altLang="en-US" dirty="0"/>
              <a:t>  </a:t>
            </a:r>
          </a:p>
          <a:p>
            <a:pPr algn="l" rtl="0"/>
            <a:r>
              <a:rPr lang="fr-CA" altLang="en-US" dirty="0"/>
              <a:t>Nous supposons que les transactions peuvent effectuer des calculs arbitraires sur les données dans les tampons locaux entre les lectures et les écritures. </a:t>
            </a:r>
          </a:p>
          <a:p>
            <a:r>
              <a:rPr lang="fr-CA" altLang="en-US" dirty="0"/>
              <a:t>Nos plans simplifiés comprennent uniquement des instructions </a:t>
            </a:r>
            <a:r>
              <a:rPr lang="fr-CA" altLang="en-US" b="1" dirty="0"/>
              <a:t>lire</a:t>
            </a:r>
            <a:r>
              <a:rPr lang="fr-CA" altLang="en-US" dirty="0"/>
              <a:t> et </a:t>
            </a:r>
            <a:r>
              <a:rPr lang="fr-CA" altLang="en-US" b="1" dirty="0"/>
              <a:t>écrire.</a:t>
            </a:r>
            <a:endParaRPr lang="fr-CA"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p:txBody>
          <a:bodyPr/>
          <a:lstStyle/>
          <a:p>
            <a:pPr algn="l" rtl="0">
              <a:defRPr/>
            </a:pPr>
            <a:r>
              <a:rPr lang="en-US" dirty="0" err="1">
                <a:effectLst>
                  <a:outerShdw blurRad="38100" dist="38100" dir="2700000" algn="tl">
                    <a:srgbClr val="C0C0C0"/>
                  </a:outerShdw>
                </a:effectLst>
              </a:rPr>
              <a:t>Conflits</a:t>
            </a:r>
            <a:endParaRPr lang="en-US" dirty="0">
              <a:effectLst>
                <a:outerShdw blurRad="38100" dist="38100" dir="2700000" algn="tl">
                  <a:srgbClr val="C0C0C0"/>
                </a:outerShdw>
              </a:effectLst>
            </a:endParaRPr>
          </a:p>
        </p:txBody>
      </p:sp>
      <p:sp>
        <p:nvSpPr>
          <p:cNvPr id="21507" name="Rectangle 3"/>
          <p:cNvSpPr>
            <a:spLocks noGrp="1" noChangeArrowheads="1"/>
          </p:cNvSpPr>
          <p:nvPr>
            <p:ph idx="1"/>
          </p:nvPr>
        </p:nvSpPr>
        <p:spPr>
          <a:xfrm>
            <a:off x="692458" y="1102497"/>
            <a:ext cx="7750206" cy="5367972"/>
          </a:xfrm>
        </p:spPr>
        <p:txBody>
          <a:bodyPr/>
          <a:lstStyle/>
          <a:p>
            <a:pPr algn="l" rtl="0"/>
            <a:r>
              <a:rPr lang="fr-CA" altLang="en-US" dirty="0"/>
              <a:t>Les instructions </a:t>
            </a:r>
            <a:r>
              <a:rPr lang="fr-CA" altLang="en-US" i="1" dirty="0"/>
              <a:t>l</a:t>
            </a:r>
            <a:r>
              <a:rPr lang="fr-CA" altLang="en-US" i="1" baseline="-25000" dirty="0"/>
              <a:t>i</a:t>
            </a:r>
            <a:r>
              <a:rPr lang="fr-CA" altLang="en-US" dirty="0"/>
              <a:t> et </a:t>
            </a:r>
            <a:r>
              <a:rPr lang="fr-CA" altLang="en-US" i="1" dirty="0" err="1"/>
              <a:t>l</a:t>
            </a:r>
            <a:r>
              <a:rPr lang="fr-CA" altLang="en-US" i="1" baseline="-25000" dirty="0" err="1"/>
              <a:t>j</a:t>
            </a:r>
            <a:r>
              <a:rPr lang="fr-CA" altLang="en-US" dirty="0"/>
              <a:t> des transactions </a:t>
            </a:r>
            <a:r>
              <a:rPr lang="fr-CA" altLang="en-US" i="1" dirty="0"/>
              <a:t>T</a:t>
            </a:r>
            <a:r>
              <a:rPr lang="fr-CA" altLang="en-US" i="1" baseline="-25000" dirty="0"/>
              <a:t>i</a:t>
            </a:r>
            <a:r>
              <a:rPr lang="fr-CA" altLang="en-US" dirty="0"/>
              <a:t> et </a:t>
            </a:r>
            <a:r>
              <a:rPr lang="fr-CA" altLang="en-US" i="1" dirty="0"/>
              <a:t>T</a:t>
            </a:r>
            <a:r>
              <a:rPr lang="fr-CA" altLang="en-US" i="1" baseline="-25000" dirty="0"/>
              <a:t>j</a:t>
            </a:r>
            <a:r>
              <a:rPr lang="fr-CA" altLang="en-US" dirty="0"/>
              <a:t> respectivement sont en  </a:t>
            </a:r>
            <a:r>
              <a:rPr lang="fr-CA" altLang="en-US" b="1" dirty="0">
                <a:solidFill>
                  <a:srgbClr val="000099"/>
                </a:solidFill>
              </a:rPr>
              <a:t>conflit</a:t>
            </a:r>
            <a:r>
              <a:rPr lang="fr-CA" altLang="en-US" dirty="0"/>
              <a:t> si et seulement s'il existe un élément </a:t>
            </a:r>
            <a:r>
              <a:rPr lang="fr-CA" altLang="en-US" i="1" dirty="0"/>
              <a:t>Q</a:t>
            </a:r>
            <a:r>
              <a:rPr lang="fr-CA" altLang="en-US" dirty="0"/>
              <a:t> accédé par les deux </a:t>
            </a:r>
            <a:r>
              <a:rPr lang="fr-CA" altLang="en-US" i="1" dirty="0"/>
              <a:t>l</a:t>
            </a:r>
            <a:r>
              <a:rPr lang="fr-CA" altLang="en-US" i="1" baseline="-25000" dirty="0"/>
              <a:t>i</a:t>
            </a:r>
            <a:r>
              <a:rPr lang="fr-CA" altLang="en-US" dirty="0"/>
              <a:t> et </a:t>
            </a:r>
            <a:r>
              <a:rPr lang="fr-CA" altLang="en-US" i="1" dirty="0" err="1"/>
              <a:t>l</a:t>
            </a:r>
            <a:r>
              <a:rPr lang="fr-CA" altLang="en-US" i="1" baseline="-25000" dirty="0" err="1"/>
              <a:t>j</a:t>
            </a:r>
            <a:r>
              <a:rPr lang="fr-CA" altLang="en-US" dirty="0"/>
              <a:t>, et au moins une de ces instructions a écrit </a:t>
            </a:r>
            <a:r>
              <a:rPr lang="fr-CA" altLang="en-US" i="1" dirty="0"/>
              <a:t>Q.</a:t>
            </a:r>
            <a:endParaRPr lang="fr-CA" altLang="en-US" dirty="0"/>
          </a:p>
          <a:p>
            <a:pPr algn="l" rtl="0">
              <a:buFont typeface="Monotype Sorts" charset="2"/>
              <a:buNone/>
            </a:pPr>
            <a:r>
              <a:rPr lang="fr-CA" altLang="en-US" dirty="0"/>
              <a:t>      1. </a:t>
            </a:r>
            <a:r>
              <a:rPr lang="fr-CA" altLang="en-US" i="1" dirty="0"/>
              <a:t>l</a:t>
            </a:r>
            <a:r>
              <a:rPr lang="fr-CA" altLang="en-US" i="1" baseline="-25000" dirty="0"/>
              <a:t>i</a:t>
            </a:r>
            <a:r>
              <a:rPr lang="fr-CA" altLang="en-US" dirty="0"/>
              <a:t> = </a:t>
            </a:r>
            <a:r>
              <a:rPr lang="fr-CA" altLang="en-US" b="1" dirty="0" err="1"/>
              <a:t>read</a:t>
            </a:r>
            <a:r>
              <a:rPr lang="fr-CA" altLang="en-US" dirty="0"/>
              <a:t>(</a:t>
            </a:r>
            <a:r>
              <a:rPr lang="fr-CA" altLang="en-US" i="1" dirty="0"/>
              <a:t>Q), </a:t>
            </a:r>
            <a:r>
              <a:rPr lang="fr-CA" altLang="en-US" i="1" dirty="0" err="1"/>
              <a:t>l</a:t>
            </a:r>
            <a:r>
              <a:rPr lang="fr-CA" altLang="en-US" i="1" baseline="-25000" dirty="0" err="1"/>
              <a:t>j</a:t>
            </a:r>
            <a:r>
              <a:rPr lang="fr-CA" altLang="en-US" i="1" dirty="0"/>
              <a:t> = </a:t>
            </a:r>
            <a:r>
              <a:rPr lang="fr-CA" altLang="en-US" b="1" dirty="0" err="1"/>
              <a:t>read</a:t>
            </a:r>
            <a:r>
              <a:rPr lang="fr-CA" altLang="en-US" b="1" dirty="0"/>
              <a:t> </a:t>
            </a:r>
            <a:r>
              <a:rPr lang="fr-CA" altLang="en-US" dirty="0"/>
              <a:t>(</a:t>
            </a:r>
            <a:r>
              <a:rPr lang="fr-CA" altLang="en-US" i="1" dirty="0"/>
              <a:t>Q</a:t>
            </a:r>
            <a:r>
              <a:rPr lang="fr-CA" altLang="en-US" dirty="0"/>
              <a:t>). </a:t>
            </a:r>
            <a:r>
              <a:rPr lang="fr-CA" altLang="en-US" i="1" dirty="0"/>
              <a:t>l</a:t>
            </a:r>
            <a:r>
              <a:rPr lang="fr-CA" altLang="en-US" i="1" baseline="-25000" dirty="0"/>
              <a:t>i</a:t>
            </a:r>
            <a:r>
              <a:rPr lang="fr-CA" altLang="en-US" dirty="0"/>
              <a:t> et </a:t>
            </a:r>
            <a:r>
              <a:rPr lang="fr-CA" altLang="en-US" i="1" dirty="0" err="1"/>
              <a:t>l</a:t>
            </a:r>
            <a:r>
              <a:rPr lang="fr-CA" altLang="en-US" i="1" baseline="-25000" dirty="0" err="1"/>
              <a:t>j</a:t>
            </a:r>
            <a:r>
              <a:rPr lang="fr-CA" altLang="en-US" i="1" dirty="0"/>
              <a:t> </a:t>
            </a:r>
            <a:r>
              <a:rPr lang="fr-CA" altLang="en-US" dirty="0"/>
              <a:t>ne sont pas en </a:t>
            </a:r>
            <a:r>
              <a:rPr lang="fr-CA" altLang="ja-JP" dirty="0"/>
              <a:t>conflit.</a:t>
            </a:r>
            <a:br>
              <a:rPr lang="fr-CA" altLang="ja-JP" dirty="0"/>
            </a:br>
            <a:r>
              <a:rPr lang="fr-CA" altLang="ja-JP" dirty="0"/>
              <a:t> 2. </a:t>
            </a:r>
            <a:r>
              <a:rPr lang="fr-CA" altLang="ja-JP" i="1" dirty="0"/>
              <a:t>l</a:t>
            </a:r>
            <a:r>
              <a:rPr lang="fr-CA" altLang="ja-JP" i="1" baseline="-25000" dirty="0"/>
              <a:t>i</a:t>
            </a:r>
            <a:r>
              <a:rPr lang="fr-CA" altLang="ja-JP" dirty="0"/>
              <a:t> = </a:t>
            </a:r>
            <a:r>
              <a:rPr lang="fr-CA" altLang="ja-JP" b="1" dirty="0" err="1"/>
              <a:t>read</a:t>
            </a:r>
            <a:r>
              <a:rPr lang="fr-CA" altLang="ja-JP" b="1" dirty="0"/>
              <a:t> </a:t>
            </a:r>
            <a:r>
              <a:rPr lang="fr-CA" altLang="ja-JP" dirty="0"/>
              <a:t>(</a:t>
            </a:r>
            <a:r>
              <a:rPr lang="fr-CA" altLang="ja-JP" i="1" dirty="0"/>
              <a:t>Q), </a:t>
            </a:r>
            <a:r>
              <a:rPr lang="fr-CA" altLang="ja-JP" i="1" dirty="0" err="1"/>
              <a:t>l</a:t>
            </a:r>
            <a:r>
              <a:rPr lang="fr-CA" altLang="ja-JP" i="1" baseline="-25000" dirty="0" err="1"/>
              <a:t>j</a:t>
            </a:r>
            <a:r>
              <a:rPr lang="fr-CA" altLang="ja-JP" i="1" dirty="0"/>
              <a:t> = </a:t>
            </a:r>
            <a:r>
              <a:rPr lang="fr-CA" altLang="ja-JP" b="1" dirty="0" err="1"/>
              <a:t>write</a:t>
            </a:r>
            <a:r>
              <a:rPr lang="fr-CA" altLang="ja-JP" dirty="0"/>
              <a:t>(</a:t>
            </a:r>
            <a:r>
              <a:rPr lang="fr-CA" altLang="ja-JP" i="1" dirty="0"/>
              <a:t>Q</a:t>
            </a:r>
            <a:r>
              <a:rPr lang="fr-CA" altLang="ja-JP" dirty="0"/>
              <a:t>). Ils sont en conflit.</a:t>
            </a:r>
            <a:br>
              <a:rPr lang="fr-CA" altLang="ja-JP" dirty="0"/>
            </a:br>
            <a:r>
              <a:rPr lang="fr-CA" altLang="ja-JP" dirty="0"/>
              <a:t> 3. </a:t>
            </a:r>
            <a:r>
              <a:rPr lang="fr-CA" altLang="ja-JP" i="1" dirty="0"/>
              <a:t>l</a:t>
            </a:r>
            <a:r>
              <a:rPr lang="fr-CA" altLang="ja-JP" i="1" baseline="-25000" dirty="0"/>
              <a:t>i</a:t>
            </a:r>
            <a:r>
              <a:rPr lang="fr-CA" altLang="ja-JP" dirty="0"/>
              <a:t> = </a:t>
            </a:r>
            <a:r>
              <a:rPr lang="fr-CA" altLang="ja-JP" b="1" dirty="0" err="1"/>
              <a:t>write</a:t>
            </a:r>
            <a:r>
              <a:rPr lang="fr-CA" altLang="ja-JP" b="1" dirty="0"/>
              <a:t> </a:t>
            </a:r>
            <a:r>
              <a:rPr lang="fr-CA" altLang="ja-JP" dirty="0"/>
              <a:t>(</a:t>
            </a:r>
            <a:r>
              <a:rPr lang="fr-CA" altLang="ja-JP" i="1" dirty="0"/>
              <a:t>Q), </a:t>
            </a:r>
            <a:r>
              <a:rPr lang="fr-CA" altLang="ja-JP" i="1" dirty="0" err="1"/>
              <a:t>l</a:t>
            </a:r>
            <a:r>
              <a:rPr lang="fr-CA" altLang="ja-JP" i="1" baseline="-25000" dirty="0" err="1"/>
              <a:t>j</a:t>
            </a:r>
            <a:r>
              <a:rPr lang="fr-CA" altLang="ja-JP" i="1" dirty="0"/>
              <a:t> = </a:t>
            </a:r>
            <a:r>
              <a:rPr lang="fr-CA" altLang="ja-JP" b="1" dirty="0" err="1"/>
              <a:t>read</a:t>
            </a:r>
            <a:r>
              <a:rPr lang="fr-CA" altLang="ja-JP" b="1" dirty="0"/>
              <a:t> </a:t>
            </a:r>
            <a:r>
              <a:rPr lang="fr-CA" altLang="ja-JP" dirty="0"/>
              <a:t>(</a:t>
            </a:r>
            <a:r>
              <a:rPr lang="fr-CA" altLang="ja-JP" i="1" dirty="0"/>
              <a:t>Q</a:t>
            </a:r>
            <a:r>
              <a:rPr lang="fr-CA" altLang="ja-JP" dirty="0"/>
              <a:t>). Ils sont en conflit</a:t>
            </a:r>
            <a:br>
              <a:rPr lang="fr-CA" altLang="ja-JP" dirty="0"/>
            </a:br>
            <a:r>
              <a:rPr lang="fr-CA" altLang="ja-JP" dirty="0"/>
              <a:t> 4. </a:t>
            </a:r>
            <a:r>
              <a:rPr lang="fr-CA" altLang="ja-JP" i="1" dirty="0"/>
              <a:t>l</a:t>
            </a:r>
            <a:r>
              <a:rPr lang="fr-CA" altLang="ja-JP" i="1" baseline="-25000" dirty="0"/>
              <a:t>i</a:t>
            </a:r>
            <a:r>
              <a:rPr lang="fr-CA" altLang="ja-JP" dirty="0"/>
              <a:t> = </a:t>
            </a:r>
            <a:r>
              <a:rPr lang="fr-CA" altLang="ja-JP" b="1" dirty="0" err="1"/>
              <a:t>write</a:t>
            </a:r>
            <a:r>
              <a:rPr lang="fr-CA" altLang="ja-JP" b="1" dirty="0"/>
              <a:t> </a:t>
            </a:r>
            <a:r>
              <a:rPr lang="fr-CA" altLang="ja-JP" dirty="0"/>
              <a:t>(</a:t>
            </a:r>
            <a:r>
              <a:rPr lang="fr-CA" altLang="ja-JP" i="1" dirty="0"/>
              <a:t>Q), </a:t>
            </a:r>
            <a:r>
              <a:rPr lang="fr-CA" altLang="ja-JP" i="1" dirty="0" err="1"/>
              <a:t>l</a:t>
            </a:r>
            <a:r>
              <a:rPr lang="fr-CA" altLang="ja-JP" i="1" baseline="-25000" dirty="0" err="1"/>
              <a:t>j</a:t>
            </a:r>
            <a:r>
              <a:rPr lang="fr-CA" altLang="ja-JP" i="1" dirty="0"/>
              <a:t> = </a:t>
            </a:r>
            <a:r>
              <a:rPr lang="fr-CA" altLang="ja-JP" b="1" dirty="0" err="1"/>
              <a:t>write</a:t>
            </a:r>
            <a:r>
              <a:rPr lang="fr-CA" altLang="ja-JP" b="1" dirty="0"/>
              <a:t> </a:t>
            </a:r>
            <a:r>
              <a:rPr lang="fr-CA" altLang="ja-JP" dirty="0"/>
              <a:t>(</a:t>
            </a:r>
            <a:r>
              <a:rPr lang="fr-CA" altLang="ja-JP" i="1" dirty="0"/>
              <a:t>Q</a:t>
            </a:r>
            <a:r>
              <a:rPr lang="fr-CA" altLang="ja-JP" dirty="0"/>
              <a:t>). Ils sont en conflit</a:t>
            </a:r>
          </a:p>
          <a:p>
            <a:pPr algn="l" rtl="0"/>
            <a:r>
              <a:rPr lang="fr-CA" altLang="en-US" dirty="0"/>
              <a:t>Intuitivement, un conflit entre </a:t>
            </a:r>
            <a:r>
              <a:rPr lang="fr-CA" altLang="en-US" i="1" dirty="0"/>
              <a:t>l</a:t>
            </a:r>
            <a:r>
              <a:rPr lang="fr-CA" altLang="en-US" i="1" baseline="-25000" dirty="0"/>
              <a:t>i</a:t>
            </a:r>
            <a:r>
              <a:rPr lang="fr-CA" altLang="en-US" i="1" dirty="0"/>
              <a:t> </a:t>
            </a:r>
            <a:r>
              <a:rPr lang="fr-CA" altLang="en-US" dirty="0"/>
              <a:t>et </a:t>
            </a:r>
            <a:r>
              <a:rPr lang="fr-CA" altLang="en-US" i="1" dirty="0" err="1"/>
              <a:t>l</a:t>
            </a:r>
            <a:r>
              <a:rPr lang="fr-CA" altLang="en-US" i="1" baseline="-25000" dirty="0" err="1"/>
              <a:t>j</a:t>
            </a:r>
            <a:r>
              <a:rPr lang="fr-CA" altLang="en-US" dirty="0"/>
              <a:t> force un ordre temporel (logique) entre eux. </a:t>
            </a:r>
          </a:p>
          <a:p>
            <a:pPr algn="l" rtl="0"/>
            <a:r>
              <a:rPr lang="fr-CA" altLang="en-US" dirty="0"/>
              <a:t>Si </a:t>
            </a:r>
            <a:r>
              <a:rPr lang="fr-CA" altLang="en-US" i="1" dirty="0"/>
              <a:t>l</a:t>
            </a:r>
            <a:r>
              <a:rPr lang="fr-CA" altLang="en-US" i="1" baseline="-25000" dirty="0"/>
              <a:t>i</a:t>
            </a:r>
            <a:r>
              <a:rPr lang="fr-CA" altLang="en-US" dirty="0"/>
              <a:t> et </a:t>
            </a:r>
            <a:r>
              <a:rPr lang="fr-CA" altLang="en-US" i="1" dirty="0" err="1"/>
              <a:t>l</a:t>
            </a:r>
            <a:r>
              <a:rPr lang="fr-CA" altLang="en-US" i="1" baseline="-25000" dirty="0" err="1"/>
              <a:t>j</a:t>
            </a:r>
            <a:r>
              <a:rPr lang="fr-CA" altLang="en-US" dirty="0"/>
              <a:t> sont consécutifs dans un plan et ils ne sont pas en conflit, leurs résultats resteraient les mêmes même s'ils avaient été intervertis dans le plan.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p:txBody>
          <a:bodyPr/>
          <a:lstStyle/>
          <a:p>
            <a:pPr algn="l" rtl="0">
              <a:defRPr/>
            </a:pPr>
            <a:r>
              <a:rPr lang="en-US" dirty="0" err="1">
                <a:effectLst>
                  <a:outerShdw blurRad="38100" dist="38100" dir="2700000" algn="tl">
                    <a:srgbClr val="C0C0C0"/>
                  </a:outerShdw>
                </a:effectLst>
              </a:rPr>
              <a:t>Sérialisabilité</a:t>
            </a:r>
            <a:r>
              <a:rPr lang="en-US" dirty="0">
                <a:effectLst>
                  <a:outerShdw blurRad="38100" dist="38100" dir="2700000" algn="tl">
                    <a:srgbClr val="C0C0C0"/>
                  </a:outerShdw>
                </a:effectLst>
              </a:rPr>
              <a:t> par rapport aux </a:t>
            </a:r>
            <a:r>
              <a:rPr lang="en-US" dirty="0" err="1">
                <a:effectLst>
                  <a:outerShdw blurRad="38100" dist="38100" dir="2700000" algn="tl">
                    <a:srgbClr val="C0C0C0"/>
                  </a:outerShdw>
                </a:effectLst>
              </a:rPr>
              <a:t>conflits</a:t>
            </a:r>
            <a:endParaRPr lang="en-US" dirty="0">
              <a:effectLst>
                <a:outerShdw blurRad="38100" dist="38100" dir="2700000" algn="tl">
                  <a:srgbClr val="C0C0C0"/>
                </a:outerShdw>
              </a:effectLst>
            </a:endParaRPr>
          </a:p>
        </p:txBody>
      </p:sp>
      <p:sp>
        <p:nvSpPr>
          <p:cNvPr id="22531" name="Rectangle 3"/>
          <p:cNvSpPr>
            <a:spLocks noGrp="1" noChangeArrowheads="1"/>
          </p:cNvSpPr>
          <p:nvPr>
            <p:ph idx="1"/>
          </p:nvPr>
        </p:nvSpPr>
        <p:spPr>
          <a:xfrm>
            <a:off x="683581" y="1102497"/>
            <a:ext cx="7750206" cy="5367972"/>
          </a:xfrm>
        </p:spPr>
        <p:txBody>
          <a:bodyPr/>
          <a:lstStyle/>
          <a:p>
            <a:pPr algn="l" rtl="0">
              <a:tabLst>
                <a:tab pos="2222500" algn="l"/>
                <a:tab pos="2568575" algn="l"/>
                <a:tab pos="3319463" algn="l"/>
                <a:tab pos="3594100" algn="l"/>
              </a:tabLst>
            </a:pPr>
            <a:r>
              <a:rPr lang="fr-CA" altLang="en-US" dirty="0"/>
              <a:t>Si un plan </a:t>
            </a:r>
            <a:r>
              <a:rPr lang="fr-CA" altLang="en-US" i="1" dirty="0"/>
              <a:t>S</a:t>
            </a:r>
            <a:r>
              <a:rPr lang="fr-CA" altLang="en-US" dirty="0"/>
              <a:t> peut être transformé en planning </a:t>
            </a:r>
            <a:r>
              <a:rPr lang="fr-CA" altLang="en-US" i="1" dirty="0"/>
              <a:t>S ' </a:t>
            </a:r>
            <a:r>
              <a:rPr lang="fr-CA" altLang="en-US" dirty="0"/>
              <a:t>par une série d'échanges d'instructions non conflictuelles, on dit que </a:t>
            </a:r>
            <a:r>
              <a:rPr lang="fr-CA" altLang="en-US" i="1" dirty="0"/>
              <a:t>S</a:t>
            </a:r>
            <a:r>
              <a:rPr lang="fr-CA" altLang="en-US" dirty="0"/>
              <a:t> et </a:t>
            </a:r>
            <a:r>
              <a:rPr lang="fr-CA" altLang="en-US" i="1" dirty="0"/>
              <a:t>S ' </a:t>
            </a:r>
            <a:r>
              <a:rPr lang="fr-CA" altLang="en-US" dirty="0"/>
              <a:t>sont </a:t>
            </a:r>
            <a:r>
              <a:rPr lang="fr-CA" altLang="en-US" b="1" dirty="0">
                <a:solidFill>
                  <a:srgbClr val="000099"/>
                </a:solidFill>
              </a:rPr>
              <a:t>équivalent par rapport aux conflits</a:t>
            </a:r>
            <a:r>
              <a:rPr lang="fr-CA" altLang="en-US" i="1" dirty="0"/>
              <a:t>.</a:t>
            </a:r>
            <a:endParaRPr lang="fr-CA" altLang="en-US" dirty="0"/>
          </a:p>
          <a:p>
            <a:pPr>
              <a:tabLst>
                <a:tab pos="2222500" algn="l"/>
                <a:tab pos="2568575" algn="l"/>
                <a:tab pos="3319463" algn="l"/>
                <a:tab pos="3594100" algn="l"/>
              </a:tabLst>
            </a:pPr>
            <a:r>
              <a:rPr lang="fr-CA" altLang="en-US" dirty="0"/>
              <a:t>Nous disons qu’un plan </a:t>
            </a:r>
            <a:r>
              <a:rPr lang="fr-CA" altLang="en-US" i="1" dirty="0"/>
              <a:t>S</a:t>
            </a:r>
            <a:r>
              <a:rPr lang="fr-CA" altLang="en-US" dirty="0"/>
              <a:t> est </a:t>
            </a:r>
            <a:r>
              <a:rPr lang="fr-CA" altLang="en-US" b="1" dirty="0">
                <a:solidFill>
                  <a:srgbClr val="000099"/>
                </a:solidFill>
              </a:rPr>
              <a:t>sérialisable</a:t>
            </a:r>
            <a:r>
              <a:rPr lang="fr-CA" altLang="en-US" dirty="0"/>
              <a:t> </a:t>
            </a:r>
            <a:r>
              <a:rPr lang="fr-CA" altLang="en-US" b="1" dirty="0">
                <a:solidFill>
                  <a:srgbClr val="000099"/>
                </a:solidFill>
              </a:rPr>
              <a:t>par rapport aux conflits</a:t>
            </a:r>
            <a:r>
              <a:rPr lang="fr-CA" altLang="en-US" dirty="0"/>
              <a:t> s’il est  équivalent par rapport aux conflits à un plan en série.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rtl="0">
              <a:defRPr/>
            </a:pPr>
            <a:r>
              <a:rPr lang="en-US" dirty="0">
                <a:effectLst>
                  <a:outerShdw blurRad="38100" dist="38100" dir="2700000" algn="tl">
                    <a:srgbClr val="C0C0C0"/>
                  </a:outerShdw>
                </a:effectLst>
              </a:rPr>
              <a:t>Plan</a:t>
            </a:r>
          </a:p>
        </p:txBody>
      </p:sp>
      <p:sp>
        <p:nvSpPr>
          <p:cNvPr id="5123" name="Rectangle 3"/>
          <p:cNvSpPr>
            <a:spLocks noGrp="1" noChangeArrowheads="1"/>
          </p:cNvSpPr>
          <p:nvPr>
            <p:ph idx="1"/>
          </p:nvPr>
        </p:nvSpPr>
        <p:spPr>
          <a:xfrm>
            <a:off x="656948" y="1102497"/>
            <a:ext cx="7732450" cy="5367972"/>
          </a:xfrm>
        </p:spPr>
        <p:txBody>
          <a:bodyPr/>
          <a:lstStyle/>
          <a:p>
            <a:pPr algn="l" rtl="0"/>
            <a:r>
              <a:rPr lang="en-US" altLang="en-US" dirty="0"/>
              <a:t>Concept de transaction</a:t>
            </a:r>
          </a:p>
          <a:p>
            <a:pPr algn="l" rtl="0"/>
            <a:r>
              <a:rPr lang="en-US" altLang="en-US" dirty="0"/>
              <a:t>État de la transaction</a:t>
            </a:r>
          </a:p>
          <a:p>
            <a:pPr algn="l" rtl="0"/>
            <a:r>
              <a:rPr lang="en-US" altLang="en-US" dirty="0"/>
              <a:t>Exécutions simultanées</a:t>
            </a:r>
          </a:p>
          <a:p>
            <a:pPr algn="l" rtl="0"/>
            <a:r>
              <a:rPr lang="en-US" altLang="en-US" dirty="0"/>
              <a:t>Sérialisabilité</a:t>
            </a:r>
          </a:p>
          <a:p>
            <a:pPr algn="l" rtl="0"/>
            <a:r>
              <a:rPr lang="en-US" altLang="en-US" dirty="0"/>
              <a:t>Récupérabilité</a:t>
            </a:r>
          </a:p>
          <a:p>
            <a:pPr algn="l" rtl="0"/>
            <a:r>
              <a:rPr lang="en-US" altLang="en-US" dirty="0"/>
              <a:t>Mise en œuvre de l'isolement</a:t>
            </a:r>
          </a:p>
          <a:p>
            <a:pPr algn="l" rtl="0"/>
            <a:r>
              <a:rPr lang="en-US" altLang="en-US" dirty="0"/>
              <a:t>Définition de transaction en SQL</a:t>
            </a:r>
          </a:p>
          <a:p>
            <a:pPr algn="l" rtl="0"/>
            <a:r>
              <a:rPr lang="en-US" altLang="en-US" dirty="0"/>
              <a:t>Test de sérialisabilité.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p:txBody>
          <a:bodyPr/>
          <a:lstStyle/>
          <a:p>
            <a:pPr algn="l" rtl="0">
              <a:defRPr/>
            </a:pPr>
            <a:r>
              <a:rPr lang="en-US" dirty="0" err="1">
                <a:effectLst>
                  <a:outerShdw blurRad="38100" dist="38100" dir="2700000" algn="tl">
                    <a:srgbClr val="C0C0C0"/>
                  </a:outerShdw>
                </a:effectLst>
              </a:rPr>
              <a:t>Sérialisabilité</a:t>
            </a:r>
            <a:r>
              <a:rPr lang="en-US" dirty="0">
                <a:effectLst>
                  <a:outerShdw blurRad="38100" dist="38100" dir="2700000" algn="tl">
                    <a:srgbClr val="C0C0C0"/>
                  </a:outerShdw>
                </a:effectLst>
              </a:rPr>
              <a:t> par rapport aux conflits (suite)</a:t>
            </a:r>
          </a:p>
        </p:txBody>
      </p:sp>
      <p:sp>
        <p:nvSpPr>
          <p:cNvPr id="23555" name="Rectangle 3"/>
          <p:cNvSpPr>
            <a:spLocks noGrp="1" noChangeArrowheads="1"/>
          </p:cNvSpPr>
          <p:nvPr>
            <p:ph idx="1"/>
          </p:nvPr>
        </p:nvSpPr>
        <p:spPr>
          <a:xfrm>
            <a:off x="683580" y="1102497"/>
            <a:ext cx="8161969" cy="5367972"/>
          </a:xfrm>
        </p:spPr>
        <p:txBody>
          <a:bodyPr/>
          <a:lstStyle/>
          <a:p>
            <a:pPr algn="l" rtl="0">
              <a:tabLst>
                <a:tab pos="2063750" algn="l"/>
                <a:tab pos="2511425" algn="l"/>
                <a:tab pos="3262313" algn="l"/>
                <a:tab pos="3881438" algn="l"/>
              </a:tabLst>
            </a:pPr>
            <a:r>
              <a:rPr lang="en-US" altLang="en-US" dirty="0"/>
              <a:t>Le plan 3 peut être transformée </a:t>
            </a:r>
            <a:r>
              <a:rPr lang="en-US" altLang="en-US" dirty="0" err="1"/>
              <a:t>en</a:t>
            </a:r>
            <a:r>
              <a:rPr lang="en-US" altLang="en-US" dirty="0"/>
              <a:t> plan 6, un plan en série où </a:t>
            </a:r>
            <a:r>
              <a:rPr lang="en-US" altLang="en-US" i="1" dirty="0"/>
              <a:t>T</a:t>
            </a:r>
            <a:r>
              <a:rPr lang="en-US" altLang="en-US" baseline="-25000" dirty="0"/>
              <a:t>2</a:t>
            </a:r>
            <a:r>
              <a:rPr lang="en-US" altLang="en-US" dirty="0"/>
              <a:t> suit </a:t>
            </a:r>
            <a:r>
              <a:rPr lang="en-US" altLang="en-US" i="1" dirty="0"/>
              <a:t>T</a:t>
            </a:r>
            <a:r>
              <a:rPr lang="en-US" altLang="en-US" baseline="-25000" dirty="0"/>
              <a:t>1</a:t>
            </a:r>
            <a:r>
              <a:rPr lang="en-US" altLang="en-US" dirty="0"/>
              <a:t>, par série d'échanges d'instructions non conflictuelles. Par conséquent, le plan 3 est sérialisable en conflit.</a:t>
            </a:r>
          </a:p>
        </p:txBody>
      </p:sp>
      <p:sp>
        <p:nvSpPr>
          <p:cNvPr id="23556" name="Text Box 11"/>
          <p:cNvSpPr txBox="1">
            <a:spLocks noChangeArrowheads="1"/>
          </p:cNvSpPr>
          <p:nvPr/>
        </p:nvSpPr>
        <p:spPr bwMode="auto">
          <a:xfrm>
            <a:off x="2209808" y="4922827"/>
            <a:ext cx="780983" cy="353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l" rtl="0"/>
            <a:r>
              <a:rPr lang="en-US" altLang="en-US" sz="1700" dirty="0"/>
              <a:t>plan 3</a:t>
            </a:r>
          </a:p>
        </p:txBody>
      </p:sp>
      <p:sp>
        <p:nvSpPr>
          <p:cNvPr id="23557" name="Text Box 12"/>
          <p:cNvSpPr txBox="1">
            <a:spLocks noChangeArrowheads="1"/>
          </p:cNvSpPr>
          <p:nvPr/>
        </p:nvSpPr>
        <p:spPr bwMode="auto">
          <a:xfrm>
            <a:off x="6105533" y="4926006"/>
            <a:ext cx="780983" cy="353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l" rtl="0"/>
            <a:r>
              <a:rPr lang="en-US" altLang="en-US" sz="1700" dirty="0"/>
              <a:t>plan 6</a:t>
            </a:r>
          </a:p>
        </p:txBody>
      </p:sp>
      <p:pic>
        <p:nvPicPr>
          <p:cNvPr id="2355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200" y="2217729"/>
            <a:ext cx="3040063" cy="246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6200" y="2200272"/>
            <a:ext cx="3111500" cy="228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p:txBody>
          <a:bodyPr/>
          <a:lstStyle/>
          <a:p>
            <a:pPr algn="l" rtl="0">
              <a:defRPr/>
            </a:pPr>
            <a:r>
              <a:rPr lang="en-US" dirty="0" err="1">
                <a:effectLst>
                  <a:outerShdw blurRad="38100" dist="38100" dir="2700000" algn="tl">
                    <a:srgbClr val="C0C0C0"/>
                  </a:outerShdw>
                </a:effectLst>
              </a:rPr>
              <a:t>Sérialisabilité</a:t>
            </a:r>
            <a:r>
              <a:rPr lang="en-US" dirty="0">
                <a:effectLst>
                  <a:outerShdw blurRad="38100" dist="38100" dir="2700000" algn="tl">
                    <a:srgbClr val="C0C0C0"/>
                  </a:outerShdw>
                </a:effectLst>
              </a:rPr>
              <a:t> par rapport aux </a:t>
            </a:r>
            <a:r>
              <a:rPr lang="en-US" dirty="0" err="1">
                <a:effectLst>
                  <a:outerShdw blurRad="38100" dist="38100" dir="2700000" algn="tl">
                    <a:srgbClr val="C0C0C0"/>
                  </a:outerShdw>
                </a:effectLst>
              </a:rPr>
              <a:t>conflits</a:t>
            </a:r>
            <a:r>
              <a:rPr lang="en-US" dirty="0">
                <a:effectLst>
                  <a:outerShdw blurRad="38100" dist="38100" dir="2700000" algn="tl">
                    <a:srgbClr val="C0C0C0"/>
                  </a:outerShdw>
                </a:effectLst>
              </a:rPr>
              <a:t> (suite)</a:t>
            </a:r>
          </a:p>
        </p:txBody>
      </p:sp>
      <p:sp>
        <p:nvSpPr>
          <p:cNvPr id="24579" name="Rectangle 3"/>
          <p:cNvSpPr>
            <a:spLocks noGrp="1" noChangeArrowheads="1"/>
          </p:cNvSpPr>
          <p:nvPr>
            <p:ph idx="1"/>
          </p:nvPr>
        </p:nvSpPr>
        <p:spPr>
          <a:xfrm>
            <a:off x="701336" y="1102497"/>
            <a:ext cx="7688062" cy="5367972"/>
          </a:xfrm>
        </p:spPr>
        <p:txBody>
          <a:bodyPr/>
          <a:lstStyle/>
          <a:p>
            <a:pPr algn="l" rtl="0">
              <a:tabLst>
                <a:tab pos="2222500" algn="l"/>
                <a:tab pos="2568575" algn="l"/>
                <a:tab pos="3319463" algn="l"/>
                <a:tab pos="3594100" algn="l"/>
              </a:tabLst>
            </a:pPr>
            <a:r>
              <a:rPr lang="en-US" altLang="en-US" dirty="0"/>
              <a:t>Exemple de plan qui n'est pas sérialisable en conflit:</a:t>
            </a:r>
            <a:br>
              <a:rPr lang="en-US" altLang="en-US" dirty="0"/>
            </a:br>
            <a:br>
              <a:rPr lang="en-US" altLang="en-US" dirty="0"/>
            </a:br>
            <a:br>
              <a:rPr lang="en-US" altLang="en-US" dirty="0"/>
            </a:br>
            <a:br>
              <a:rPr lang="en-US" altLang="en-US" dirty="0"/>
            </a:br>
            <a:br>
              <a:rPr lang="en-US" altLang="en-US" dirty="0"/>
            </a:br>
            <a:endParaRPr lang="en-US" altLang="en-US" dirty="0"/>
          </a:p>
          <a:p>
            <a:pPr algn="l" rtl="0">
              <a:tabLst>
                <a:tab pos="2222500" algn="l"/>
                <a:tab pos="2568575" algn="l"/>
                <a:tab pos="3319463" algn="l"/>
                <a:tab pos="3594100" algn="l"/>
              </a:tabLst>
            </a:pPr>
            <a:r>
              <a:rPr lang="en-US" altLang="en-US" dirty="0"/>
              <a:t>Nous ne pouvons pas permuter les instructions dans le plan ci-dessus pour obtenir le plan </a:t>
            </a:r>
            <a:r>
              <a:rPr lang="en-US" altLang="en-US" dirty="0" err="1"/>
              <a:t>en</a:t>
            </a:r>
            <a:r>
              <a:rPr lang="en-US" altLang="en-US" dirty="0"/>
              <a:t> série &lt; </a:t>
            </a:r>
            <a:r>
              <a:rPr lang="en-US" altLang="en-US" i="1" dirty="0"/>
              <a:t>T</a:t>
            </a:r>
            <a:r>
              <a:rPr lang="en-US" altLang="en-US" baseline="-25000" dirty="0"/>
              <a:t>3</a:t>
            </a:r>
            <a:r>
              <a:rPr lang="en-US" altLang="en-US" dirty="0"/>
              <a:t>, </a:t>
            </a:r>
            <a:r>
              <a:rPr lang="en-US" altLang="en-US" i="1" dirty="0"/>
              <a:t>T</a:t>
            </a:r>
            <a:r>
              <a:rPr lang="en-US" altLang="en-US" baseline="-25000" dirty="0"/>
              <a:t>4</a:t>
            </a:r>
            <a:r>
              <a:rPr lang="en-US" altLang="en-US" dirty="0"/>
              <a:t> &gt;, </a:t>
            </a:r>
            <a:r>
              <a:rPr lang="en-US" altLang="en-US" dirty="0" err="1"/>
              <a:t>ou</a:t>
            </a:r>
            <a:r>
              <a:rPr lang="en-US" altLang="en-US" dirty="0"/>
              <a:t> &lt; </a:t>
            </a:r>
            <a:r>
              <a:rPr lang="en-US" altLang="en-US" i="1" dirty="0"/>
              <a:t>T</a:t>
            </a:r>
            <a:r>
              <a:rPr lang="en-US" altLang="en-US" baseline="-25000" dirty="0"/>
              <a:t>4</a:t>
            </a:r>
            <a:r>
              <a:rPr lang="en-US" altLang="en-US" dirty="0"/>
              <a:t>, </a:t>
            </a:r>
            <a:r>
              <a:rPr lang="en-US" altLang="en-US" i="1" dirty="0"/>
              <a:t>T</a:t>
            </a:r>
            <a:r>
              <a:rPr lang="en-US" altLang="en-US" baseline="-25000" dirty="0"/>
              <a:t>3</a:t>
            </a:r>
            <a:r>
              <a:rPr lang="en-US" altLang="en-US" dirty="0"/>
              <a:t> &gt;.</a:t>
            </a:r>
          </a:p>
        </p:txBody>
      </p:sp>
      <p:pic>
        <p:nvPicPr>
          <p:cNvPr id="2458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0380" y="1557335"/>
            <a:ext cx="2840037"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p:txBody>
          <a:bodyPr/>
          <a:lstStyle/>
          <a:p>
            <a:pPr algn="l" rtl="0">
              <a:defRPr/>
            </a:pPr>
            <a:r>
              <a:rPr lang="fr-FR" dirty="0">
                <a:effectLst>
                  <a:outerShdw blurRad="38100" dist="38100" dir="2700000" algn="tl">
                    <a:srgbClr val="C0C0C0"/>
                  </a:outerShdw>
                </a:effectLst>
              </a:rPr>
              <a:t>Sérialisabilité par rapport aux vues </a:t>
            </a:r>
            <a:endParaRPr lang="en-US" dirty="0">
              <a:effectLst>
                <a:outerShdw blurRad="38100" dist="38100" dir="2700000" algn="tl">
                  <a:srgbClr val="C0C0C0"/>
                </a:outerShdw>
              </a:effectLst>
            </a:endParaRPr>
          </a:p>
        </p:txBody>
      </p:sp>
      <p:sp>
        <p:nvSpPr>
          <p:cNvPr id="25603" name="Rectangle 3"/>
          <p:cNvSpPr>
            <a:spLocks noGrp="1" noChangeArrowheads="1"/>
          </p:cNvSpPr>
          <p:nvPr>
            <p:ph idx="1"/>
          </p:nvPr>
        </p:nvSpPr>
        <p:spPr>
          <a:xfrm>
            <a:off x="692458" y="1102497"/>
            <a:ext cx="7937192" cy="5367972"/>
          </a:xfrm>
        </p:spPr>
        <p:txBody>
          <a:bodyPr/>
          <a:lstStyle/>
          <a:p>
            <a:pPr algn="l" rtl="0">
              <a:defRPr/>
            </a:pPr>
            <a:r>
              <a:rPr lang="en-US" dirty="0"/>
              <a:t>Deux plans </a:t>
            </a:r>
            <a:r>
              <a:rPr lang="en-US" i="1" dirty="0"/>
              <a:t>S</a:t>
            </a:r>
            <a:r>
              <a:rPr lang="en-US" dirty="0"/>
              <a:t> et </a:t>
            </a:r>
            <a:r>
              <a:rPr lang="en-US" i="1" dirty="0"/>
              <a:t>S’ </a:t>
            </a:r>
            <a:r>
              <a:rPr lang="en-IN" dirty="0"/>
              <a:t> </a:t>
            </a:r>
            <a:r>
              <a:rPr lang="en-IN" dirty="0" err="1"/>
              <a:t>comportant</a:t>
            </a:r>
            <a:r>
              <a:rPr lang="en-IN" dirty="0"/>
              <a:t> le </a:t>
            </a:r>
            <a:r>
              <a:rPr lang="en-US" dirty="0" err="1"/>
              <a:t>même</a:t>
            </a:r>
            <a:r>
              <a:rPr lang="en-US" dirty="0"/>
              <a:t> ensemble de transactions </a:t>
            </a:r>
            <a:r>
              <a:rPr lang="en-US" dirty="0" err="1"/>
              <a:t>sont</a:t>
            </a:r>
            <a:r>
              <a:rPr lang="en-US" dirty="0"/>
              <a:t> </a:t>
            </a:r>
            <a:r>
              <a:rPr lang="en-US" b="1" dirty="0"/>
              <a:t>equivalents par rapport aux </a:t>
            </a:r>
            <a:r>
              <a:rPr lang="en-US" b="1" dirty="0" err="1"/>
              <a:t>vues</a:t>
            </a:r>
            <a:r>
              <a:rPr lang="en-US" dirty="0"/>
              <a:t> </a:t>
            </a:r>
            <a:r>
              <a:rPr lang="en-US" dirty="0" err="1"/>
              <a:t>si</a:t>
            </a:r>
            <a:r>
              <a:rPr lang="en-US" dirty="0"/>
              <a:t> les trois conditions suivantes sont remplies, pour chaque élément de données </a:t>
            </a:r>
            <a:r>
              <a:rPr lang="en-US" i="1" dirty="0"/>
              <a:t>Q,</a:t>
            </a:r>
            <a:r>
              <a:rPr lang="en-US" dirty="0"/>
              <a:t> </a:t>
            </a:r>
          </a:p>
          <a:p>
            <a:pPr lvl="1">
              <a:defRPr/>
            </a:pPr>
            <a:r>
              <a:rPr lang="en-US" dirty="0"/>
              <a:t>Si dans le plan S, la transaction </a:t>
            </a:r>
            <a:r>
              <a:rPr lang="en-US" i="1" dirty="0" err="1"/>
              <a:t>T</a:t>
            </a:r>
            <a:r>
              <a:rPr lang="en-US" i="1" baseline="-25000" dirty="0" err="1"/>
              <a:t>j</a:t>
            </a:r>
            <a:r>
              <a:rPr lang="en-US" i="1" dirty="0"/>
              <a:t> </a:t>
            </a:r>
            <a:r>
              <a:rPr lang="en-US" dirty="0"/>
              <a:t>lit la valeur initiale de </a:t>
            </a:r>
            <a:r>
              <a:rPr lang="en-US" i="1" dirty="0"/>
              <a:t>Q</a:t>
            </a:r>
            <a:r>
              <a:rPr lang="en-US" dirty="0"/>
              <a:t>, </a:t>
            </a:r>
            <a:r>
              <a:rPr lang="en-US" dirty="0" err="1"/>
              <a:t>alors</a:t>
            </a:r>
            <a:r>
              <a:rPr lang="en-US" dirty="0"/>
              <a:t> la </a:t>
            </a:r>
            <a:r>
              <a:rPr lang="en-US" altLang="ja-JP" dirty="0"/>
              <a:t>transaction </a:t>
            </a:r>
            <a:r>
              <a:rPr lang="en-US" altLang="ja-JP" i="1" dirty="0" err="1"/>
              <a:t>T</a:t>
            </a:r>
            <a:r>
              <a:rPr lang="en-US" altLang="ja-JP" i="1" baseline="-25000" dirty="0" err="1"/>
              <a:t>j</a:t>
            </a:r>
            <a:r>
              <a:rPr lang="en-US" altLang="ja-JP" i="1" dirty="0"/>
              <a:t> </a:t>
            </a:r>
            <a:r>
              <a:rPr lang="en-US" altLang="ja-JP" dirty="0"/>
              <a:t> doit lire </a:t>
            </a:r>
            <a:r>
              <a:rPr lang="en-US" altLang="ja-JP" dirty="0" err="1"/>
              <a:t>aussi</a:t>
            </a:r>
            <a:r>
              <a:rPr lang="en-US" altLang="ja-JP" dirty="0"/>
              <a:t> la </a:t>
            </a:r>
            <a:r>
              <a:rPr lang="en-US" altLang="ja-JP" dirty="0" err="1"/>
              <a:t>valeur</a:t>
            </a:r>
            <a:r>
              <a:rPr lang="en-US" altLang="ja-JP" dirty="0"/>
              <a:t> </a:t>
            </a:r>
            <a:r>
              <a:rPr lang="en-US" altLang="ja-JP" dirty="0" err="1"/>
              <a:t>initiale</a:t>
            </a:r>
            <a:r>
              <a:rPr lang="en-US" altLang="ja-JP" dirty="0"/>
              <a:t> de </a:t>
            </a:r>
            <a:r>
              <a:rPr lang="en-US" altLang="ja-JP" i="1" dirty="0"/>
              <a:t>Q </a:t>
            </a:r>
            <a:r>
              <a:rPr lang="en-US" dirty="0"/>
              <a:t>dans le plan </a:t>
            </a:r>
            <a:r>
              <a:rPr lang="en-US" i="1" dirty="0"/>
              <a:t>S</a:t>
            </a:r>
            <a:r>
              <a:rPr lang="en-IN" i="1" dirty="0"/>
              <a:t>’</a:t>
            </a:r>
            <a:r>
              <a:rPr lang="en-US" altLang="ja-JP" dirty="0"/>
              <a:t> </a:t>
            </a:r>
            <a:r>
              <a:rPr lang="en-US" altLang="ja-JP" i="1" dirty="0"/>
              <a:t>.</a:t>
            </a:r>
          </a:p>
          <a:p>
            <a:pPr lvl="1">
              <a:defRPr/>
            </a:pPr>
            <a:r>
              <a:rPr lang="fr-FR" dirty="0"/>
              <a:t>Si dans le plan S, la transaction </a:t>
            </a:r>
            <a:r>
              <a:rPr lang="en-US" i="1" dirty="0" err="1"/>
              <a:t>T</a:t>
            </a:r>
            <a:r>
              <a:rPr lang="en-US" i="1" baseline="-25000" dirty="0" err="1"/>
              <a:t>i</a:t>
            </a:r>
            <a:r>
              <a:rPr lang="en-US" i="1" dirty="0"/>
              <a:t> </a:t>
            </a:r>
            <a:r>
              <a:rPr lang="en-US" dirty="0" err="1"/>
              <a:t>exécute</a:t>
            </a:r>
            <a:r>
              <a:rPr lang="en-US" dirty="0"/>
              <a:t> </a:t>
            </a:r>
            <a:r>
              <a:rPr lang="en-US" b="1" dirty="0"/>
              <a:t>read</a:t>
            </a:r>
            <a:r>
              <a:rPr lang="en-US" dirty="0"/>
              <a:t>(</a:t>
            </a:r>
            <a:r>
              <a:rPr lang="en-US" i="1" dirty="0"/>
              <a:t>Q)</a:t>
            </a:r>
            <a:r>
              <a:rPr lang="en-US" dirty="0"/>
              <a:t>, et </a:t>
            </a:r>
            <a:r>
              <a:rPr lang="en-US" dirty="0" err="1"/>
              <a:t>cette</a:t>
            </a:r>
            <a:r>
              <a:rPr lang="en-US" dirty="0"/>
              <a:t> </a:t>
            </a:r>
            <a:r>
              <a:rPr lang="en-US" dirty="0" err="1"/>
              <a:t>valeur</a:t>
            </a:r>
            <a:r>
              <a:rPr lang="en-US" dirty="0"/>
              <a:t> </a:t>
            </a:r>
            <a:r>
              <a:rPr lang="en-US" i="1" dirty="0"/>
              <a:t>Q</a:t>
            </a:r>
            <a:r>
              <a:rPr lang="en-US" dirty="0"/>
              <a:t> </a:t>
            </a:r>
            <a:r>
              <a:rPr lang="en-US" dirty="0" err="1"/>
              <a:t>était</a:t>
            </a:r>
            <a:r>
              <a:rPr lang="en-US" dirty="0"/>
              <a:t> </a:t>
            </a:r>
            <a:r>
              <a:rPr lang="en-US" dirty="0" err="1"/>
              <a:t>produite</a:t>
            </a:r>
            <a:r>
              <a:rPr lang="en-US" dirty="0"/>
              <a:t> par un </a:t>
            </a:r>
            <a:r>
              <a:rPr lang="en-US" b="1" dirty="0"/>
              <a:t>write</a:t>
            </a:r>
            <a:r>
              <a:rPr lang="en-US" dirty="0"/>
              <a:t>(</a:t>
            </a:r>
            <a:r>
              <a:rPr lang="en-US" i="1" dirty="0"/>
              <a:t>Q</a:t>
            </a:r>
            <a:r>
              <a:rPr lang="en-US" dirty="0"/>
              <a:t>) de la transaction </a:t>
            </a:r>
            <a:r>
              <a:rPr lang="en-US" i="1" dirty="0" err="1"/>
              <a:t>T</a:t>
            </a:r>
            <a:r>
              <a:rPr lang="en-US" i="1" baseline="-25000" dirty="0" err="1"/>
              <a:t>j</a:t>
            </a:r>
            <a:r>
              <a:rPr lang="en-US" dirty="0"/>
              <a:t> , </a:t>
            </a:r>
            <a:r>
              <a:rPr lang="en-US" dirty="0" err="1"/>
              <a:t>alors</a:t>
            </a:r>
            <a:r>
              <a:rPr lang="en-US" dirty="0"/>
              <a:t> la transaction</a:t>
            </a:r>
            <a:r>
              <a:rPr lang="en-US" i="1" dirty="0"/>
              <a:t> </a:t>
            </a:r>
            <a:r>
              <a:rPr lang="en-US" i="1" dirty="0" err="1"/>
              <a:t>T</a:t>
            </a:r>
            <a:r>
              <a:rPr lang="en-US" i="1" baseline="-25000" dirty="0" err="1"/>
              <a:t>i</a:t>
            </a:r>
            <a:r>
              <a:rPr lang="en-US" i="1" dirty="0"/>
              <a:t> </a:t>
            </a:r>
            <a:r>
              <a:rPr lang="en-US" dirty="0" err="1"/>
              <a:t>exécute</a:t>
            </a:r>
            <a:r>
              <a:rPr lang="en-US" dirty="0"/>
              <a:t> </a:t>
            </a:r>
            <a:r>
              <a:rPr lang="en-US" b="1" dirty="0"/>
              <a:t>read</a:t>
            </a:r>
            <a:r>
              <a:rPr lang="en-US" dirty="0"/>
              <a:t>(</a:t>
            </a:r>
            <a:r>
              <a:rPr lang="en-US" i="1" dirty="0"/>
              <a:t>Q) </a:t>
            </a:r>
            <a:r>
              <a:rPr lang="en-US" dirty="0" err="1"/>
              <a:t>aussi</a:t>
            </a:r>
            <a:r>
              <a:rPr lang="en-US" i="1" dirty="0"/>
              <a:t> </a:t>
            </a:r>
            <a:r>
              <a:rPr lang="en-US" dirty="0"/>
              <a:t>après que </a:t>
            </a:r>
            <a:r>
              <a:rPr lang="en-US" i="1" dirty="0"/>
              <a:t>Q</a:t>
            </a:r>
            <a:r>
              <a:rPr lang="en-US" dirty="0"/>
              <a:t> </a:t>
            </a:r>
            <a:r>
              <a:rPr lang="en-US" dirty="0" err="1"/>
              <a:t>soit</a:t>
            </a:r>
            <a:r>
              <a:rPr lang="en-US" dirty="0"/>
              <a:t> </a:t>
            </a:r>
            <a:r>
              <a:rPr lang="en-US" dirty="0" err="1"/>
              <a:t>produite</a:t>
            </a:r>
            <a:r>
              <a:rPr lang="en-US" dirty="0"/>
              <a:t> par un </a:t>
            </a:r>
            <a:r>
              <a:rPr lang="en-US" b="1" dirty="0"/>
              <a:t>write</a:t>
            </a:r>
            <a:r>
              <a:rPr lang="en-US" dirty="0"/>
              <a:t>(</a:t>
            </a:r>
            <a:r>
              <a:rPr lang="en-US" i="1" dirty="0"/>
              <a:t>Q</a:t>
            </a:r>
            <a:r>
              <a:rPr lang="en-US" dirty="0"/>
              <a:t>) de la transaction </a:t>
            </a:r>
            <a:r>
              <a:rPr lang="en-US" i="1" dirty="0" err="1"/>
              <a:t>T</a:t>
            </a:r>
            <a:r>
              <a:rPr lang="en-US" i="1" baseline="-25000" dirty="0" err="1"/>
              <a:t>j</a:t>
            </a:r>
            <a:r>
              <a:rPr lang="en-US" dirty="0"/>
              <a:t> dans le plan </a:t>
            </a:r>
            <a:r>
              <a:rPr lang="en-US" i="1" dirty="0"/>
              <a:t>S</a:t>
            </a:r>
            <a:r>
              <a:rPr lang="en-IN" i="1" dirty="0"/>
              <a:t>’</a:t>
            </a:r>
            <a:r>
              <a:rPr lang="en-US" altLang="ja-JP" dirty="0"/>
              <a:t> .</a:t>
            </a:r>
          </a:p>
          <a:p>
            <a:pPr lvl="1">
              <a:defRPr/>
            </a:pPr>
            <a:r>
              <a:rPr lang="en-US" dirty="0"/>
              <a:t>La transaction (le cas échéant) qui </a:t>
            </a:r>
            <a:r>
              <a:rPr lang="en-US" dirty="0" err="1"/>
              <a:t>effectue</a:t>
            </a:r>
            <a:r>
              <a:rPr lang="en-US" dirty="0"/>
              <a:t> le dernier </a:t>
            </a:r>
            <a:r>
              <a:rPr lang="en-US" b="1" dirty="0"/>
              <a:t>write</a:t>
            </a:r>
            <a:r>
              <a:rPr lang="en-US" dirty="0"/>
              <a:t>(</a:t>
            </a:r>
            <a:r>
              <a:rPr lang="en-US" i="1" dirty="0"/>
              <a:t>Q</a:t>
            </a:r>
            <a:r>
              <a:rPr lang="en-US" dirty="0"/>
              <a:t>) dans </a:t>
            </a:r>
            <a:r>
              <a:rPr lang="en-US" i="1" dirty="0"/>
              <a:t>S </a:t>
            </a:r>
            <a:r>
              <a:rPr lang="en-US" dirty="0"/>
              <a:t>doit également </a:t>
            </a:r>
            <a:r>
              <a:rPr lang="en-US" dirty="0" err="1"/>
              <a:t>effectuer</a:t>
            </a:r>
            <a:r>
              <a:rPr lang="en-US" dirty="0"/>
              <a:t> le dernier </a:t>
            </a:r>
            <a:r>
              <a:rPr lang="en-US" b="1" dirty="0"/>
              <a:t>write</a:t>
            </a:r>
            <a:r>
              <a:rPr lang="en-US" dirty="0"/>
              <a:t>(</a:t>
            </a:r>
            <a:r>
              <a:rPr lang="en-US" i="1" dirty="0"/>
              <a:t>Q</a:t>
            </a:r>
            <a:r>
              <a:rPr lang="en-US" dirty="0"/>
              <a:t>) dans S’. </a:t>
            </a:r>
            <a:r>
              <a:rPr lang="en-CA" dirty="0"/>
              <a:t> </a:t>
            </a:r>
            <a:endParaRPr lang="en-US" altLang="ja-JP" i="1" dirty="0"/>
          </a:p>
          <a:p>
            <a:pPr marL="400050" algn="l" rtl="0">
              <a:defRPr/>
            </a:pPr>
            <a:r>
              <a:rPr lang="en-US" dirty="0"/>
              <a:t>Comme on peut le voir, </a:t>
            </a:r>
            <a:r>
              <a:rPr lang="en-US" dirty="0" err="1"/>
              <a:t>l'équivalence</a:t>
            </a:r>
            <a:r>
              <a:rPr lang="en-US" dirty="0"/>
              <a:t> des </a:t>
            </a:r>
            <a:r>
              <a:rPr lang="en-US" dirty="0" err="1"/>
              <a:t>vues</a:t>
            </a:r>
            <a:r>
              <a:rPr lang="en-US" dirty="0"/>
              <a:t> est </a:t>
            </a:r>
            <a:r>
              <a:rPr lang="en-US" dirty="0" err="1"/>
              <a:t>également</a:t>
            </a:r>
            <a:r>
              <a:rPr lang="en-US" dirty="0"/>
              <a:t> </a:t>
            </a:r>
            <a:r>
              <a:rPr lang="en-US" dirty="0" err="1"/>
              <a:t>basée</a:t>
            </a:r>
            <a:r>
              <a:rPr lang="en-US" dirty="0"/>
              <a:t> </a:t>
            </a:r>
            <a:r>
              <a:rPr lang="en-US" dirty="0" err="1"/>
              <a:t>seulement</a:t>
            </a:r>
            <a:r>
              <a:rPr lang="en-US" dirty="0"/>
              <a:t> uniquement sur </a:t>
            </a:r>
            <a:r>
              <a:rPr lang="en-US" b="1" dirty="0"/>
              <a:t>read </a:t>
            </a:r>
            <a:r>
              <a:rPr lang="en-US" dirty="0"/>
              <a:t>et </a:t>
            </a:r>
            <a:r>
              <a:rPr lang="en-US" b="1" dirty="0"/>
              <a:t>write</a:t>
            </a:r>
            <a:r>
              <a:rPr lang="en-US"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pPr algn="l" rtl="0">
              <a:defRPr/>
            </a:pPr>
            <a:r>
              <a:rPr lang="fr-FR" dirty="0">
                <a:effectLst>
                  <a:outerShdw blurRad="38100" dist="38100" dir="2700000" algn="tl">
                    <a:srgbClr val="C0C0C0"/>
                  </a:outerShdw>
                </a:effectLst>
              </a:rPr>
              <a:t>Sérialisabilité par rapport aux vues </a:t>
            </a:r>
            <a:r>
              <a:rPr lang="en-US" dirty="0">
                <a:effectLst>
                  <a:outerShdw blurRad="38100" dist="38100" dir="2700000" algn="tl">
                    <a:srgbClr val="C0C0C0"/>
                  </a:outerShdw>
                </a:effectLst>
              </a:rPr>
              <a:t>(suite)</a:t>
            </a:r>
          </a:p>
        </p:txBody>
      </p:sp>
      <p:sp>
        <p:nvSpPr>
          <p:cNvPr id="26627" name="Rectangle 3"/>
          <p:cNvSpPr>
            <a:spLocks noGrp="1" noChangeArrowheads="1"/>
          </p:cNvSpPr>
          <p:nvPr>
            <p:ph idx="1"/>
          </p:nvPr>
        </p:nvSpPr>
        <p:spPr>
          <a:xfrm>
            <a:off x="683580" y="1102497"/>
            <a:ext cx="7634797" cy="5367972"/>
          </a:xfrm>
        </p:spPr>
        <p:txBody>
          <a:bodyPr/>
          <a:lstStyle/>
          <a:p>
            <a:pPr algn="l" rtl="0">
              <a:tabLst>
                <a:tab pos="1890713" algn="l"/>
                <a:tab pos="2338388" algn="l"/>
                <a:tab pos="2914650" algn="l"/>
                <a:tab pos="3203575" algn="l"/>
                <a:tab pos="3881438" algn="l"/>
                <a:tab pos="4286250" algn="l"/>
              </a:tabLst>
            </a:pPr>
            <a:r>
              <a:rPr lang="en-US" altLang="en-US" dirty="0"/>
              <a:t>Un plan </a:t>
            </a:r>
            <a:r>
              <a:rPr lang="en-US" altLang="en-US" i="1" dirty="0"/>
              <a:t>S</a:t>
            </a:r>
            <a:r>
              <a:rPr lang="en-US" altLang="en-US" dirty="0"/>
              <a:t> </a:t>
            </a:r>
            <a:r>
              <a:rPr lang="en-US" altLang="en-US" dirty="0" err="1"/>
              <a:t>est</a:t>
            </a:r>
            <a:r>
              <a:rPr lang="en-US" altLang="en-US" dirty="0"/>
              <a:t> </a:t>
            </a:r>
            <a:r>
              <a:rPr lang="en-US" altLang="en-US" b="1" dirty="0" err="1">
                <a:solidFill>
                  <a:srgbClr val="000099"/>
                </a:solidFill>
              </a:rPr>
              <a:t>sérialisable</a:t>
            </a:r>
            <a:r>
              <a:rPr lang="en-US" altLang="en-US" i="1" dirty="0"/>
              <a:t> </a:t>
            </a:r>
            <a:r>
              <a:rPr lang="en-US" altLang="en-US" b="1" dirty="0">
                <a:solidFill>
                  <a:srgbClr val="000099"/>
                </a:solidFill>
              </a:rPr>
              <a:t>par rapport aux </a:t>
            </a:r>
            <a:r>
              <a:rPr lang="en-US" altLang="en-US" b="1" dirty="0" err="1">
                <a:solidFill>
                  <a:srgbClr val="000099"/>
                </a:solidFill>
              </a:rPr>
              <a:t>vues</a:t>
            </a:r>
            <a:r>
              <a:rPr lang="en-US" altLang="en-US" b="1" dirty="0">
                <a:solidFill>
                  <a:srgbClr val="000099"/>
                </a:solidFill>
              </a:rPr>
              <a:t> </a:t>
            </a:r>
            <a:r>
              <a:rPr lang="en-US" altLang="en-US" dirty="0" err="1"/>
              <a:t>s’il</a:t>
            </a:r>
            <a:r>
              <a:rPr lang="en-US" altLang="en-US" dirty="0"/>
              <a:t> </a:t>
            </a:r>
            <a:r>
              <a:rPr lang="en-US" altLang="en-US" dirty="0" err="1"/>
              <a:t>est</a:t>
            </a:r>
            <a:r>
              <a:rPr lang="en-US" altLang="en-US" dirty="0"/>
              <a:t> equivalent par rapport aux </a:t>
            </a:r>
            <a:r>
              <a:rPr lang="en-US" altLang="en-US" dirty="0" err="1"/>
              <a:t>vues</a:t>
            </a:r>
            <a:r>
              <a:rPr lang="en-US" altLang="en-US" dirty="0"/>
              <a:t> à un plan </a:t>
            </a:r>
            <a:r>
              <a:rPr lang="en-US" altLang="en-US" dirty="0" err="1"/>
              <a:t>en</a:t>
            </a:r>
            <a:r>
              <a:rPr lang="en-US" altLang="en-US" dirty="0"/>
              <a:t> </a:t>
            </a:r>
            <a:r>
              <a:rPr lang="en-US" altLang="en-US" dirty="0" err="1"/>
              <a:t>série</a:t>
            </a:r>
            <a:r>
              <a:rPr lang="en-US" altLang="en-US" dirty="0"/>
              <a:t>.</a:t>
            </a:r>
          </a:p>
          <a:p>
            <a:pPr algn="l" rtl="0">
              <a:tabLst>
                <a:tab pos="1890713" algn="l"/>
                <a:tab pos="2338388" algn="l"/>
                <a:tab pos="2914650" algn="l"/>
                <a:tab pos="3203575" algn="l"/>
                <a:tab pos="3881438" algn="l"/>
                <a:tab pos="4286250" algn="l"/>
              </a:tabLst>
            </a:pPr>
            <a:r>
              <a:rPr lang="en-US" altLang="en-US" dirty="0" err="1"/>
              <a:t>Chaque</a:t>
            </a:r>
            <a:r>
              <a:rPr lang="en-US" altLang="en-US" dirty="0"/>
              <a:t> </a:t>
            </a:r>
            <a:r>
              <a:rPr lang="en-US" altLang="en-US" dirty="0" err="1"/>
              <a:t>programme</a:t>
            </a:r>
            <a:r>
              <a:rPr lang="en-US" altLang="en-US" dirty="0"/>
              <a:t> </a:t>
            </a:r>
            <a:r>
              <a:rPr lang="en-US" altLang="en-US" dirty="0" err="1"/>
              <a:t>sérialisable</a:t>
            </a:r>
            <a:r>
              <a:rPr lang="en-US" altLang="en-US" dirty="0"/>
              <a:t> par rapport aux </a:t>
            </a:r>
            <a:r>
              <a:rPr lang="en-US" altLang="en-US" dirty="0" err="1"/>
              <a:t>conflits</a:t>
            </a:r>
            <a:r>
              <a:rPr lang="en-US" altLang="en-US" dirty="0"/>
              <a:t> </a:t>
            </a:r>
            <a:r>
              <a:rPr lang="en-US" altLang="en-US" dirty="0" err="1"/>
              <a:t>est</a:t>
            </a:r>
            <a:r>
              <a:rPr lang="en-US" altLang="en-US" dirty="0"/>
              <a:t> </a:t>
            </a:r>
            <a:r>
              <a:rPr lang="en-US" altLang="en-US" dirty="0" err="1"/>
              <a:t>également</a:t>
            </a:r>
            <a:r>
              <a:rPr lang="en-US" altLang="en-US" dirty="0"/>
              <a:t> </a:t>
            </a:r>
            <a:r>
              <a:rPr lang="en-US" altLang="en-US" dirty="0" err="1"/>
              <a:t>sérialisable</a:t>
            </a:r>
            <a:r>
              <a:rPr lang="en-US" altLang="en-US" dirty="0"/>
              <a:t>.</a:t>
            </a:r>
          </a:p>
          <a:p>
            <a:pPr algn="l" rtl="0">
              <a:tabLst>
                <a:tab pos="1890713" algn="l"/>
                <a:tab pos="2338388" algn="l"/>
                <a:tab pos="2914650" algn="l"/>
                <a:tab pos="3203575" algn="l"/>
                <a:tab pos="3881438" algn="l"/>
                <a:tab pos="4286250" algn="l"/>
              </a:tabLst>
            </a:pPr>
            <a:r>
              <a:rPr lang="en-US" altLang="en-US" dirty="0"/>
              <a:t>Ci-dessous un plan qui </a:t>
            </a:r>
            <a:r>
              <a:rPr lang="en-US" altLang="en-US" dirty="0" err="1"/>
              <a:t>est</a:t>
            </a:r>
            <a:r>
              <a:rPr lang="en-US" altLang="en-US" dirty="0"/>
              <a:t> </a:t>
            </a:r>
            <a:r>
              <a:rPr lang="en-US" altLang="en-US" dirty="0" err="1"/>
              <a:t>sérialisable</a:t>
            </a:r>
            <a:r>
              <a:rPr lang="en-US" altLang="en-US" dirty="0"/>
              <a:t> par rapport aux </a:t>
            </a:r>
            <a:r>
              <a:rPr lang="en-US" altLang="en-US" dirty="0" err="1"/>
              <a:t>vues</a:t>
            </a:r>
            <a:r>
              <a:rPr lang="en-US" altLang="en-US" dirty="0"/>
              <a:t> sans </a:t>
            </a:r>
            <a:r>
              <a:rPr lang="en-US" altLang="en-US" dirty="0" err="1"/>
              <a:t>être</a:t>
            </a:r>
            <a:r>
              <a:rPr lang="en-US" altLang="en-US" dirty="0"/>
              <a:t>  </a:t>
            </a:r>
            <a:r>
              <a:rPr lang="en-US" altLang="en-US" dirty="0" err="1"/>
              <a:t>sérialisable</a:t>
            </a:r>
            <a:r>
              <a:rPr lang="en-US" altLang="en-US" dirty="0"/>
              <a:t> par rapport aux </a:t>
            </a:r>
            <a:r>
              <a:rPr lang="en-US" altLang="en-US" dirty="0" err="1"/>
              <a:t>conflits</a:t>
            </a:r>
            <a:r>
              <a:rPr lang="en-US" altLang="en-US" dirty="0"/>
              <a:t>.</a:t>
            </a:r>
            <a:br>
              <a:rPr lang="en-US" altLang="en-US" dirty="0"/>
            </a:br>
            <a:endParaRPr lang="en-US" altLang="en-US" dirty="0"/>
          </a:p>
          <a:p>
            <a:pPr algn="l" rtl="0">
              <a:buFont typeface="Monotype Sorts" charset="2"/>
              <a:buNone/>
              <a:tabLst>
                <a:tab pos="1890713" algn="l"/>
                <a:tab pos="2338388" algn="l"/>
                <a:tab pos="2914650" algn="l"/>
                <a:tab pos="3203575" algn="l"/>
                <a:tab pos="3881438" algn="l"/>
                <a:tab pos="4286250" algn="l"/>
              </a:tabLst>
            </a:pPr>
            <a:r>
              <a:rPr lang="en-US" altLang="en-US" dirty="0"/>
              <a:t> </a:t>
            </a:r>
          </a:p>
          <a:p>
            <a:pPr algn="l" rtl="0">
              <a:buFont typeface="Monotype Sorts" charset="2"/>
              <a:buNone/>
              <a:tabLst>
                <a:tab pos="1890713" algn="l"/>
                <a:tab pos="2338388" algn="l"/>
                <a:tab pos="2914650" algn="l"/>
                <a:tab pos="3203575" algn="l"/>
                <a:tab pos="3881438" algn="l"/>
                <a:tab pos="4286250" algn="l"/>
              </a:tabLst>
            </a:pPr>
            <a:endParaRPr lang="en-US" altLang="en-US" dirty="0"/>
          </a:p>
          <a:p>
            <a:pPr algn="l" rtl="0">
              <a:tabLst>
                <a:tab pos="1890713" algn="l"/>
                <a:tab pos="2338388" algn="l"/>
                <a:tab pos="2914650" algn="l"/>
                <a:tab pos="3203575" algn="l"/>
                <a:tab pos="3881438" algn="l"/>
                <a:tab pos="4286250" algn="l"/>
              </a:tabLst>
            </a:pPr>
            <a:endParaRPr lang="en-US" altLang="en-US" dirty="0"/>
          </a:p>
          <a:p>
            <a:pPr algn="l" rtl="0">
              <a:buFont typeface="Monotype Sorts" charset="2"/>
              <a:buNone/>
              <a:tabLst>
                <a:tab pos="1890713" algn="l"/>
                <a:tab pos="2338388" algn="l"/>
                <a:tab pos="2914650" algn="l"/>
                <a:tab pos="3203575" algn="l"/>
                <a:tab pos="3881438" algn="l"/>
                <a:tab pos="4286250" algn="l"/>
              </a:tabLst>
            </a:pPr>
            <a:endParaRPr lang="en-US" altLang="en-US" dirty="0"/>
          </a:p>
          <a:p>
            <a:pPr algn="l" rtl="0">
              <a:tabLst>
                <a:tab pos="1890713" algn="l"/>
                <a:tab pos="2338388" algn="l"/>
                <a:tab pos="2914650" algn="l"/>
                <a:tab pos="3203575" algn="l"/>
                <a:tab pos="3881438" algn="l"/>
                <a:tab pos="4286250" algn="l"/>
              </a:tabLst>
            </a:pPr>
            <a:r>
              <a:rPr lang="en-US" altLang="en-US" dirty="0" err="1"/>
              <a:t>Chaque</a:t>
            </a:r>
            <a:r>
              <a:rPr lang="en-US" altLang="en-US" dirty="0"/>
              <a:t> plan </a:t>
            </a:r>
            <a:r>
              <a:rPr lang="en-US" altLang="en-US" dirty="0" err="1"/>
              <a:t>sérialisable</a:t>
            </a:r>
            <a:r>
              <a:rPr lang="en-US" altLang="en-US" dirty="0"/>
              <a:t> par rapports aux </a:t>
            </a:r>
            <a:r>
              <a:rPr lang="en-US" altLang="en-US" dirty="0" err="1"/>
              <a:t>vues</a:t>
            </a:r>
            <a:r>
              <a:rPr lang="en-US" altLang="en-US" dirty="0"/>
              <a:t> qui </a:t>
            </a:r>
            <a:r>
              <a:rPr lang="en-US" altLang="en-US" dirty="0" err="1"/>
              <a:t>n'est</a:t>
            </a:r>
            <a:r>
              <a:rPr lang="en-US" altLang="en-US" dirty="0"/>
              <a:t> pas </a:t>
            </a:r>
            <a:r>
              <a:rPr lang="en-US" altLang="en-US" dirty="0" err="1"/>
              <a:t>sérialisable</a:t>
            </a:r>
            <a:r>
              <a:rPr lang="en-US" altLang="en-US" dirty="0"/>
              <a:t> par rapport aux </a:t>
            </a:r>
            <a:r>
              <a:rPr lang="en-US" altLang="en-US" dirty="0" err="1"/>
              <a:t>conflits</a:t>
            </a:r>
            <a:r>
              <a:rPr lang="en-US" altLang="en-US" dirty="0"/>
              <a:t> a des </a:t>
            </a:r>
            <a:r>
              <a:rPr lang="en-US" altLang="en-US" dirty="0" err="1"/>
              <a:t>écrits</a:t>
            </a:r>
            <a:r>
              <a:rPr lang="en-US" altLang="en-US" dirty="0"/>
              <a:t> </a:t>
            </a:r>
            <a:r>
              <a:rPr lang="en-US" altLang="en-US" dirty="0" err="1"/>
              <a:t>aveugles</a:t>
            </a:r>
            <a:r>
              <a:rPr lang="en-US" altLang="en-US" dirty="0"/>
              <a:t> (</a:t>
            </a:r>
            <a:r>
              <a:rPr lang="en-US" altLang="en-US" b="1" dirty="0"/>
              <a:t>blind writes</a:t>
            </a:r>
            <a:r>
              <a:rPr lang="en-US" altLang="en-US" dirty="0"/>
              <a:t>). </a:t>
            </a:r>
            <a:endParaRPr lang="en-US" altLang="en-US" b="1" dirty="0"/>
          </a:p>
        </p:txBody>
      </p:sp>
      <p:pic>
        <p:nvPicPr>
          <p:cNvPr id="26628" name="Picture 4" descr="New PDF from Images Output-1.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18802" y="3125289"/>
            <a:ext cx="2936875"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Autres notions de sérialisabilité</a:t>
            </a:r>
          </a:p>
        </p:txBody>
      </p:sp>
      <p:sp>
        <p:nvSpPr>
          <p:cNvPr id="27651" name="Rectangle 3"/>
          <p:cNvSpPr>
            <a:spLocks noGrp="1" noChangeArrowheads="1"/>
          </p:cNvSpPr>
          <p:nvPr>
            <p:ph idx="1"/>
          </p:nvPr>
        </p:nvSpPr>
        <p:spPr>
          <a:xfrm>
            <a:off x="683581" y="1102497"/>
            <a:ext cx="7686062" cy="5367972"/>
          </a:xfrm>
        </p:spPr>
        <p:txBody>
          <a:bodyPr/>
          <a:lstStyle/>
          <a:p>
            <a:pPr algn="l" rtl="0">
              <a:tabLst>
                <a:tab pos="2120900" algn="l"/>
                <a:tab pos="2568575" algn="l"/>
                <a:tab pos="3600450" algn="l"/>
                <a:tab pos="3940175" algn="l"/>
              </a:tabLst>
            </a:pPr>
            <a:r>
              <a:rPr lang="en-US" altLang="en-US" dirty="0"/>
              <a:t>Le plan ci-dessous produit le même résultat que le plan en série &lt; </a:t>
            </a:r>
            <a:r>
              <a:rPr lang="en-US" altLang="en-US" i="1" dirty="0"/>
              <a:t>T</a:t>
            </a:r>
            <a:r>
              <a:rPr lang="en-US" altLang="en-US" baseline="-25000" dirty="0"/>
              <a:t>1</a:t>
            </a:r>
            <a:r>
              <a:rPr lang="en-US" altLang="en-US" dirty="0"/>
              <a:t>,</a:t>
            </a:r>
            <a:r>
              <a:rPr lang="en-US" altLang="en-US" baseline="-25000" dirty="0"/>
              <a:t> </a:t>
            </a:r>
            <a:r>
              <a:rPr lang="en-US" altLang="en-US" i="1" dirty="0"/>
              <a:t>T</a:t>
            </a:r>
            <a:r>
              <a:rPr lang="en-US" altLang="en-US" baseline="-25000" dirty="0"/>
              <a:t>5</a:t>
            </a:r>
            <a:r>
              <a:rPr lang="en-US" altLang="en-US" dirty="0"/>
              <a:t> &gt;, </a:t>
            </a:r>
            <a:r>
              <a:rPr lang="en-US" altLang="en-US" dirty="0" err="1"/>
              <a:t>mais</a:t>
            </a:r>
            <a:r>
              <a:rPr lang="en-US" altLang="en-US" dirty="0"/>
              <a:t> </a:t>
            </a:r>
            <a:r>
              <a:rPr lang="en-US" altLang="en-US" dirty="0" err="1"/>
              <a:t>n’est</a:t>
            </a:r>
            <a:r>
              <a:rPr lang="en-US" altLang="en-US" dirty="0"/>
              <a:t> </a:t>
            </a:r>
            <a:r>
              <a:rPr lang="en-US" altLang="en-US" dirty="0" err="1"/>
              <a:t>équivalent</a:t>
            </a:r>
            <a:r>
              <a:rPr lang="en-US" altLang="en-US" dirty="0"/>
              <a:t> </a:t>
            </a:r>
            <a:r>
              <a:rPr lang="en-US" altLang="en-US" dirty="0" err="1"/>
              <a:t>ni</a:t>
            </a:r>
            <a:r>
              <a:rPr lang="en-US" altLang="en-US" dirty="0"/>
              <a:t> par rapports aux </a:t>
            </a:r>
            <a:r>
              <a:rPr lang="en-US" altLang="en-US" dirty="0" err="1"/>
              <a:t>conflits</a:t>
            </a:r>
            <a:r>
              <a:rPr lang="en-US" altLang="en-US" dirty="0"/>
              <a:t>, </a:t>
            </a:r>
            <a:r>
              <a:rPr lang="en-US" altLang="en-US" dirty="0" err="1"/>
              <a:t>ni</a:t>
            </a:r>
            <a:r>
              <a:rPr lang="en-US" altLang="en-US" dirty="0"/>
              <a:t> par rapport aux </a:t>
            </a:r>
            <a:r>
              <a:rPr lang="en-US" altLang="en-US" dirty="0" err="1"/>
              <a:t>vues</a:t>
            </a:r>
            <a:r>
              <a:rPr lang="en-US" altLang="en-US" dirty="0"/>
              <a:t> à       &lt; </a:t>
            </a:r>
            <a:r>
              <a:rPr lang="en-US" altLang="en-US" i="1" dirty="0"/>
              <a:t>T</a:t>
            </a:r>
            <a:r>
              <a:rPr lang="en-US" altLang="en-US" baseline="-25000" dirty="0"/>
              <a:t>1</a:t>
            </a:r>
            <a:r>
              <a:rPr lang="en-US" altLang="en-US" dirty="0"/>
              <a:t>,</a:t>
            </a:r>
            <a:r>
              <a:rPr lang="en-US" altLang="en-US" baseline="-25000" dirty="0"/>
              <a:t> </a:t>
            </a:r>
            <a:r>
              <a:rPr lang="en-US" altLang="en-US" i="1" dirty="0"/>
              <a:t>T</a:t>
            </a:r>
            <a:r>
              <a:rPr lang="en-US" altLang="en-US" baseline="-25000" dirty="0"/>
              <a:t>5</a:t>
            </a:r>
            <a:r>
              <a:rPr lang="en-US" altLang="en-US" dirty="0"/>
              <a:t> &gt;.</a:t>
            </a:r>
          </a:p>
          <a:p>
            <a:pPr algn="l" rtl="0">
              <a:buFont typeface="Monotype Sorts" charset="2"/>
              <a:buNone/>
              <a:tabLst>
                <a:tab pos="2120900" algn="l"/>
                <a:tab pos="2568575" algn="l"/>
                <a:tab pos="3600450" algn="l"/>
                <a:tab pos="3940175" algn="l"/>
              </a:tabLst>
            </a:pPr>
            <a:r>
              <a:rPr lang="en-US" altLang="en-US" dirty="0"/>
              <a:t> </a:t>
            </a:r>
          </a:p>
          <a:p>
            <a:pPr algn="l" rtl="0">
              <a:tabLst>
                <a:tab pos="2120900" algn="l"/>
                <a:tab pos="2568575" algn="l"/>
                <a:tab pos="3600450" algn="l"/>
                <a:tab pos="3940175" algn="l"/>
              </a:tabLst>
            </a:pPr>
            <a:endParaRPr lang="en-US" altLang="en-US" dirty="0"/>
          </a:p>
          <a:p>
            <a:pPr algn="l" rtl="0">
              <a:tabLst>
                <a:tab pos="2120900" algn="l"/>
                <a:tab pos="2568575" algn="l"/>
                <a:tab pos="3600450" algn="l"/>
                <a:tab pos="3940175" algn="l"/>
              </a:tabLst>
            </a:pPr>
            <a:endParaRPr lang="en-US" altLang="en-US" dirty="0"/>
          </a:p>
          <a:p>
            <a:pPr algn="l" rtl="0">
              <a:tabLst>
                <a:tab pos="2120900" algn="l"/>
                <a:tab pos="2568575" algn="l"/>
                <a:tab pos="3600450" algn="l"/>
                <a:tab pos="3940175" algn="l"/>
              </a:tabLst>
            </a:pPr>
            <a:endParaRPr lang="en-US" altLang="en-US" dirty="0"/>
          </a:p>
          <a:p>
            <a:pPr algn="l" rtl="0">
              <a:tabLst>
                <a:tab pos="2120900" algn="l"/>
                <a:tab pos="2568575" algn="l"/>
                <a:tab pos="3600450" algn="l"/>
                <a:tab pos="3940175" algn="l"/>
              </a:tabLst>
            </a:pPr>
            <a:endParaRPr lang="en-US" altLang="en-US" dirty="0"/>
          </a:p>
          <a:p>
            <a:pPr algn="l" rtl="0">
              <a:tabLst>
                <a:tab pos="2120900" algn="l"/>
                <a:tab pos="2568575" algn="l"/>
                <a:tab pos="3600450" algn="l"/>
                <a:tab pos="3940175" algn="l"/>
              </a:tabLst>
            </a:pPr>
            <a:endParaRPr lang="en-US" altLang="en-US" dirty="0"/>
          </a:p>
          <a:p>
            <a:pPr algn="l" rtl="0">
              <a:buFont typeface="Monotype Sorts" charset="2"/>
              <a:buNone/>
              <a:tabLst>
                <a:tab pos="2120900" algn="l"/>
                <a:tab pos="2568575" algn="l"/>
                <a:tab pos="3600450" algn="l"/>
                <a:tab pos="3940175" algn="l"/>
              </a:tabLst>
            </a:pPr>
            <a:br>
              <a:rPr lang="en-US" altLang="en-US" dirty="0"/>
            </a:br>
            <a:br>
              <a:rPr lang="en-US" altLang="en-US" dirty="0"/>
            </a:br>
            <a:endParaRPr lang="en-US" altLang="en-US" dirty="0"/>
          </a:p>
          <a:p>
            <a:pPr algn="l" rtl="0">
              <a:buFont typeface="Monotype Sorts" charset="2"/>
              <a:buNone/>
              <a:tabLst>
                <a:tab pos="2120900" algn="l"/>
                <a:tab pos="2568575" algn="l"/>
                <a:tab pos="3600450" algn="l"/>
                <a:tab pos="3940175" algn="l"/>
              </a:tabLst>
            </a:pPr>
            <a:endParaRPr lang="en-US" altLang="en-US" dirty="0"/>
          </a:p>
          <a:p>
            <a:pPr algn="l" rtl="0">
              <a:tabLst>
                <a:tab pos="2120900" algn="l"/>
                <a:tab pos="2568575" algn="l"/>
                <a:tab pos="3600450" algn="l"/>
                <a:tab pos="3940175" algn="l"/>
              </a:tabLst>
            </a:pPr>
            <a:r>
              <a:rPr lang="en-US" altLang="en-US" dirty="0"/>
              <a:t>La détermination d'une telle équivalence nécessite l'analyse d'opérations autres que la lecture et l'écriture.</a:t>
            </a:r>
          </a:p>
          <a:p>
            <a:pPr algn="l" rtl="0">
              <a:tabLst>
                <a:tab pos="2120900" algn="l"/>
                <a:tab pos="2568575" algn="l"/>
                <a:tab pos="3600450" algn="l"/>
                <a:tab pos="3940175" algn="l"/>
              </a:tabLst>
            </a:pPr>
            <a:endParaRPr lang="en-US" altLang="en-US" dirty="0"/>
          </a:p>
          <a:p>
            <a:pPr algn="l" rtl="0">
              <a:tabLst>
                <a:tab pos="2120900" algn="l"/>
                <a:tab pos="2568575" algn="l"/>
                <a:tab pos="3600450" algn="l"/>
                <a:tab pos="3940175" algn="l"/>
              </a:tabLst>
            </a:pPr>
            <a:endParaRPr lang="en-US" altLang="en-US" dirty="0"/>
          </a:p>
        </p:txBody>
      </p:sp>
      <p:pic>
        <p:nvPicPr>
          <p:cNvPr id="27652"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4799" y="1966118"/>
            <a:ext cx="2844800" cy="292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Test de sérialisabilité </a:t>
            </a:r>
          </a:p>
        </p:txBody>
      </p:sp>
      <p:sp>
        <p:nvSpPr>
          <p:cNvPr id="28675" name="Rectangle 3"/>
          <p:cNvSpPr>
            <a:spLocks noGrp="1" noChangeArrowheads="1"/>
          </p:cNvSpPr>
          <p:nvPr>
            <p:ph idx="1"/>
          </p:nvPr>
        </p:nvSpPr>
        <p:spPr>
          <a:xfrm>
            <a:off x="692458" y="1102497"/>
            <a:ext cx="7522855" cy="5367972"/>
          </a:xfrm>
        </p:spPr>
        <p:txBody>
          <a:bodyPr/>
          <a:lstStyle/>
          <a:p>
            <a:pPr algn="l" rtl="0"/>
            <a:r>
              <a:rPr lang="en-US" altLang="en-US" dirty="0"/>
              <a:t>Considérez un plan d'un ensemble de transactions </a:t>
            </a:r>
            <a:r>
              <a:rPr lang="en-US" altLang="en-US" i="1" dirty="0"/>
              <a:t>T</a:t>
            </a:r>
            <a:r>
              <a:rPr lang="en-US" altLang="en-US" baseline="-25000" dirty="0"/>
              <a:t>1</a:t>
            </a:r>
            <a:r>
              <a:rPr lang="en-US" altLang="en-US" dirty="0"/>
              <a:t>, </a:t>
            </a:r>
            <a:r>
              <a:rPr lang="en-US" altLang="en-US" i="1" dirty="0"/>
              <a:t>T</a:t>
            </a:r>
            <a:r>
              <a:rPr lang="en-US" altLang="en-US" baseline="-25000" dirty="0"/>
              <a:t>2</a:t>
            </a:r>
            <a:r>
              <a:rPr lang="en-US" altLang="en-US" dirty="0"/>
              <a:t>, ..., </a:t>
            </a:r>
            <a:r>
              <a:rPr lang="en-US" altLang="en-US" i="1" dirty="0"/>
              <a:t>T</a:t>
            </a:r>
            <a:r>
              <a:rPr lang="en-US" altLang="en-US" i="1" baseline="-25000" dirty="0"/>
              <a:t>n</a:t>
            </a:r>
            <a:endParaRPr lang="en-US" altLang="en-US" dirty="0"/>
          </a:p>
          <a:p>
            <a:pPr algn="l" rtl="0"/>
            <a:r>
              <a:rPr lang="en-US" altLang="en-US" b="1" dirty="0" err="1">
                <a:solidFill>
                  <a:srgbClr val="000099"/>
                </a:solidFill>
              </a:rPr>
              <a:t>Graphe</a:t>
            </a:r>
            <a:r>
              <a:rPr lang="en-US" altLang="en-US" b="1" dirty="0">
                <a:solidFill>
                  <a:srgbClr val="000099"/>
                </a:solidFill>
              </a:rPr>
              <a:t> de </a:t>
            </a:r>
            <a:r>
              <a:rPr lang="en-US" altLang="en-US" b="1" dirty="0" err="1">
                <a:solidFill>
                  <a:srgbClr val="000099"/>
                </a:solidFill>
              </a:rPr>
              <a:t>précédence</a:t>
            </a:r>
            <a:r>
              <a:rPr lang="en-US" altLang="en-US" i="1" dirty="0"/>
              <a:t> </a:t>
            </a:r>
            <a:r>
              <a:rPr lang="en-US" altLang="en-US" dirty="0"/>
              <a:t>- un graphe direct où les </a:t>
            </a:r>
            <a:r>
              <a:rPr lang="en-US" altLang="en-US" dirty="0" err="1"/>
              <a:t>noeuds</a:t>
            </a:r>
            <a:r>
              <a:rPr lang="en-US" altLang="en-US" dirty="0"/>
              <a:t> </a:t>
            </a:r>
            <a:r>
              <a:rPr lang="en-US" altLang="en-US" dirty="0" err="1"/>
              <a:t>sont</a:t>
            </a:r>
            <a:r>
              <a:rPr lang="en-US" altLang="en-US" dirty="0"/>
              <a:t> des transactions.</a:t>
            </a:r>
          </a:p>
          <a:p>
            <a:pPr algn="l" rtl="0"/>
            <a:r>
              <a:rPr lang="en-US" altLang="en-US" dirty="0"/>
              <a:t>Nous dessinons un arc de </a:t>
            </a:r>
            <a:r>
              <a:rPr lang="en-US" altLang="en-US" i="1" dirty="0" err="1"/>
              <a:t>T</a:t>
            </a:r>
            <a:r>
              <a:rPr lang="en-US" altLang="en-US" i="1" baseline="-25000" dirty="0" err="1"/>
              <a:t>i</a:t>
            </a:r>
            <a:r>
              <a:rPr lang="en-US" altLang="en-US" i="1" dirty="0"/>
              <a:t> </a:t>
            </a:r>
            <a:r>
              <a:rPr lang="en-US" altLang="en-US" dirty="0"/>
              <a:t>à </a:t>
            </a:r>
            <a:r>
              <a:rPr lang="en-US" altLang="en-US" i="1" dirty="0"/>
              <a:t>T</a:t>
            </a:r>
            <a:r>
              <a:rPr lang="en-US" altLang="en-US" i="1" baseline="-25000" dirty="0"/>
              <a:t>j</a:t>
            </a:r>
            <a:r>
              <a:rPr lang="en-US" altLang="en-US" i="1" dirty="0"/>
              <a:t> </a:t>
            </a:r>
            <a:r>
              <a:rPr lang="en-US" altLang="en-US" dirty="0"/>
              <a:t>si les deux transactions sont en conflit, et </a:t>
            </a:r>
            <a:r>
              <a:rPr lang="en-US" altLang="en-US" i="1" dirty="0" err="1"/>
              <a:t>T</a:t>
            </a:r>
            <a:r>
              <a:rPr lang="en-US" altLang="en-US" i="1" baseline="-25000" dirty="0" err="1"/>
              <a:t>i</a:t>
            </a:r>
            <a:r>
              <a:rPr lang="en-US" altLang="en-US" i="1" dirty="0"/>
              <a:t> </a:t>
            </a:r>
            <a:r>
              <a:rPr lang="en-US" altLang="en-US" dirty="0"/>
              <a:t>a </a:t>
            </a:r>
            <a:r>
              <a:rPr lang="en-US" altLang="en-US" dirty="0" err="1"/>
              <a:t>accédé</a:t>
            </a:r>
            <a:r>
              <a:rPr lang="en-US" altLang="en-US" dirty="0"/>
              <a:t> à la donnée sur laquelle le conflit est survenu plus tôt.</a:t>
            </a:r>
          </a:p>
          <a:p>
            <a:pPr algn="l" rtl="0"/>
            <a:r>
              <a:rPr lang="en-US" altLang="en-US" dirty="0"/>
              <a:t>Nous pouvons étiqueter l'arc par l'élément auquel on a accédé.</a:t>
            </a:r>
          </a:p>
          <a:p>
            <a:pPr algn="l" rtl="0"/>
            <a:r>
              <a:rPr lang="en-US" altLang="en-US" dirty="0"/>
              <a:t>Exemple</a:t>
            </a:r>
            <a:r>
              <a:rPr lang="en-US" altLang="en-US" b="1" dirty="0"/>
              <a:t> </a:t>
            </a:r>
            <a:r>
              <a:rPr lang="en-US" altLang="en-US" dirty="0"/>
              <a:t>d'un graphe de précédence</a:t>
            </a:r>
          </a:p>
        </p:txBody>
      </p:sp>
      <p:pic>
        <p:nvPicPr>
          <p:cNvPr id="28676"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6379" y="3471867"/>
            <a:ext cx="2174782" cy="136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Test de </a:t>
            </a:r>
            <a:r>
              <a:rPr lang="en-US" dirty="0" err="1">
                <a:effectLst>
                  <a:outerShdw blurRad="38100" dist="38100" dir="2700000" algn="tl">
                    <a:srgbClr val="C0C0C0"/>
                  </a:outerShdw>
                </a:effectLst>
              </a:rPr>
              <a:t>sérialisabilité</a:t>
            </a:r>
            <a:r>
              <a:rPr lang="en-US" dirty="0">
                <a:effectLst>
                  <a:outerShdw blurRad="38100" dist="38100" dir="2700000" algn="tl">
                    <a:srgbClr val="C0C0C0"/>
                  </a:outerShdw>
                </a:effectLst>
              </a:rPr>
              <a:t> par rapport aux </a:t>
            </a:r>
            <a:r>
              <a:rPr lang="en-US" dirty="0" err="1">
                <a:effectLst>
                  <a:outerShdw blurRad="38100" dist="38100" dir="2700000" algn="tl">
                    <a:srgbClr val="C0C0C0"/>
                  </a:outerShdw>
                </a:effectLst>
              </a:rPr>
              <a:t>conflits</a:t>
            </a:r>
            <a:endParaRPr lang="en-US" dirty="0">
              <a:effectLst>
                <a:outerShdw blurRad="38100" dist="38100" dir="2700000" algn="tl">
                  <a:srgbClr val="C0C0C0"/>
                </a:outerShdw>
              </a:effectLst>
            </a:endParaRPr>
          </a:p>
        </p:txBody>
      </p:sp>
      <p:sp>
        <p:nvSpPr>
          <p:cNvPr id="29699" name="Rectangle 3"/>
          <p:cNvSpPr>
            <a:spLocks noGrp="1" noChangeArrowheads="1"/>
          </p:cNvSpPr>
          <p:nvPr>
            <p:ph idx="1"/>
          </p:nvPr>
        </p:nvSpPr>
        <p:spPr>
          <a:xfrm>
            <a:off x="665825" y="1102497"/>
            <a:ext cx="4919966" cy="5367972"/>
          </a:xfrm>
        </p:spPr>
        <p:txBody>
          <a:bodyPr/>
          <a:lstStyle/>
          <a:p>
            <a:pPr algn="l" rtl="0"/>
            <a:r>
              <a:rPr lang="en-US" altLang="en-US" dirty="0"/>
              <a:t>Un plan </a:t>
            </a:r>
            <a:r>
              <a:rPr lang="en-US" altLang="en-US" dirty="0" err="1"/>
              <a:t>est</a:t>
            </a:r>
            <a:r>
              <a:rPr lang="en-US" altLang="en-US" dirty="0"/>
              <a:t> </a:t>
            </a:r>
            <a:r>
              <a:rPr lang="en-US" altLang="en-US" dirty="0" err="1"/>
              <a:t>sérialisable</a:t>
            </a:r>
            <a:r>
              <a:rPr lang="en-US" altLang="en-US" dirty="0"/>
              <a:t> par rapport aux </a:t>
            </a:r>
            <a:r>
              <a:rPr lang="en-US" altLang="en-US" dirty="0" err="1"/>
              <a:t>conflits</a:t>
            </a:r>
            <a:r>
              <a:rPr lang="en-US" altLang="en-US" dirty="0"/>
              <a:t> si et seulement si son graphe de précédence est acyclique.</a:t>
            </a:r>
          </a:p>
          <a:p>
            <a:pPr algn="l" rtl="0"/>
            <a:r>
              <a:rPr lang="en-US" altLang="en-US" dirty="0"/>
              <a:t>Il existe des algorithmes de détection de cycle qui prennent de l'ordre </a:t>
            </a:r>
            <a:r>
              <a:rPr lang="en-US" altLang="en-US" i="1" dirty="0"/>
              <a:t>n</a:t>
            </a:r>
            <a:r>
              <a:rPr lang="en-US" altLang="en-US" baseline="30000" dirty="0"/>
              <a:t>2</a:t>
            </a:r>
            <a:r>
              <a:rPr lang="en-US" altLang="en-US" dirty="0"/>
              <a:t> temps, où </a:t>
            </a:r>
            <a:r>
              <a:rPr lang="en-US" altLang="en-US" i="1" dirty="0"/>
              <a:t>n </a:t>
            </a:r>
            <a:r>
              <a:rPr lang="en-US" altLang="en-US" dirty="0"/>
              <a:t>est le nombre de </a:t>
            </a:r>
            <a:r>
              <a:rPr lang="en-US" altLang="en-US" dirty="0" err="1"/>
              <a:t>noeuds</a:t>
            </a:r>
            <a:r>
              <a:rPr lang="en-US" altLang="en-US" dirty="0"/>
              <a:t> du graphe. </a:t>
            </a:r>
          </a:p>
          <a:p>
            <a:pPr lvl="1" algn="l" rtl="0"/>
            <a:r>
              <a:rPr lang="en-US" altLang="en-US" dirty="0"/>
              <a:t>(De meilleurs algorithmes prennent l'ordre </a:t>
            </a:r>
            <a:r>
              <a:rPr lang="en-US" altLang="en-US" i="1" dirty="0"/>
              <a:t>n</a:t>
            </a:r>
            <a:r>
              <a:rPr lang="en-US" altLang="en-US" dirty="0"/>
              <a:t> + </a:t>
            </a:r>
            <a:r>
              <a:rPr lang="en-US" altLang="en-US" i="1" dirty="0"/>
              <a:t>e</a:t>
            </a:r>
            <a:r>
              <a:rPr lang="en-US" altLang="en-US" dirty="0"/>
              <a:t> où </a:t>
            </a:r>
            <a:r>
              <a:rPr lang="en-US" altLang="en-US" i="1" dirty="0"/>
              <a:t>e</a:t>
            </a:r>
            <a:r>
              <a:rPr lang="en-US" altLang="en-US" dirty="0"/>
              <a:t> est le </a:t>
            </a:r>
            <a:r>
              <a:rPr lang="en-US" altLang="en-US" dirty="0" err="1"/>
              <a:t>nombre</a:t>
            </a:r>
            <a:r>
              <a:rPr lang="en-US" altLang="en-US" dirty="0"/>
              <a:t> </a:t>
            </a:r>
            <a:r>
              <a:rPr lang="en-US" altLang="en-US" dirty="0" err="1"/>
              <a:t>d’arcs</a:t>
            </a:r>
            <a:r>
              <a:rPr lang="en-US" altLang="en-US" dirty="0"/>
              <a:t>.)</a:t>
            </a:r>
          </a:p>
          <a:p>
            <a:pPr algn="l" rtl="0"/>
            <a:r>
              <a:rPr lang="en-US" altLang="en-US" dirty="0"/>
              <a:t>Si le graphe de précédence est acyclique, l'ordre de sérialisabilité peut être obtenu par un </a:t>
            </a:r>
            <a:r>
              <a:rPr lang="en-US" altLang="en-US" i="1" dirty="0">
                <a:solidFill>
                  <a:srgbClr val="000099"/>
                </a:solidFill>
              </a:rPr>
              <a:t>tri topologique</a:t>
            </a:r>
            <a:r>
              <a:rPr lang="en-US" altLang="en-US" dirty="0"/>
              <a:t> du graphique. </a:t>
            </a:r>
          </a:p>
          <a:p>
            <a:pPr lvl="1" algn="l" rtl="0"/>
            <a:r>
              <a:rPr lang="en-US" altLang="en-US" dirty="0"/>
              <a:t> Il s'agit d'un ordre linéaire cohérent avec l'ordre partiel du graphe.</a:t>
            </a:r>
          </a:p>
          <a:p>
            <a:pPr lvl="1" algn="l" rtl="0"/>
            <a:r>
              <a:rPr lang="en-US" altLang="en-US" dirty="0" err="1"/>
              <a:t>Voir</a:t>
            </a:r>
            <a:r>
              <a:rPr lang="en-US" altLang="en-US" dirty="0"/>
              <a:t> examples ci-</a:t>
            </a:r>
            <a:r>
              <a:rPr lang="en-US" altLang="en-US" dirty="0" err="1"/>
              <a:t>contre</a:t>
            </a:r>
            <a:r>
              <a:rPr lang="en-US" altLang="en-US" dirty="0"/>
              <a:t>.  </a:t>
            </a:r>
            <a:endParaRPr lang="en-US" altLang="en-US" dirty="0">
              <a:sym typeface="Monotype Sorts" charset="2"/>
            </a:endParaRPr>
          </a:p>
        </p:txBody>
      </p:sp>
      <p:pic>
        <p:nvPicPr>
          <p:cNvPr id="2970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9613" y="1055688"/>
            <a:ext cx="2954337" cy="534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Tester la </a:t>
            </a:r>
            <a:r>
              <a:rPr lang="en-US" dirty="0" err="1">
                <a:effectLst>
                  <a:outerShdw blurRad="38100" dist="38100" dir="2700000" algn="tl">
                    <a:srgbClr val="C0C0C0"/>
                  </a:outerShdw>
                </a:effectLst>
              </a:rPr>
              <a:t>sérialisabilité</a:t>
            </a:r>
            <a:r>
              <a:rPr lang="en-US" dirty="0">
                <a:effectLst>
                  <a:outerShdw blurRad="38100" dist="38100" dir="2700000" algn="tl">
                    <a:srgbClr val="C0C0C0"/>
                  </a:outerShdw>
                </a:effectLst>
              </a:rPr>
              <a:t> par rapport aux </a:t>
            </a:r>
            <a:r>
              <a:rPr lang="en-US" dirty="0" err="1">
                <a:effectLst>
                  <a:outerShdw blurRad="38100" dist="38100" dir="2700000" algn="tl">
                    <a:srgbClr val="C0C0C0"/>
                  </a:outerShdw>
                </a:effectLst>
              </a:rPr>
              <a:t>vues</a:t>
            </a:r>
            <a:endParaRPr lang="en-US" dirty="0">
              <a:effectLst>
                <a:outerShdw blurRad="38100" dist="38100" dir="2700000" algn="tl">
                  <a:srgbClr val="C0C0C0"/>
                </a:outerShdw>
              </a:effectLst>
            </a:endParaRPr>
          </a:p>
        </p:txBody>
      </p:sp>
      <p:sp>
        <p:nvSpPr>
          <p:cNvPr id="30723" name="Rectangle 3"/>
          <p:cNvSpPr>
            <a:spLocks noGrp="1" noChangeArrowheads="1"/>
          </p:cNvSpPr>
          <p:nvPr>
            <p:ph idx="1"/>
          </p:nvPr>
        </p:nvSpPr>
        <p:spPr>
          <a:xfrm>
            <a:off x="701336" y="1102497"/>
            <a:ext cx="7581530" cy="5367972"/>
          </a:xfrm>
        </p:spPr>
        <p:txBody>
          <a:bodyPr/>
          <a:lstStyle/>
          <a:p>
            <a:pPr algn="l" rtl="0"/>
            <a:r>
              <a:rPr lang="en-US" altLang="en-US" dirty="0"/>
              <a:t>Le test du graphe de précédence pour la sérialisabilité des conflits ne peut pas être utilisé directement pour tester la sérialisation des vues.</a:t>
            </a:r>
          </a:p>
          <a:p>
            <a:pPr lvl="1" algn="l" rtl="0"/>
            <a:r>
              <a:rPr lang="en-US" altLang="en-US" dirty="0"/>
              <a:t>L'extension pour tester la sérialisabilité des vues a un coût </a:t>
            </a:r>
            <a:r>
              <a:rPr lang="en-US" altLang="en-US" dirty="0" err="1"/>
              <a:t>exponentiel</a:t>
            </a:r>
            <a:r>
              <a:rPr lang="en-US" altLang="en-US" dirty="0"/>
              <a:t> </a:t>
            </a:r>
            <a:r>
              <a:rPr lang="en-US" altLang="en-US" dirty="0" err="1"/>
              <a:t>directement</a:t>
            </a:r>
            <a:r>
              <a:rPr lang="en-US" altLang="en-US" dirty="0"/>
              <a:t> </a:t>
            </a:r>
            <a:r>
              <a:rPr lang="en-US" altLang="en-US" dirty="0" err="1"/>
              <a:t>proportionnel</a:t>
            </a:r>
            <a:r>
              <a:rPr lang="en-US" altLang="en-US" dirty="0"/>
              <a:t> à la taille du graphe de précédence.</a:t>
            </a:r>
          </a:p>
          <a:p>
            <a:r>
              <a:rPr lang="en-US" altLang="en-US" dirty="0"/>
              <a:t>Le problème de la vérification </a:t>
            </a:r>
            <a:r>
              <a:rPr lang="en-US" altLang="en-US" dirty="0" err="1"/>
              <a:t>si</a:t>
            </a:r>
            <a:r>
              <a:rPr lang="en-US" altLang="en-US" dirty="0"/>
              <a:t> un plan </a:t>
            </a:r>
            <a:r>
              <a:rPr lang="en-US" altLang="en-US" dirty="0" err="1"/>
              <a:t>est</a:t>
            </a:r>
            <a:r>
              <a:rPr lang="en-US" altLang="en-US" dirty="0"/>
              <a:t> </a:t>
            </a:r>
            <a:r>
              <a:rPr lang="en-US" altLang="en-US" dirty="0" err="1"/>
              <a:t>sérialisable</a:t>
            </a:r>
            <a:r>
              <a:rPr lang="en-US" altLang="en-US" dirty="0"/>
              <a:t> par rapport aux </a:t>
            </a:r>
            <a:r>
              <a:rPr lang="en-US" altLang="en-US" dirty="0" err="1"/>
              <a:t>vues</a:t>
            </a:r>
            <a:r>
              <a:rPr lang="en-US" altLang="en-US" dirty="0"/>
              <a:t> </a:t>
            </a:r>
            <a:r>
              <a:rPr lang="en-US" altLang="en-US" dirty="0" err="1"/>
              <a:t>tombe</a:t>
            </a:r>
            <a:r>
              <a:rPr lang="en-US" altLang="en-US" dirty="0"/>
              <a:t> dans la classe des </a:t>
            </a:r>
            <a:r>
              <a:rPr lang="en-US" altLang="en-US" dirty="0" err="1"/>
              <a:t>problèmes</a:t>
            </a:r>
            <a:r>
              <a:rPr lang="en-US" altLang="en-US" dirty="0"/>
              <a:t> </a:t>
            </a:r>
            <a:r>
              <a:rPr lang="en-US" altLang="en-US" i="1" dirty="0"/>
              <a:t>NP</a:t>
            </a:r>
            <a:r>
              <a:rPr lang="en-US" altLang="en-US" dirty="0"/>
              <a:t>-</a:t>
            </a:r>
            <a:r>
              <a:rPr lang="en-US" altLang="en-US" dirty="0" err="1"/>
              <a:t>complets</a:t>
            </a:r>
            <a:r>
              <a:rPr lang="en-US" altLang="en-US" dirty="0"/>
              <a:t>. </a:t>
            </a:r>
          </a:p>
          <a:p>
            <a:pPr lvl="1" algn="l" rtl="0"/>
            <a:r>
              <a:rPr lang="en-US" altLang="en-US" dirty="0"/>
              <a:t>Donc, l'existence d'un algorithme efficace est </a:t>
            </a:r>
            <a:r>
              <a:rPr lang="en-US" altLang="en-US" i="1" dirty="0"/>
              <a:t>extrêmement</a:t>
            </a:r>
            <a:r>
              <a:rPr lang="en-US" altLang="en-US" dirty="0"/>
              <a:t> peu probable.</a:t>
            </a:r>
          </a:p>
          <a:p>
            <a:r>
              <a:rPr lang="en-US" altLang="en-US" dirty="0"/>
              <a:t>Cependant, des algorithmes pratiques qui vérifient </a:t>
            </a:r>
            <a:r>
              <a:rPr lang="en-US" altLang="en-US" dirty="0" err="1"/>
              <a:t>juste</a:t>
            </a:r>
            <a:r>
              <a:rPr lang="en-US" altLang="en-US" dirty="0"/>
              <a:t> </a:t>
            </a:r>
            <a:r>
              <a:rPr lang="en-US" altLang="en-US" dirty="0" err="1"/>
              <a:t>certaines</a:t>
            </a:r>
            <a:r>
              <a:rPr lang="en-US" altLang="en-US" dirty="0"/>
              <a:t> </a:t>
            </a:r>
            <a:r>
              <a:rPr lang="en-US" altLang="en-US" b="1" dirty="0"/>
              <a:t>conditions</a:t>
            </a:r>
            <a:r>
              <a:rPr lang="en-US" altLang="en-US" dirty="0"/>
              <a:t> </a:t>
            </a:r>
            <a:r>
              <a:rPr lang="en-US" altLang="en-US" b="1" dirty="0"/>
              <a:t>suffisantes</a:t>
            </a:r>
            <a:r>
              <a:rPr lang="en-US" altLang="en-US" i="1" dirty="0"/>
              <a:t> </a:t>
            </a:r>
            <a:r>
              <a:rPr lang="en-US" altLang="en-US" dirty="0"/>
              <a:t>pour la </a:t>
            </a:r>
            <a:r>
              <a:rPr lang="en-US" altLang="en-US" dirty="0" err="1"/>
              <a:t>sérialisation</a:t>
            </a:r>
            <a:r>
              <a:rPr lang="en-US" altLang="en-US" dirty="0"/>
              <a:t> des </a:t>
            </a:r>
            <a:r>
              <a:rPr lang="en-US" altLang="en-US" dirty="0" err="1"/>
              <a:t>vues</a:t>
            </a:r>
            <a:r>
              <a:rPr lang="en-US" altLang="en-US" dirty="0"/>
              <a:t> peut toujours être utilisé.</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Plans </a:t>
            </a:r>
            <a:r>
              <a:rPr lang="en-US" dirty="0" err="1">
                <a:effectLst>
                  <a:outerShdw blurRad="38100" dist="38100" dir="2700000" algn="tl">
                    <a:srgbClr val="C0C0C0"/>
                  </a:outerShdw>
                </a:effectLst>
              </a:rPr>
              <a:t>récupérables</a:t>
            </a:r>
            <a:r>
              <a:rPr lang="en-US" dirty="0">
                <a:effectLst>
                  <a:outerShdw blurRad="38100" dist="38100" dir="2700000" algn="tl">
                    <a:srgbClr val="C0C0C0"/>
                  </a:outerShdw>
                </a:effectLst>
              </a:rPr>
              <a:t> (‘</a:t>
            </a:r>
            <a:r>
              <a:rPr lang="en-US" dirty="0" err="1">
                <a:effectLst>
                  <a:outerShdw blurRad="38100" dist="38100" dir="2700000" algn="tl">
                    <a:srgbClr val="C0C0C0"/>
                  </a:outerShdw>
                </a:effectLst>
              </a:rPr>
              <a:t>recoverables</a:t>
            </a:r>
            <a:r>
              <a:rPr lang="en-US" dirty="0">
                <a:effectLst>
                  <a:outerShdw blurRad="38100" dist="38100" dir="2700000" algn="tl">
                    <a:srgbClr val="C0C0C0"/>
                  </a:outerShdw>
                </a:effectLst>
              </a:rPr>
              <a:t>’)</a:t>
            </a:r>
          </a:p>
        </p:txBody>
      </p:sp>
      <p:sp>
        <p:nvSpPr>
          <p:cNvPr id="31747" name="Rectangle 3"/>
          <p:cNvSpPr>
            <a:spLocks noGrp="1" noChangeArrowheads="1"/>
          </p:cNvSpPr>
          <p:nvPr>
            <p:ph idx="1"/>
          </p:nvPr>
        </p:nvSpPr>
        <p:spPr>
          <a:xfrm>
            <a:off x="701336" y="1686901"/>
            <a:ext cx="7776839" cy="4783568"/>
          </a:xfrm>
        </p:spPr>
        <p:txBody>
          <a:bodyPr/>
          <a:lstStyle/>
          <a:p>
            <a:pPr algn="l" rtl="0">
              <a:tabLst>
                <a:tab pos="2395538" algn="l"/>
                <a:tab pos="2857500" algn="l"/>
                <a:tab pos="3549650" algn="l"/>
                <a:tab pos="3997325" algn="l"/>
              </a:tabLst>
            </a:pPr>
            <a:r>
              <a:rPr lang="en-US" altLang="en-US" b="1" dirty="0">
                <a:solidFill>
                  <a:srgbClr val="000099"/>
                </a:solidFill>
              </a:rPr>
              <a:t>Plan recuperable </a:t>
            </a:r>
            <a:r>
              <a:rPr lang="en-US" altLang="en-US" dirty="0"/>
              <a:t>- si une transaction </a:t>
            </a:r>
            <a:r>
              <a:rPr lang="en-US" altLang="en-US" i="1" dirty="0"/>
              <a:t>T</a:t>
            </a:r>
            <a:r>
              <a:rPr lang="en-US" altLang="en-US" i="1" baseline="-25000" dirty="0"/>
              <a:t>j</a:t>
            </a:r>
            <a:r>
              <a:rPr lang="en-US" altLang="en-US" dirty="0"/>
              <a:t> lit une donnée précédemment écrite par une transaction </a:t>
            </a:r>
            <a:r>
              <a:rPr lang="en-US" altLang="en-US" i="1" dirty="0" err="1"/>
              <a:t>T</a:t>
            </a:r>
            <a:r>
              <a:rPr lang="en-US" altLang="en-US" i="1" baseline="-25000" dirty="0" err="1"/>
              <a:t>i</a:t>
            </a:r>
            <a:r>
              <a:rPr lang="en-US" altLang="en-US" i="1" baseline="-25000" dirty="0"/>
              <a:t> </a:t>
            </a:r>
            <a:r>
              <a:rPr lang="en-US" altLang="en-US" dirty="0"/>
              <a:t>, </a:t>
            </a:r>
            <a:r>
              <a:rPr lang="en-US" altLang="en-US" dirty="0" err="1"/>
              <a:t>alors</a:t>
            </a:r>
            <a:r>
              <a:rPr lang="en-US" altLang="en-US" dirty="0"/>
              <a:t> </a:t>
            </a:r>
            <a:r>
              <a:rPr lang="en-US" altLang="en-US" dirty="0" err="1"/>
              <a:t>l'opération</a:t>
            </a:r>
            <a:r>
              <a:rPr lang="en-US" altLang="en-US" dirty="0"/>
              <a:t> de validation de </a:t>
            </a:r>
            <a:r>
              <a:rPr lang="en-US" altLang="en-US" i="1" dirty="0" err="1"/>
              <a:t>T</a:t>
            </a:r>
            <a:r>
              <a:rPr lang="en-US" altLang="en-US" i="1" baseline="-25000" dirty="0" err="1"/>
              <a:t>i</a:t>
            </a:r>
            <a:r>
              <a:rPr lang="en-US" altLang="en-US" i="1" dirty="0"/>
              <a:t> </a:t>
            </a:r>
            <a:r>
              <a:rPr lang="en-US" altLang="en-US" dirty="0"/>
              <a:t> doit </a:t>
            </a:r>
            <a:r>
              <a:rPr lang="en-US" altLang="en-US" dirty="0" err="1"/>
              <a:t>apparaître</a:t>
            </a:r>
            <a:r>
              <a:rPr lang="en-US" altLang="en-US" dirty="0"/>
              <a:t> avant l'opération de validation de </a:t>
            </a:r>
            <a:r>
              <a:rPr lang="en-US" altLang="en-US" i="1" dirty="0"/>
              <a:t>T</a:t>
            </a:r>
            <a:r>
              <a:rPr lang="en-US" altLang="en-US" i="1" baseline="-25000" dirty="0"/>
              <a:t>j</a:t>
            </a:r>
            <a:r>
              <a:rPr lang="en-US" altLang="en-US" i="1" dirty="0"/>
              <a:t>.</a:t>
            </a:r>
            <a:endParaRPr lang="en-US" altLang="en-US" dirty="0"/>
          </a:p>
          <a:p>
            <a:pPr algn="l" rtl="0">
              <a:tabLst>
                <a:tab pos="2395538" algn="l"/>
                <a:tab pos="2857500" algn="l"/>
                <a:tab pos="3549650" algn="l"/>
                <a:tab pos="3997325" algn="l"/>
              </a:tabLst>
            </a:pPr>
            <a:r>
              <a:rPr lang="en-US" altLang="en-US" dirty="0"/>
              <a:t>Le plan suivant (annexe 11) n'est pas récupérable</a:t>
            </a:r>
            <a:br>
              <a:rPr lang="en-US" altLang="en-US" dirty="0"/>
            </a:br>
            <a:r>
              <a:rPr lang="en-US" altLang="en-US" dirty="0"/>
              <a:t> </a:t>
            </a:r>
          </a:p>
          <a:p>
            <a:pPr algn="l" rtl="0">
              <a:tabLst>
                <a:tab pos="2395538" algn="l"/>
                <a:tab pos="2857500" algn="l"/>
                <a:tab pos="3549650" algn="l"/>
                <a:tab pos="3997325" algn="l"/>
              </a:tabLst>
            </a:pPr>
            <a:endParaRPr lang="en-US" altLang="en-US" dirty="0"/>
          </a:p>
          <a:p>
            <a:pPr algn="l" rtl="0">
              <a:tabLst>
                <a:tab pos="2395538" algn="l"/>
                <a:tab pos="2857500" algn="l"/>
                <a:tab pos="3549650" algn="l"/>
                <a:tab pos="3997325" algn="l"/>
              </a:tabLst>
            </a:pPr>
            <a:endParaRPr lang="en-US" altLang="en-US" dirty="0"/>
          </a:p>
          <a:p>
            <a:pPr algn="l" rtl="0">
              <a:tabLst>
                <a:tab pos="2395538" algn="l"/>
                <a:tab pos="2857500" algn="l"/>
                <a:tab pos="3549650" algn="l"/>
                <a:tab pos="3997325" algn="l"/>
              </a:tabLst>
            </a:pPr>
            <a:endParaRPr lang="en-US" altLang="en-US" dirty="0"/>
          </a:p>
          <a:p>
            <a:pPr algn="l" rtl="0">
              <a:tabLst>
                <a:tab pos="2395538" algn="l"/>
                <a:tab pos="2857500" algn="l"/>
                <a:tab pos="3549650" algn="l"/>
                <a:tab pos="3997325" algn="l"/>
              </a:tabLst>
            </a:pPr>
            <a:endParaRPr lang="en-US" altLang="en-US" dirty="0"/>
          </a:p>
          <a:p>
            <a:pPr algn="l" rtl="0">
              <a:tabLst>
                <a:tab pos="2395538" algn="l"/>
                <a:tab pos="2857500" algn="l"/>
                <a:tab pos="3549650" algn="l"/>
                <a:tab pos="3997325" algn="l"/>
              </a:tabLst>
            </a:pPr>
            <a:r>
              <a:rPr lang="en-US" altLang="en-US" dirty="0"/>
              <a:t>Si </a:t>
            </a:r>
            <a:r>
              <a:rPr lang="en-US" altLang="en-US" i="1" dirty="0"/>
              <a:t>T</a:t>
            </a:r>
            <a:r>
              <a:rPr lang="en-US" altLang="en-US" baseline="-25000" dirty="0"/>
              <a:t>8</a:t>
            </a:r>
            <a:r>
              <a:rPr lang="en-US" altLang="en-US" sz="1600" dirty="0"/>
              <a:t> </a:t>
            </a:r>
            <a:r>
              <a:rPr lang="en-US" altLang="en-US" dirty="0"/>
              <a:t>devrait abandonner, </a:t>
            </a:r>
            <a:r>
              <a:rPr lang="en-US" altLang="en-US" i="1" dirty="0"/>
              <a:t>T</a:t>
            </a:r>
            <a:r>
              <a:rPr lang="en-US" altLang="en-US" baseline="-25000" dirty="0"/>
              <a:t>9</a:t>
            </a:r>
            <a:r>
              <a:rPr lang="en-US" altLang="en-US" dirty="0"/>
              <a:t>aurait lu (et éventuellement montré à l'utilisateur) un état de base de données incohérent. Par conséquent, la base de données doit garantir que les plans </a:t>
            </a:r>
            <a:r>
              <a:rPr lang="en-US" altLang="en-US" dirty="0" err="1"/>
              <a:t>soient</a:t>
            </a:r>
            <a:r>
              <a:rPr lang="en-US" altLang="en-US" dirty="0"/>
              <a:t> récupérables.</a:t>
            </a:r>
          </a:p>
        </p:txBody>
      </p:sp>
      <p:pic>
        <p:nvPicPr>
          <p:cNvPr id="31749"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7814" y="2971608"/>
            <a:ext cx="2913063"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Annulations en cascade</a:t>
            </a:r>
          </a:p>
        </p:txBody>
      </p:sp>
      <p:sp>
        <p:nvSpPr>
          <p:cNvPr id="32771" name="Rectangle 3"/>
          <p:cNvSpPr>
            <a:spLocks noGrp="1" noChangeArrowheads="1"/>
          </p:cNvSpPr>
          <p:nvPr>
            <p:ph idx="1"/>
          </p:nvPr>
        </p:nvSpPr>
        <p:spPr>
          <a:xfrm>
            <a:off x="674703" y="1102497"/>
            <a:ext cx="7776840" cy="5367972"/>
          </a:xfrm>
        </p:spPr>
        <p:txBody>
          <a:bodyPr/>
          <a:lstStyle/>
          <a:p>
            <a:pPr algn="l" rtl="0">
              <a:tabLst>
                <a:tab pos="1658938" algn="l"/>
                <a:tab pos="2120900" algn="l"/>
                <a:tab pos="2684463" algn="l"/>
                <a:tab pos="3030538" algn="l"/>
                <a:tab pos="3767138" algn="l"/>
                <a:tab pos="4056063" algn="l"/>
              </a:tabLst>
            </a:pPr>
            <a:r>
              <a:rPr lang="en-US" altLang="en-US" b="1" dirty="0">
                <a:solidFill>
                  <a:srgbClr val="000099"/>
                </a:solidFill>
              </a:rPr>
              <a:t>Annulation </a:t>
            </a:r>
            <a:r>
              <a:rPr lang="en-US" altLang="en-US" b="1" dirty="0" err="1">
                <a:solidFill>
                  <a:srgbClr val="000099"/>
                </a:solidFill>
              </a:rPr>
              <a:t>en</a:t>
            </a:r>
            <a:r>
              <a:rPr lang="en-US" altLang="en-US" b="1" dirty="0">
                <a:solidFill>
                  <a:srgbClr val="000099"/>
                </a:solidFill>
              </a:rPr>
              <a:t> cascade</a:t>
            </a:r>
            <a:r>
              <a:rPr lang="en-US" altLang="en-US" dirty="0"/>
              <a:t>- un échec de transaction unique entraîne une série d'annulations de transaction. Considérez le plan suivant où aucune des transactions n'a encore été validée (le plan est donc récupérable)</a:t>
            </a:r>
            <a:br>
              <a:rPr lang="en-US" altLang="en-US" dirty="0"/>
            </a:br>
            <a:br>
              <a:rPr lang="en-US" altLang="en-US" dirty="0"/>
            </a:br>
            <a:br>
              <a:rPr lang="en-US" altLang="en-US" dirty="0"/>
            </a:br>
            <a:br>
              <a:rPr lang="en-US" altLang="en-US" dirty="0"/>
            </a:br>
            <a:br>
              <a:rPr lang="en-US" altLang="en-US" dirty="0"/>
            </a:br>
            <a:br>
              <a:rPr lang="en-US" altLang="en-US" dirty="0"/>
            </a:br>
            <a:br>
              <a:rPr lang="en-US" altLang="en-US" dirty="0"/>
            </a:br>
            <a:br>
              <a:rPr lang="en-US" altLang="en-US" dirty="0"/>
            </a:br>
            <a:br>
              <a:rPr lang="en-US" altLang="en-US" dirty="0"/>
            </a:br>
            <a:br>
              <a:rPr lang="en-US" altLang="en-US" dirty="0"/>
            </a:br>
            <a:r>
              <a:rPr lang="en-US" altLang="en-US" dirty="0"/>
              <a:t>Si </a:t>
            </a:r>
            <a:r>
              <a:rPr lang="en-US" altLang="en-US" i="1" dirty="0"/>
              <a:t>T</a:t>
            </a:r>
            <a:r>
              <a:rPr lang="en-US" altLang="en-US" i="1" baseline="-25000" dirty="0"/>
              <a:t>10</a:t>
            </a:r>
            <a:r>
              <a:rPr lang="en-US" altLang="en-US" dirty="0"/>
              <a:t> échoue, </a:t>
            </a:r>
            <a:r>
              <a:rPr lang="en-US" altLang="en-US" i="1" dirty="0"/>
              <a:t>T</a:t>
            </a:r>
            <a:r>
              <a:rPr lang="en-US" altLang="en-US" baseline="-25000" dirty="0"/>
              <a:t>11</a:t>
            </a:r>
            <a:r>
              <a:rPr lang="en-US" altLang="en-US" dirty="0"/>
              <a:t> et </a:t>
            </a:r>
            <a:r>
              <a:rPr lang="en-US" altLang="en-US" i="1" dirty="0"/>
              <a:t>T</a:t>
            </a:r>
            <a:r>
              <a:rPr lang="en-US" altLang="en-US" baseline="-25000" dirty="0"/>
              <a:t>12</a:t>
            </a:r>
            <a:r>
              <a:rPr lang="en-US" altLang="en-US" dirty="0"/>
              <a:t> </a:t>
            </a:r>
            <a:r>
              <a:rPr lang="en-US" altLang="en-US" dirty="0" err="1"/>
              <a:t>doivent</a:t>
            </a:r>
            <a:r>
              <a:rPr lang="en-US" altLang="en-US" dirty="0"/>
              <a:t> également </a:t>
            </a:r>
            <a:r>
              <a:rPr lang="en-US" altLang="en-US" dirty="0" err="1"/>
              <a:t>être</a:t>
            </a:r>
            <a:r>
              <a:rPr lang="en-US" altLang="en-US" dirty="0"/>
              <a:t> </a:t>
            </a:r>
            <a:r>
              <a:rPr lang="en-US" altLang="en-US" dirty="0" err="1"/>
              <a:t>annulées</a:t>
            </a:r>
            <a:r>
              <a:rPr lang="en-US" altLang="en-US" dirty="0"/>
              <a:t>.</a:t>
            </a:r>
          </a:p>
          <a:p>
            <a:pPr algn="l" rtl="0">
              <a:tabLst>
                <a:tab pos="1658938" algn="l"/>
                <a:tab pos="2120900" algn="l"/>
                <a:tab pos="2684463" algn="l"/>
                <a:tab pos="3030538" algn="l"/>
                <a:tab pos="3767138" algn="l"/>
                <a:tab pos="4056063" algn="l"/>
              </a:tabLst>
            </a:pPr>
            <a:r>
              <a:rPr lang="en-US" altLang="en-US" dirty="0"/>
              <a:t>Peut entraîner l'annulation d'une quantité importante de travail.</a:t>
            </a:r>
          </a:p>
        </p:txBody>
      </p:sp>
      <p:pic>
        <p:nvPicPr>
          <p:cNvPr id="32772"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5647" y="2122396"/>
            <a:ext cx="3429000" cy="192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Concept de transaction</a:t>
            </a:r>
          </a:p>
        </p:txBody>
      </p:sp>
      <p:sp>
        <p:nvSpPr>
          <p:cNvPr id="6147" name="Rectangle 3"/>
          <p:cNvSpPr>
            <a:spLocks noGrp="1" noChangeArrowheads="1"/>
          </p:cNvSpPr>
          <p:nvPr>
            <p:ph idx="1"/>
          </p:nvPr>
        </p:nvSpPr>
        <p:spPr>
          <a:xfrm>
            <a:off x="701336" y="1102497"/>
            <a:ext cx="7794594" cy="5367972"/>
          </a:xfrm>
        </p:spPr>
        <p:txBody>
          <a:bodyPr/>
          <a:lstStyle/>
          <a:p>
            <a:pPr algn="l" rtl="0"/>
            <a:r>
              <a:rPr lang="fr-CA" altLang="en-US" dirty="0"/>
              <a:t>Une </a:t>
            </a:r>
            <a:r>
              <a:rPr lang="fr-CA" altLang="en-US" b="1" dirty="0">
                <a:solidFill>
                  <a:srgbClr val="000099"/>
                </a:solidFill>
              </a:rPr>
              <a:t>transaction</a:t>
            </a:r>
            <a:r>
              <a:rPr lang="fr-CA" altLang="en-US" i="1" dirty="0"/>
              <a:t> </a:t>
            </a:r>
            <a:r>
              <a:rPr lang="fr-CA" altLang="en-US" dirty="0"/>
              <a:t>est un </a:t>
            </a:r>
            <a:r>
              <a:rPr lang="fr-CA" altLang="en-US" i="1" dirty="0"/>
              <a:t>unité </a:t>
            </a:r>
            <a:r>
              <a:rPr lang="fr-CA" altLang="en-US" dirty="0"/>
              <a:t>d'exécution de programme qui accède et éventuellement mis à jour divers éléments de données.</a:t>
            </a:r>
          </a:p>
          <a:p>
            <a:pPr algn="l" rtl="0"/>
            <a:r>
              <a:rPr lang="fr-CA" altLang="en-US" dirty="0"/>
              <a:t>Par exemple., opération de transfert de 50 $ du compte A au compte B:</a:t>
            </a:r>
          </a:p>
          <a:p>
            <a:pPr lvl="1" algn="l" rtl="0">
              <a:buFont typeface="Monotype Sorts" charset="2"/>
              <a:buNone/>
            </a:pPr>
            <a:r>
              <a:rPr lang="fr-CA" altLang="en-US" sz="1600" dirty="0"/>
              <a:t>1.	</a:t>
            </a:r>
            <a:r>
              <a:rPr lang="fr-CA" altLang="en-US" sz="1600" b="1" dirty="0"/>
              <a:t>Read</a:t>
            </a:r>
            <a:r>
              <a:rPr lang="fr-CA" altLang="en-US" sz="1600" dirty="0"/>
              <a:t>(</a:t>
            </a:r>
            <a:r>
              <a:rPr lang="fr-CA" altLang="en-US" sz="1600" i="1" dirty="0"/>
              <a:t>A</a:t>
            </a:r>
            <a:r>
              <a:rPr lang="fr-CA" altLang="en-US" sz="1600" dirty="0"/>
              <a:t>)</a:t>
            </a:r>
          </a:p>
          <a:p>
            <a:pPr lvl="1" algn="l" rtl="0">
              <a:buFont typeface="Monotype Sorts" charset="2"/>
              <a:buNone/>
            </a:pPr>
            <a:r>
              <a:rPr lang="fr-CA" altLang="en-US" sz="1600" dirty="0"/>
              <a:t>2.	</a:t>
            </a:r>
            <a:r>
              <a:rPr lang="fr-CA" altLang="en-US" sz="1600" i="1" dirty="0"/>
              <a:t>A</a:t>
            </a:r>
            <a:r>
              <a:rPr lang="fr-CA" altLang="en-US" sz="1600" dirty="0"/>
              <a:t> : = </a:t>
            </a:r>
            <a:r>
              <a:rPr lang="fr-CA" altLang="en-US" sz="1600" i="1" dirty="0"/>
              <a:t>A - </a:t>
            </a:r>
            <a:r>
              <a:rPr lang="fr-CA" altLang="en-US" sz="1600" dirty="0"/>
              <a:t>50</a:t>
            </a:r>
          </a:p>
          <a:p>
            <a:pPr lvl="1" algn="l" rtl="0">
              <a:buFont typeface="Monotype Sorts" charset="2"/>
              <a:buNone/>
            </a:pPr>
            <a:r>
              <a:rPr lang="fr-CA" altLang="en-US" sz="1600" dirty="0"/>
              <a:t>3.	</a:t>
            </a:r>
            <a:r>
              <a:rPr lang="fr-CA" altLang="en-US" sz="1600" b="1" dirty="0"/>
              <a:t>Write</a:t>
            </a:r>
            <a:r>
              <a:rPr lang="fr-CA" altLang="en-US" sz="1600" dirty="0"/>
              <a:t>(</a:t>
            </a:r>
            <a:r>
              <a:rPr lang="fr-CA" altLang="en-US" sz="1600" i="1" dirty="0"/>
              <a:t>A</a:t>
            </a:r>
            <a:r>
              <a:rPr lang="fr-CA" altLang="en-US" sz="1600" dirty="0"/>
              <a:t>)</a:t>
            </a:r>
          </a:p>
          <a:p>
            <a:pPr lvl="1" algn="l" rtl="0">
              <a:buFont typeface="Monotype Sorts" charset="2"/>
              <a:buNone/>
            </a:pPr>
            <a:r>
              <a:rPr lang="fr-CA" altLang="en-US" sz="1600" dirty="0"/>
              <a:t>4.	</a:t>
            </a:r>
            <a:r>
              <a:rPr lang="fr-CA" altLang="en-US" sz="1600" b="1" dirty="0"/>
              <a:t>Read</a:t>
            </a:r>
            <a:r>
              <a:rPr lang="fr-CA" altLang="en-US" sz="1600" dirty="0"/>
              <a:t>(</a:t>
            </a:r>
            <a:r>
              <a:rPr lang="fr-CA" altLang="en-US" sz="1600" i="1" dirty="0"/>
              <a:t>B</a:t>
            </a:r>
            <a:r>
              <a:rPr lang="fr-CA" altLang="en-US" sz="1600" dirty="0"/>
              <a:t>)</a:t>
            </a:r>
          </a:p>
          <a:p>
            <a:pPr lvl="1" algn="l" rtl="0">
              <a:buFont typeface="Monotype Sorts" charset="2"/>
              <a:buNone/>
            </a:pPr>
            <a:r>
              <a:rPr lang="fr-CA" altLang="en-US" sz="1600" dirty="0"/>
              <a:t>5.	</a:t>
            </a:r>
            <a:r>
              <a:rPr lang="fr-CA" altLang="en-US" sz="1600" i="1" dirty="0"/>
              <a:t>B</a:t>
            </a:r>
            <a:r>
              <a:rPr lang="fr-CA" altLang="en-US" sz="1600" dirty="0"/>
              <a:t> : = </a:t>
            </a:r>
            <a:r>
              <a:rPr lang="fr-CA" altLang="en-US" sz="1600" i="1" dirty="0"/>
              <a:t>B + </a:t>
            </a:r>
            <a:r>
              <a:rPr lang="fr-CA" altLang="en-US" sz="1600" dirty="0"/>
              <a:t>50</a:t>
            </a:r>
          </a:p>
          <a:p>
            <a:pPr lvl="1" algn="l" rtl="0">
              <a:buFont typeface="Monotype Sorts" charset="2"/>
              <a:buNone/>
            </a:pPr>
            <a:r>
              <a:rPr lang="fr-CA" altLang="en-US" sz="1600" dirty="0"/>
              <a:t>6.	</a:t>
            </a:r>
            <a:r>
              <a:rPr lang="fr-CA" altLang="en-US" sz="1600" b="1" dirty="0"/>
              <a:t>Write</a:t>
            </a:r>
            <a:r>
              <a:rPr lang="fr-CA" altLang="en-US" sz="1600" dirty="0"/>
              <a:t>(</a:t>
            </a:r>
            <a:r>
              <a:rPr lang="fr-CA" altLang="en-US" sz="1600" i="1" dirty="0"/>
              <a:t>B)</a:t>
            </a:r>
            <a:endParaRPr lang="fr-CA" altLang="en-US" dirty="0"/>
          </a:p>
          <a:p>
            <a:pPr algn="l" rtl="0"/>
            <a:r>
              <a:rPr lang="fr-CA" altLang="en-US" dirty="0"/>
              <a:t>Deux problèmes principaux à traiter:</a:t>
            </a:r>
          </a:p>
          <a:p>
            <a:pPr lvl="1" algn="l" rtl="0"/>
            <a:r>
              <a:rPr lang="fr-CA" altLang="en-US" dirty="0"/>
              <a:t>Pannes de divers types, telles que les pannes matérielles et les pannes système</a:t>
            </a:r>
          </a:p>
          <a:p>
            <a:pPr lvl="1" algn="l" rtl="0"/>
            <a:r>
              <a:rPr lang="fr-CA" altLang="en-US" dirty="0"/>
              <a:t>Exécution simultanée de plusieurs transactions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Plans sans annulations </a:t>
            </a:r>
            <a:r>
              <a:rPr lang="en-US" dirty="0" err="1">
                <a:effectLst>
                  <a:outerShdw blurRad="38100" dist="38100" dir="2700000" algn="tl">
                    <a:srgbClr val="C0C0C0"/>
                  </a:outerShdw>
                </a:effectLst>
              </a:rPr>
              <a:t>en</a:t>
            </a:r>
            <a:r>
              <a:rPr lang="en-US" dirty="0">
                <a:effectLst>
                  <a:outerShdw blurRad="38100" dist="38100" dir="2700000" algn="tl">
                    <a:srgbClr val="C0C0C0"/>
                  </a:outerShdw>
                </a:effectLst>
              </a:rPr>
              <a:t> cascade</a:t>
            </a:r>
          </a:p>
        </p:txBody>
      </p:sp>
      <p:sp>
        <p:nvSpPr>
          <p:cNvPr id="33795" name="Rectangle 3"/>
          <p:cNvSpPr>
            <a:spLocks noGrp="1" noChangeArrowheads="1"/>
          </p:cNvSpPr>
          <p:nvPr>
            <p:ph idx="1"/>
          </p:nvPr>
        </p:nvSpPr>
        <p:spPr>
          <a:xfrm>
            <a:off x="692458" y="1102497"/>
            <a:ext cx="7776839" cy="5367972"/>
          </a:xfrm>
        </p:spPr>
        <p:txBody>
          <a:bodyPr/>
          <a:lstStyle/>
          <a:p>
            <a:pPr algn="l" rtl="0"/>
            <a:r>
              <a:rPr lang="fr-FR" altLang="en-US" b="1" dirty="0">
                <a:solidFill>
                  <a:srgbClr val="000099"/>
                </a:solidFill>
              </a:rPr>
              <a:t>Plans sans annulations en cascade</a:t>
            </a:r>
            <a:r>
              <a:rPr lang="en-US" altLang="en-US" dirty="0"/>
              <a:t> - les annulations en cascade ne peuvent pas se produire;</a:t>
            </a:r>
          </a:p>
          <a:p>
            <a:pPr lvl="1" algn="l" rtl="0"/>
            <a:r>
              <a:rPr lang="en-US" altLang="en-US" dirty="0"/>
              <a:t>Pour chaque paire de transactions </a:t>
            </a:r>
            <a:r>
              <a:rPr lang="en-US" altLang="en-US" i="1" dirty="0" err="1"/>
              <a:t>T</a:t>
            </a:r>
            <a:r>
              <a:rPr lang="en-US" altLang="en-US" i="1" baseline="-25000" dirty="0" err="1"/>
              <a:t>i</a:t>
            </a:r>
            <a:r>
              <a:rPr lang="en-US" altLang="en-US" i="1" dirty="0"/>
              <a:t> </a:t>
            </a:r>
            <a:r>
              <a:rPr lang="en-US" altLang="en-US" dirty="0"/>
              <a:t>et </a:t>
            </a:r>
            <a:r>
              <a:rPr lang="en-US" altLang="en-US" i="1" dirty="0"/>
              <a:t>T</a:t>
            </a:r>
            <a:r>
              <a:rPr lang="en-US" altLang="en-US" i="1" baseline="-25000" dirty="0"/>
              <a:t>j</a:t>
            </a:r>
            <a:r>
              <a:rPr lang="en-US" altLang="en-US" dirty="0"/>
              <a:t> tel que </a:t>
            </a:r>
            <a:r>
              <a:rPr lang="en-US" altLang="en-US" i="1" dirty="0"/>
              <a:t>T</a:t>
            </a:r>
            <a:r>
              <a:rPr lang="en-US" altLang="en-US" i="1" baseline="-25000" dirty="0"/>
              <a:t>j</a:t>
            </a:r>
            <a:r>
              <a:rPr lang="en-US" altLang="en-US" dirty="0"/>
              <a:t> lit une donnée précédemment écrite par </a:t>
            </a:r>
            <a:r>
              <a:rPr lang="en-US" altLang="en-US" i="1" dirty="0" err="1"/>
              <a:t>T</a:t>
            </a:r>
            <a:r>
              <a:rPr lang="en-US" altLang="en-US" i="1" baseline="-25000" dirty="0" err="1"/>
              <a:t>i</a:t>
            </a:r>
            <a:r>
              <a:rPr lang="en-US" altLang="en-US" dirty="0"/>
              <a:t>, l'opération de validation de </a:t>
            </a:r>
            <a:r>
              <a:rPr lang="en-US" altLang="en-US" i="1" dirty="0" err="1"/>
              <a:t>T</a:t>
            </a:r>
            <a:r>
              <a:rPr lang="en-US" altLang="en-US" i="1" baseline="-25000" dirty="0" err="1"/>
              <a:t>i</a:t>
            </a:r>
            <a:r>
              <a:rPr lang="en-US" altLang="en-US" i="1" dirty="0"/>
              <a:t> </a:t>
            </a:r>
            <a:r>
              <a:rPr lang="en-US" altLang="en-US" dirty="0"/>
              <a:t> apparaît avant l'opération de lecture de </a:t>
            </a:r>
            <a:r>
              <a:rPr lang="en-US" altLang="en-US" i="1" dirty="0"/>
              <a:t>T</a:t>
            </a:r>
            <a:r>
              <a:rPr lang="en-US" altLang="en-US" i="1" baseline="-25000" dirty="0"/>
              <a:t>j</a:t>
            </a:r>
            <a:r>
              <a:rPr lang="en-US" altLang="en-US" dirty="0"/>
              <a:t>.</a:t>
            </a:r>
          </a:p>
          <a:p>
            <a:pPr algn="l" rtl="0"/>
            <a:r>
              <a:rPr lang="en-US" altLang="en-US" dirty="0" err="1"/>
              <a:t>Chaque</a:t>
            </a:r>
            <a:r>
              <a:rPr lang="en-US" altLang="en-US" dirty="0"/>
              <a:t> </a:t>
            </a:r>
            <a:r>
              <a:rPr lang="fr-FR" altLang="en-US" dirty="0"/>
              <a:t>plan sans annulations en cascade</a:t>
            </a:r>
            <a:r>
              <a:rPr lang="en-US" altLang="en-US" dirty="0"/>
              <a:t> est également récupérable</a:t>
            </a:r>
          </a:p>
          <a:p>
            <a:pPr algn="l" rtl="0"/>
            <a:r>
              <a:rPr lang="en-US" altLang="en-US" dirty="0"/>
              <a:t>Il est souhaitable de limiter les plans à ceux qui sont sans annulations </a:t>
            </a:r>
            <a:r>
              <a:rPr lang="en-US" altLang="en-US" dirty="0" err="1"/>
              <a:t>en</a:t>
            </a:r>
            <a:r>
              <a:rPr lang="en-US" altLang="en-US" dirty="0"/>
              <a:t> cascade.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Contrôle de la concurrence</a:t>
            </a:r>
          </a:p>
        </p:txBody>
      </p:sp>
      <p:sp>
        <p:nvSpPr>
          <p:cNvPr id="34819" name="Rectangle 3"/>
          <p:cNvSpPr>
            <a:spLocks noGrp="1" noChangeArrowheads="1"/>
          </p:cNvSpPr>
          <p:nvPr>
            <p:ph idx="1"/>
          </p:nvPr>
        </p:nvSpPr>
        <p:spPr>
          <a:xfrm>
            <a:off x="656948" y="1102497"/>
            <a:ext cx="7812349" cy="5367972"/>
          </a:xfrm>
        </p:spPr>
        <p:txBody>
          <a:bodyPr/>
          <a:lstStyle/>
          <a:p>
            <a:pPr algn="l" rtl="0"/>
            <a:r>
              <a:rPr lang="en-US" altLang="en-US" dirty="0"/>
              <a:t>Une base de données doit fournir un mécanisme garantissant que tous les plans </a:t>
            </a:r>
            <a:r>
              <a:rPr lang="en-US" altLang="en-US" dirty="0" err="1"/>
              <a:t>possibles</a:t>
            </a:r>
            <a:r>
              <a:rPr lang="en-US" altLang="en-US" dirty="0"/>
              <a:t> sont </a:t>
            </a:r>
          </a:p>
          <a:p>
            <a:pPr lvl="1"/>
            <a:r>
              <a:rPr lang="en-US" altLang="en-US" dirty="0" err="1"/>
              <a:t>Sérialisables</a:t>
            </a:r>
            <a:r>
              <a:rPr lang="en-US" altLang="en-US" dirty="0"/>
              <a:t> , et </a:t>
            </a:r>
          </a:p>
          <a:p>
            <a:pPr lvl="1" algn="l" rtl="0"/>
            <a:r>
              <a:rPr lang="en-US" altLang="en-US" dirty="0"/>
              <a:t>sont récupérables et de préférence sans cascade</a:t>
            </a:r>
          </a:p>
          <a:p>
            <a:pPr algn="l" rtl="0"/>
            <a:r>
              <a:rPr lang="en-US" altLang="en-US" dirty="0"/>
              <a:t>Une stratégie dans laquelle une seule transaction peut s'exécuter à la fois génère des planifications série, mais fournit un faible degré de concurrence</a:t>
            </a:r>
          </a:p>
          <a:p>
            <a:pPr lvl="1" algn="l" rtl="0"/>
            <a:r>
              <a:rPr lang="en-US" altLang="en-US" dirty="0"/>
              <a:t>Les programmes série sont-ils récupérables /</a:t>
            </a:r>
            <a:r>
              <a:rPr lang="en-US" altLang="en-US" dirty="0" err="1"/>
              <a:t>sans cascade</a:t>
            </a:r>
            <a:r>
              <a:rPr lang="en-US" altLang="en-US" dirty="0"/>
              <a:t>?</a:t>
            </a:r>
          </a:p>
          <a:p>
            <a:pPr algn="l" rtl="0"/>
            <a:r>
              <a:rPr lang="en-US" altLang="en-US" dirty="0"/>
              <a:t>Tester un plan pour la sérialisabilité </a:t>
            </a:r>
            <a:r>
              <a:rPr lang="en-US" altLang="en-US" i="1" dirty="0"/>
              <a:t>après</a:t>
            </a:r>
            <a:r>
              <a:rPr lang="en-US" altLang="en-US" dirty="0"/>
              <a:t> il a exécuté est un peu trop tard!</a:t>
            </a:r>
          </a:p>
          <a:p>
            <a:pPr algn="l" rtl="0"/>
            <a:r>
              <a:rPr lang="en-US" altLang="en-US" b="1" dirty="0">
                <a:solidFill>
                  <a:srgbClr val="000099"/>
                </a:solidFill>
              </a:rPr>
              <a:t>Objectif</a:t>
            </a:r>
            <a:r>
              <a:rPr lang="en-US" altLang="en-US" dirty="0"/>
              <a:t> - développer des protocoles de contrôle d'accès concurrentiel qui assureront la sérialisabilité.</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Contrôle de la concurrence (suite)</a:t>
            </a:r>
          </a:p>
        </p:txBody>
      </p:sp>
      <p:sp>
        <p:nvSpPr>
          <p:cNvPr id="35843" name="Rectangle 3"/>
          <p:cNvSpPr>
            <a:spLocks noGrp="1" noChangeArrowheads="1"/>
          </p:cNvSpPr>
          <p:nvPr>
            <p:ph idx="1"/>
          </p:nvPr>
        </p:nvSpPr>
        <p:spPr>
          <a:xfrm>
            <a:off x="656948" y="1102497"/>
            <a:ext cx="7803471" cy="5367972"/>
          </a:xfrm>
        </p:spPr>
        <p:txBody>
          <a:bodyPr/>
          <a:lstStyle/>
          <a:p>
            <a:pPr algn="l" rtl="0"/>
            <a:r>
              <a:rPr lang="en-US" altLang="en-US" dirty="0"/>
              <a:t>Les plans </a:t>
            </a:r>
            <a:r>
              <a:rPr lang="en-US" altLang="en-US" dirty="0" err="1"/>
              <a:t>doivent</a:t>
            </a:r>
            <a:r>
              <a:rPr lang="en-US" altLang="en-US" dirty="0"/>
              <a:t> être en conflit ou en vue sérialisables et récupérables, pour des raisons de cohérence de la base de données, et de préférence sans cascade.</a:t>
            </a:r>
          </a:p>
          <a:p>
            <a:pPr algn="l" rtl="0"/>
            <a:r>
              <a:rPr lang="en-US" altLang="en-US" dirty="0"/>
              <a:t>Une stratégie dans laquelle une seule transaction peut s'exécuter à la fois génère des plans </a:t>
            </a:r>
            <a:r>
              <a:rPr lang="en-US" altLang="en-US" dirty="0" err="1"/>
              <a:t>sériels</a:t>
            </a:r>
            <a:r>
              <a:rPr lang="en-US" altLang="en-US" dirty="0"/>
              <a:t>, mais fournit un faible degré de concurrence.</a:t>
            </a:r>
          </a:p>
          <a:p>
            <a:pPr algn="l" rtl="0"/>
            <a:r>
              <a:rPr lang="en-US" altLang="en-US" dirty="0"/>
              <a:t>Les schémas de contrôle de la concurrence font un compromis entre la quantité de concurrence qu'ils autorisent et le montant des frais généraux qu'ils encourent.</a:t>
            </a:r>
          </a:p>
          <a:p>
            <a:pPr algn="l" rtl="0"/>
            <a:r>
              <a:rPr lang="en-US" altLang="en-US" dirty="0"/>
              <a:t>Certains schémas autorisent uniquement la génération de planifications sérialisables par conflit, tandis que d'autres autorisent des planifications sérialisables par vue qui ne sont pas sérialisables par conflit.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p:txBody>
          <a:bodyPr/>
          <a:lstStyle/>
          <a:p>
            <a:pPr algn="l" rtl="0">
              <a:defRPr/>
            </a:pPr>
            <a:r>
              <a:rPr lang="en-US" sz="2800" dirty="0">
                <a:effectLst>
                  <a:outerShdw blurRad="38100" dist="38100" dir="2700000" algn="tl">
                    <a:srgbClr val="C0C0C0"/>
                  </a:outerShdw>
                </a:effectLst>
              </a:rPr>
              <a:t>Contrôle de la concurrence et tests de sérialisabilité</a:t>
            </a:r>
          </a:p>
        </p:txBody>
      </p:sp>
      <p:sp>
        <p:nvSpPr>
          <p:cNvPr id="36867" name="Rectangle 3"/>
          <p:cNvSpPr>
            <a:spLocks noGrp="1" noChangeArrowheads="1"/>
          </p:cNvSpPr>
          <p:nvPr>
            <p:ph idx="1"/>
          </p:nvPr>
        </p:nvSpPr>
        <p:spPr>
          <a:xfrm>
            <a:off x="674702" y="1102497"/>
            <a:ext cx="7794595" cy="5367972"/>
          </a:xfrm>
        </p:spPr>
        <p:txBody>
          <a:bodyPr/>
          <a:lstStyle/>
          <a:p>
            <a:pPr algn="l" rtl="0"/>
            <a:r>
              <a:rPr lang="en-US" altLang="en-US" dirty="0"/>
              <a:t>Les protocoles de contrôle d'accès concurrentiel permettent des planifications simultanées, mais garantissent que les planifications sont sérialisables en conflit / vue, et sont récupérables et sans cascade.</a:t>
            </a:r>
          </a:p>
          <a:p>
            <a:pPr algn="l" rtl="0"/>
            <a:r>
              <a:rPr lang="en-US" altLang="en-US" dirty="0"/>
              <a:t>Les protocoles de contrôle d'accès concurrentiel (généralement) n'examinent pas le graphe de précédence lors de sa création</a:t>
            </a:r>
          </a:p>
          <a:p>
            <a:pPr lvl="1" algn="l" rtl="0"/>
            <a:r>
              <a:rPr lang="en-US" altLang="en-US" dirty="0"/>
              <a:t>Au lieu de cela, un protocole impose une discipline qui évite les planifications non sérialisables.</a:t>
            </a:r>
          </a:p>
          <a:p>
            <a:pPr lvl="1" algn="l" rtl="0"/>
            <a:r>
              <a:rPr lang="en-US" altLang="en-US" dirty="0"/>
              <a:t>Nous étudions ces protocoles au chapitre 16.</a:t>
            </a:r>
          </a:p>
          <a:p>
            <a:pPr algn="l" rtl="0"/>
            <a:r>
              <a:rPr lang="en-US" altLang="en-US" dirty="0"/>
              <a:t>Différents protocoles de contrôle de la concurrence offrent différents compromis entre la quantité de concurrence qu'ils autorisent et la quantité de frais généraux qu'ils encourent.</a:t>
            </a:r>
          </a:p>
          <a:p>
            <a:pPr algn="l" rtl="0"/>
            <a:r>
              <a:rPr lang="en-US" altLang="en-US" dirty="0"/>
              <a:t>Les tests de sérialisation nous aident à comprendre pourquoi un protocole de contrôle d'accès concurrentiel est correct. </a:t>
            </a:r>
          </a:p>
          <a:p>
            <a:pPr algn="l" rtl="0"/>
            <a:endParaRPr lang="en-US"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6"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Faibles niveaux de cohérence</a:t>
            </a:r>
          </a:p>
        </p:txBody>
      </p:sp>
      <p:sp>
        <p:nvSpPr>
          <p:cNvPr id="37891" name="Rectangle 3"/>
          <p:cNvSpPr>
            <a:spLocks noGrp="1" noChangeArrowheads="1"/>
          </p:cNvSpPr>
          <p:nvPr>
            <p:ph idx="1"/>
          </p:nvPr>
        </p:nvSpPr>
        <p:spPr>
          <a:xfrm>
            <a:off x="674702" y="1102497"/>
            <a:ext cx="7750207" cy="5367972"/>
          </a:xfrm>
        </p:spPr>
        <p:txBody>
          <a:bodyPr/>
          <a:lstStyle/>
          <a:p>
            <a:pPr algn="l" rtl="0"/>
            <a:r>
              <a:rPr lang="en-US" altLang="en-US" dirty="0"/>
              <a:t>Certaines applications sont prêtes à vivre avec de faibles niveaux de cohérence, permettant des plans qui ne sont pas sérialisables</a:t>
            </a:r>
          </a:p>
          <a:p>
            <a:pPr lvl="1" algn="l" rtl="0"/>
            <a:r>
              <a:rPr lang="en-US" altLang="en-US" dirty="0"/>
              <a:t>Par exemple, une transaction en lecture seule qui souhaite obtenir un solde total approximatif de tous les comptes </a:t>
            </a:r>
          </a:p>
          <a:p>
            <a:pPr lvl="1" algn="l" rtl="0"/>
            <a:r>
              <a:rPr lang="en-US" altLang="en-US" dirty="0"/>
              <a:t>Par exemple, les statistiques de base de données calculées pour l'optimisation des requêtes peuvent être approximatives (pourquoi?)</a:t>
            </a:r>
          </a:p>
          <a:p>
            <a:pPr lvl="1" algn="l" rtl="0"/>
            <a:r>
              <a:rPr lang="en-US" altLang="en-US" dirty="0"/>
              <a:t>Ces transactions ne doivent pas nécessairement être sérialisables par rapport aux autres transactions</a:t>
            </a:r>
          </a:p>
          <a:p>
            <a:pPr algn="l" rtl="0"/>
            <a:r>
              <a:rPr lang="en-US" altLang="en-US" dirty="0"/>
              <a:t>Compromis précision pour la performance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Niveaux de cohérence dans SQL-92</a:t>
            </a:r>
          </a:p>
        </p:txBody>
      </p:sp>
      <p:sp>
        <p:nvSpPr>
          <p:cNvPr id="38915" name="Rectangle 3"/>
          <p:cNvSpPr>
            <a:spLocks noGrp="1" noChangeArrowheads="1"/>
          </p:cNvSpPr>
          <p:nvPr>
            <p:ph idx="1"/>
          </p:nvPr>
        </p:nvSpPr>
        <p:spPr>
          <a:xfrm>
            <a:off x="665824" y="1102497"/>
            <a:ext cx="7705819" cy="5367972"/>
          </a:xfrm>
        </p:spPr>
        <p:txBody>
          <a:bodyPr/>
          <a:lstStyle/>
          <a:p>
            <a:pPr algn="l" rtl="0"/>
            <a:r>
              <a:rPr lang="en-US" altLang="en-US" b="1" dirty="0">
                <a:solidFill>
                  <a:srgbClr val="000099"/>
                </a:solidFill>
              </a:rPr>
              <a:t>Sérialisable</a:t>
            </a:r>
            <a:r>
              <a:rPr lang="en-US" altLang="en-US" b="1" dirty="0"/>
              <a:t> </a:t>
            </a:r>
            <a:r>
              <a:rPr lang="en-US" altLang="en-US" dirty="0"/>
              <a:t>- défaut</a:t>
            </a:r>
          </a:p>
          <a:p>
            <a:pPr algn="l" rtl="0"/>
            <a:r>
              <a:rPr lang="en-US" altLang="en-US" b="1" dirty="0">
                <a:solidFill>
                  <a:srgbClr val="000099"/>
                </a:solidFill>
              </a:rPr>
              <a:t>Lecture répétable</a:t>
            </a:r>
            <a:r>
              <a:rPr lang="en-US" altLang="en-US" b="1" dirty="0"/>
              <a:t> </a:t>
            </a:r>
            <a:r>
              <a:rPr lang="en-US" altLang="en-US" dirty="0"/>
              <a:t>-</a:t>
            </a:r>
            <a:r>
              <a:rPr lang="en-US" altLang="en-US" b="1" dirty="0"/>
              <a:t> </a:t>
            </a:r>
            <a:r>
              <a:rPr lang="en-US" altLang="en-US" dirty="0"/>
              <a:t>Seuls les enregistrements validés à lire. </a:t>
            </a:r>
          </a:p>
          <a:p>
            <a:pPr lvl="1" algn="l" rtl="0"/>
            <a:r>
              <a:rPr lang="en-US" altLang="en-US" dirty="0"/>
              <a:t>Les lectures répétées du même enregistrement doivent renvoyer la même valeur.</a:t>
            </a:r>
          </a:p>
          <a:p>
            <a:pPr lvl="1" algn="l" rtl="0"/>
            <a:r>
              <a:rPr lang="en-US" altLang="en-US" dirty="0"/>
              <a:t>Cependant, une transaction peut ne pas être sérialisable - elle peut trouver certains enregistrements insérés par une transaction mais pas en trouver d'autres.</a:t>
            </a:r>
          </a:p>
          <a:p>
            <a:pPr algn="l" rtl="0"/>
            <a:r>
              <a:rPr lang="en-US" altLang="en-US" b="1" dirty="0">
                <a:solidFill>
                  <a:srgbClr val="000099"/>
                </a:solidFill>
              </a:rPr>
              <a:t>Lire les </a:t>
            </a:r>
            <a:r>
              <a:rPr lang="en-US" altLang="en-US" b="1" dirty="0" err="1">
                <a:solidFill>
                  <a:srgbClr val="000099"/>
                </a:solidFill>
              </a:rPr>
              <a:t>données</a:t>
            </a:r>
            <a:r>
              <a:rPr lang="en-US" altLang="en-US" b="1" dirty="0">
                <a:solidFill>
                  <a:srgbClr val="000099"/>
                </a:solidFill>
              </a:rPr>
              <a:t> </a:t>
            </a:r>
            <a:r>
              <a:rPr lang="en-US" altLang="en-US" b="1" dirty="0" err="1">
                <a:solidFill>
                  <a:srgbClr val="000099"/>
                </a:solidFill>
              </a:rPr>
              <a:t>validées</a:t>
            </a:r>
            <a:r>
              <a:rPr lang="en-US" altLang="en-US" b="1" dirty="0">
                <a:solidFill>
                  <a:srgbClr val="000099"/>
                </a:solidFill>
              </a:rPr>
              <a:t> </a:t>
            </a:r>
            <a:r>
              <a:rPr lang="en-US" altLang="en-US" dirty="0"/>
              <a:t>-</a:t>
            </a:r>
            <a:r>
              <a:rPr lang="en-US" altLang="en-US" b="1" dirty="0"/>
              <a:t> </a:t>
            </a:r>
            <a:r>
              <a:rPr lang="en-US" altLang="en-US" dirty="0"/>
              <a:t>seuls les enregistrements validés peuvent être lus.</a:t>
            </a:r>
          </a:p>
          <a:p>
            <a:pPr lvl="1" algn="l" rtl="0"/>
            <a:r>
              <a:rPr lang="en-US" altLang="en-US" dirty="0"/>
              <a:t>Les lectures successives de l'enregistrement peuvent renvoyer des valeurs différentes (mais validées).</a:t>
            </a:r>
          </a:p>
          <a:p>
            <a:pPr algn="l" rtl="0"/>
            <a:r>
              <a:rPr lang="en-US" altLang="en-US" b="1" dirty="0">
                <a:solidFill>
                  <a:srgbClr val="000099"/>
                </a:solidFill>
              </a:rPr>
              <a:t>Lire sans validation</a:t>
            </a:r>
            <a:r>
              <a:rPr lang="en-US" altLang="en-US" dirty="0"/>
              <a:t> -</a:t>
            </a:r>
            <a:r>
              <a:rPr lang="en-US" altLang="en-US" b="1" dirty="0"/>
              <a:t> </a:t>
            </a:r>
            <a:r>
              <a:rPr lang="en-US" altLang="en-US" dirty="0"/>
              <a:t>même les enregistrements non validés peuvent être lus. </a:t>
            </a:r>
            <a:endParaRPr lang="en-US" altLang="en-US" b="1" dirty="0"/>
          </a:p>
        </p:txBody>
      </p:sp>
      <p:sp>
        <p:nvSpPr>
          <p:cNvPr id="38916" name="Rectangle 5"/>
          <p:cNvSpPr>
            <a:spLocks noChangeArrowheads="1"/>
          </p:cNvSpPr>
          <p:nvPr/>
        </p:nvSpPr>
        <p:spPr bwMode="auto">
          <a:xfrm>
            <a:off x="538163" y="4135438"/>
            <a:ext cx="752792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l" rtl="0">
              <a:spcBef>
                <a:spcPct val="35000"/>
              </a:spcBef>
              <a:buClr>
                <a:schemeClr val="tx2"/>
              </a:buClr>
              <a:buSzPct val="90000"/>
              <a:buFont typeface="Monotype Sorts" charset="2"/>
              <a:buChar char="n"/>
            </a:pPr>
            <a:endParaRPr lang="en-US" altLang="en-US" sz="1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p:txBody>
          <a:bodyPr/>
          <a:lstStyle/>
          <a:p>
            <a:pPr algn="l" rtl="0">
              <a:defRPr/>
            </a:pPr>
            <a:r>
              <a:rPr lang="en-US" dirty="0">
                <a:effectLst>
                  <a:outerShdw blurRad="38100" dist="38100" dir="2700000" algn="tl">
                    <a:srgbClr val="C0C0C0"/>
                  </a:outerShdw>
                </a:effectLst>
              </a:rPr>
              <a:t>Niveaux de cohérence</a:t>
            </a:r>
          </a:p>
        </p:txBody>
      </p:sp>
      <p:sp>
        <p:nvSpPr>
          <p:cNvPr id="2" name="Content Placeholder 1">
            <a:extLst>
              <a:ext uri="{FF2B5EF4-FFF2-40B4-BE49-F238E27FC236}">
                <a16:creationId xmlns:a16="http://schemas.microsoft.com/office/drawing/2014/main" id="{E247170A-C2C0-4F36-8AA4-43A13105431D}"/>
              </a:ext>
            </a:extLst>
          </p:cNvPr>
          <p:cNvSpPr>
            <a:spLocks noGrp="1"/>
          </p:cNvSpPr>
          <p:nvPr>
            <p:ph idx="1"/>
          </p:nvPr>
        </p:nvSpPr>
        <p:spPr>
          <a:xfrm>
            <a:off x="692458" y="1102497"/>
            <a:ext cx="7750206" cy="5367972"/>
          </a:xfrm>
        </p:spPr>
        <p:txBody>
          <a:bodyPr/>
          <a:lstStyle/>
          <a:p>
            <a:pPr algn="l" rtl="0"/>
            <a:r>
              <a:rPr lang="en-US" dirty="0"/>
              <a:t>De plus faibles degrés de cohérence utiles pour recueillir des</a:t>
            </a:r>
            <a:br>
              <a:rPr lang="en-US" dirty="0"/>
            </a:br>
            <a:r>
              <a:rPr lang="en-US" dirty="0"/>
              <a:t>informations sur la base de données </a:t>
            </a:r>
          </a:p>
          <a:p>
            <a:pPr algn="l" rtl="0"/>
            <a:r>
              <a:rPr lang="en-US" dirty="0"/>
              <a:t>Attention: certains systèmes de bases de données n'assurent pas les plannings sérialisables par défaut</a:t>
            </a:r>
          </a:p>
          <a:p>
            <a:pPr algn="l" rtl="0"/>
            <a:r>
              <a:rPr lang="en-US" dirty="0"/>
              <a:t>Par exemple, Oracle (et PostgreSQL avant la version 9) prennent en charge par défaut un niveau de cohérence appelé isolation de cliché (ne faisant pas partie du standard SQL)</a:t>
            </a:r>
          </a:p>
          <a:p>
            <a:pPr algn="l" rtl="0"/>
            <a:endParaRPr lang="en-IN" dirty="0"/>
          </a:p>
        </p:txBody>
      </p:sp>
      <p:sp>
        <p:nvSpPr>
          <p:cNvPr id="39939" name="Rectangle 5"/>
          <p:cNvSpPr>
            <a:spLocks noChangeArrowheads="1"/>
          </p:cNvSpPr>
          <p:nvPr/>
        </p:nvSpPr>
        <p:spPr bwMode="auto">
          <a:xfrm>
            <a:off x="1147763" y="1163638"/>
            <a:ext cx="7005637" cy="292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l" rtl="0">
              <a:spcBef>
                <a:spcPct val="35000"/>
              </a:spcBef>
              <a:buClr>
                <a:schemeClr val="tx2"/>
              </a:buClr>
              <a:buSzPct val="90000"/>
              <a:buFont typeface="Monotype Sorts" charset="2"/>
              <a:buChar char="n"/>
            </a:pPr>
            <a:endParaRPr lang="en-US" altLang="en-US" sz="1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Définition de transaction en SQL</a:t>
            </a:r>
          </a:p>
        </p:txBody>
      </p:sp>
      <p:sp>
        <p:nvSpPr>
          <p:cNvPr id="40963" name="Rectangle 3"/>
          <p:cNvSpPr>
            <a:spLocks noGrp="1" noChangeArrowheads="1"/>
          </p:cNvSpPr>
          <p:nvPr>
            <p:ph idx="1"/>
          </p:nvPr>
        </p:nvSpPr>
        <p:spPr>
          <a:xfrm>
            <a:off x="639192" y="1102497"/>
            <a:ext cx="7927759" cy="5367972"/>
          </a:xfrm>
        </p:spPr>
        <p:txBody>
          <a:bodyPr/>
          <a:lstStyle/>
          <a:p>
            <a:pPr algn="l" rtl="0"/>
            <a:r>
              <a:rPr lang="en-US" altLang="en-US" dirty="0"/>
              <a:t>En SQL, une transaction commence implicitement.</a:t>
            </a:r>
          </a:p>
          <a:p>
            <a:pPr algn="l" rtl="0"/>
            <a:r>
              <a:rPr lang="en-US" altLang="en-US" dirty="0"/>
              <a:t>Une transaction en SQL se termine par:</a:t>
            </a:r>
          </a:p>
          <a:p>
            <a:pPr lvl="1" algn="l" rtl="0"/>
            <a:r>
              <a:rPr lang="en-US" altLang="en-US" b="1" dirty="0" err="1"/>
              <a:t>Valider</a:t>
            </a:r>
            <a:r>
              <a:rPr lang="en-US" altLang="en-US" b="1" dirty="0"/>
              <a:t> le travail:</a:t>
            </a:r>
            <a:r>
              <a:rPr lang="en-US" altLang="en-US" dirty="0"/>
              <a:t> valide la transaction en cours et en commence une nouvelle.</a:t>
            </a:r>
          </a:p>
          <a:p>
            <a:pPr lvl="1" algn="l" rtl="0"/>
            <a:r>
              <a:rPr lang="en-US" altLang="en-US" b="1" dirty="0"/>
              <a:t>Restauration:</a:t>
            </a:r>
            <a:r>
              <a:rPr lang="en-US" altLang="en-US" dirty="0"/>
              <a:t> provoque l'annulation de la transaction en cours.</a:t>
            </a:r>
          </a:p>
          <a:p>
            <a:pPr algn="l" rtl="0"/>
            <a:r>
              <a:rPr lang="en-US" altLang="en-US" dirty="0"/>
              <a:t>Dans presque tous les systèmes de base de données, par défaut, chaque instruction SQL s'engage également implicitement si elle s'exécute avec succès</a:t>
            </a:r>
          </a:p>
          <a:p>
            <a:pPr lvl="1" algn="l" rtl="0"/>
            <a:r>
              <a:rPr lang="en-US" altLang="en-US" dirty="0"/>
              <a:t>La validation implicite peut être désactivée par une directive de base de données</a:t>
            </a:r>
          </a:p>
          <a:p>
            <a:pPr lvl="2" algn="l" rtl="0"/>
            <a:r>
              <a:rPr lang="en-US" altLang="en-US" dirty="0"/>
              <a:t>Par exemple, dans JDBC - </a:t>
            </a:r>
            <a:r>
              <a:rPr lang="en-US" altLang="en-US" dirty="0" err="1"/>
              <a:t>connection.setAutoCommit</a:t>
            </a:r>
            <a:r>
              <a:rPr lang="en-US" altLang="en-US" dirty="0"/>
              <a:t>(faux);</a:t>
            </a:r>
          </a:p>
          <a:p>
            <a:pPr algn="l" rtl="0"/>
            <a:r>
              <a:rPr lang="en-US" altLang="en-US" dirty="0"/>
              <a:t>Le niveau d'isolement peut être défini au niveau de la base de données</a:t>
            </a:r>
          </a:p>
          <a:p>
            <a:pPr algn="l" rtl="0"/>
            <a:r>
              <a:rPr lang="en-US" altLang="en-US" dirty="0"/>
              <a:t>Le niveau d'isolement peut être modifié au début de la transaction</a:t>
            </a:r>
          </a:p>
          <a:p>
            <a:pPr lvl="2" algn="l" rtl="0"/>
            <a:r>
              <a:rPr lang="en-US" altLang="en-US" dirty="0"/>
              <a:t>Par exemple, en SQL </a:t>
            </a:r>
            <a:r>
              <a:rPr lang="en-US" altLang="en-US" b="1" dirty="0"/>
              <a:t>définir le niveau d'isolement des transactions sérialisable</a:t>
            </a:r>
          </a:p>
          <a:p>
            <a:pPr lvl="2" algn="l" rtl="0"/>
            <a:r>
              <a:rPr lang="en-US" altLang="en-US" dirty="0"/>
              <a:t>Par exemple dans JDBC - </a:t>
            </a:r>
            <a:r>
              <a:rPr lang="en-US" altLang="en-US" dirty="0" err="1"/>
              <a:t>connection.setTransactionIsolation</a:t>
            </a:r>
            <a:r>
              <a:rPr lang="en-US" altLang="en-US" dirty="0"/>
              <a:t>( </a:t>
            </a:r>
            <a:br>
              <a:rPr lang="en-US" altLang="en-US" dirty="0"/>
            </a:br>
            <a:r>
              <a:rPr lang="en-US" altLang="en-US" dirty="0"/>
              <a:t> </a:t>
            </a:r>
            <a:r>
              <a:rPr lang="en-US" altLang="en-US" dirty="0" err="1"/>
              <a:t>Connection.TRANSACTION_SERIALIZABLE</a:t>
            </a:r>
            <a:r>
              <a:rPr lang="en-US" altLang="en-US"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1ACAF-F04B-44BB-A5C2-EAE4A5FBD7DE}"/>
              </a:ext>
            </a:extLst>
          </p:cNvPr>
          <p:cNvSpPr>
            <a:spLocks noGrp="1"/>
          </p:cNvSpPr>
          <p:nvPr>
            <p:ph type="title"/>
          </p:nvPr>
        </p:nvSpPr>
        <p:spPr/>
        <p:txBody>
          <a:bodyPr/>
          <a:lstStyle/>
          <a:p>
            <a:pPr algn="l" rtl="0"/>
            <a:r>
              <a:rPr lang="en-IN" dirty="0"/>
              <a:t>Mise en œuvre des niveaux d'isolement</a:t>
            </a:r>
          </a:p>
        </p:txBody>
      </p:sp>
      <p:sp>
        <p:nvSpPr>
          <p:cNvPr id="3" name="Content Placeholder 2">
            <a:extLst>
              <a:ext uri="{FF2B5EF4-FFF2-40B4-BE49-F238E27FC236}">
                <a16:creationId xmlns:a16="http://schemas.microsoft.com/office/drawing/2014/main" id="{96E06DFC-E228-4A51-A4C2-91BB66D41B27}"/>
              </a:ext>
            </a:extLst>
          </p:cNvPr>
          <p:cNvSpPr>
            <a:spLocks noGrp="1"/>
          </p:cNvSpPr>
          <p:nvPr>
            <p:ph idx="1"/>
          </p:nvPr>
        </p:nvSpPr>
        <p:spPr>
          <a:xfrm>
            <a:off x="674702" y="1102497"/>
            <a:ext cx="7741329" cy="5367972"/>
          </a:xfrm>
        </p:spPr>
        <p:txBody>
          <a:bodyPr/>
          <a:lstStyle/>
          <a:p>
            <a:pPr algn="l" rtl="0"/>
            <a:r>
              <a:rPr lang="en-IN" dirty="0"/>
              <a:t>Verrouillage</a:t>
            </a:r>
          </a:p>
          <a:p>
            <a:pPr lvl="1" algn="l" rtl="0"/>
            <a:r>
              <a:rPr lang="en-IN" dirty="0"/>
              <a:t>Verrouiller sur toute la base de données vs verrouiller sur des éléments</a:t>
            </a:r>
          </a:p>
          <a:p>
            <a:pPr lvl="1" algn="l" rtl="0"/>
            <a:r>
              <a:rPr lang="en-IN" dirty="0"/>
              <a:t>Combien de temps pour tenir le verrou?</a:t>
            </a:r>
          </a:p>
          <a:p>
            <a:pPr lvl="1" algn="l" rtl="0"/>
            <a:r>
              <a:rPr lang="en-IN" dirty="0"/>
              <a:t>Verrous partagés ou exclusifs</a:t>
            </a:r>
          </a:p>
          <a:p>
            <a:pPr algn="l" rtl="0"/>
            <a:r>
              <a:rPr lang="en-IN" dirty="0" err="1"/>
              <a:t>Horodatages</a:t>
            </a:r>
            <a:r>
              <a:rPr lang="en-IN" dirty="0"/>
              <a:t> (“timestamps”)</a:t>
            </a:r>
          </a:p>
          <a:p>
            <a:pPr lvl="1" algn="l" rtl="0"/>
            <a:r>
              <a:rPr lang="en-IN" dirty="0"/>
              <a:t>Horodatage de la transaction attribué, par exemple au début d'une transaction</a:t>
            </a:r>
          </a:p>
          <a:p>
            <a:pPr lvl="1" algn="l" rtl="0"/>
            <a:r>
              <a:rPr lang="en-IN" dirty="0"/>
              <a:t>Les éléments de données stockent deux horodatages</a:t>
            </a:r>
          </a:p>
          <a:p>
            <a:pPr lvl="2" algn="l" rtl="0"/>
            <a:r>
              <a:rPr lang="en-IN" dirty="0" err="1"/>
              <a:t>Horodatage</a:t>
            </a:r>
            <a:r>
              <a:rPr lang="en-IN" dirty="0"/>
              <a:t> de lecture (“</a:t>
            </a:r>
            <a:r>
              <a:rPr lang="en-IN" b="1" dirty="0"/>
              <a:t>Read timestamp</a:t>
            </a:r>
            <a:r>
              <a:rPr lang="en-IN" dirty="0"/>
              <a:t>”)</a:t>
            </a:r>
          </a:p>
          <a:p>
            <a:pPr lvl="2" algn="l" rtl="0"/>
            <a:r>
              <a:rPr lang="en-IN" dirty="0" err="1"/>
              <a:t>Horodatage</a:t>
            </a:r>
            <a:r>
              <a:rPr lang="en-IN" dirty="0"/>
              <a:t> </a:t>
            </a:r>
            <a:r>
              <a:rPr lang="en-IN" dirty="0" err="1"/>
              <a:t>d’écriture</a:t>
            </a:r>
            <a:r>
              <a:rPr lang="en-IN" dirty="0"/>
              <a:t> (“</a:t>
            </a:r>
            <a:r>
              <a:rPr lang="en-IN" b="1" dirty="0"/>
              <a:t>Write timestamp</a:t>
            </a:r>
            <a:r>
              <a:rPr lang="en-IN" dirty="0"/>
              <a:t>”)</a:t>
            </a:r>
          </a:p>
          <a:p>
            <a:pPr lvl="1" algn="l" rtl="0"/>
            <a:r>
              <a:rPr lang="en-IN" dirty="0"/>
              <a:t>Les horodatages sont utilisés pour détecter les </a:t>
            </a:r>
            <a:r>
              <a:rPr lang="en-IN" dirty="0" err="1"/>
              <a:t>accès</a:t>
            </a:r>
            <a:r>
              <a:rPr lang="en-IN" dirty="0"/>
              <a:t> qui </a:t>
            </a:r>
            <a:r>
              <a:rPr lang="en-IN" dirty="0" err="1"/>
              <a:t>n’entrent</a:t>
            </a:r>
            <a:r>
              <a:rPr lang="en-IN" dirty="0"/>
              <a:t> pas dans </a:t>
            </a:r>
            <a:r>
              <a:rPr lang="en-IN" dirty="0" err="1"/>
              <a:t>l’ordre</a:t>
            </a:r>
            <a:r>
              <a:rPr lang="en-IN" dirty="0"/>
              <a:t> des choses</a:t>
            </a:r>
          </a:p>
          <a:p>
            <a:pPr algn="l" rtl="0"/>
            <a:r>
              <a:rPr lang="en-IN" dirty="0"/>
              <a:t>Plusieurs versions de chaque élément de données</a:t>
            </a:r>
          </a:p>
          <a:p>
            <a:pPr lvl="1" algn="l" rtl="0"/>
            <a:r>
              <a:rPr lang="en-IN" dirty="0"/>
              <a:t>Autoriser les transactions à lire à partir d'un «instantané» de la base de données</a:t>
            </a:r>
          </a:p>
        </p:txBody>
      </p:sp>
    </p:spTree>
    <p:extLst>
      <p:ext uri="{BB962C8B-B14F-4D97-AF65-F5344CB8AC3E}">
        <p14:creationId xmlns:p14="http://schemas.microsoft.com/office/powerpoint/2010/main" val="33450825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36548-0516-4E04-B705-F7A54C9E8ABE}"/>
              </a:ext>
            </a:extLst>
          </p:cNvPr>
          <p:cNvSpPr>
            <a:spLocks noGrp="1"/>
          </p:cNvSpPr>
          <p:nvPr>
            <p:ph type="title"/>
          </p:nvPr>
        </p:nvSpPr>
        <p:spPr/>
        <p:txBody>
          <a:bodyPr/>
          <a:lstStyle/>
          <a:p>
            <a:pPr algn="l" rtl="0"/>
            <a:r>
              <a:rPr lang="en-IN" dirty="0"/>
              <a:t>Transactions sous forme d'instructions SQL</a:t>
            </a:r>
          </a:p>
        </p:txBody>
      </p:sp>
      <p:sp>
        <p:nvSpPr>
          <p:cNvPr id="3" name="Content Placeholder 2">
            <a:extLst>
              <a:ext uri="{FF2B5EF4-FFF2-40B4-BE49-F238E27FC236}">
                <a16:creationId xmlns:a16="http://schemas.microsoft.com/office/drawing/2014/main" id="{F275E497-18AF-475A-B6A4-049AF234E8D0}"/>
              </a:ext>
            </a:extLst>
          </p:cNvPr>
          <p:cNvSpPr>
            <a:spLocks noGrp="1"/>
          </p:cNvSpPr>
          <p:nvPr>
            <p:ph idx="1"/>
          </p:nvPr>
        </p:nvSpPr>
        <p:spPr>
          <a:xfrm>
            <a:off x="630314" y="1003107"/>
            <a:ext cx="8215235" cy="5367972"/>
          </a:xfrm>
        </p:spPr>
        <p:txBody>
          <a:bodyPr/>
          <a:lstStyle/>
          <a:p>
            <a:pPr algn="l" rtl="0"/>
            <a:r>
              <a:rPr lang="en-IN" dirty="0"/>
              <a:t>Par exemple., Transaction 1:</a:t>
            </a:r>
            <a:br>
              <a:rPr lang="en-IN" dirty="0"/>
            </a:br>
            <a:r>
              <a:rPr lang="en-IN" sz="1800" dirty="0"/>
              <a:t> </a:t>
            </a:r>
            <a:r>
              <a:rPr lang="en-IN" b="1" dirty="0"/>
              <a:t>select</a:t>
            </a:r>
            <a:r>
              <a:rPr lang="en-IN" dirty="0"/>
              <a:t> </a:t>
            </a:r>
            <a:r>
              <a:rPr lang="en-IN" i="1" dirty="0"/>
              <a:t>ID, name </a:t>
            </a:r>
            <a:r>
              <a:rPr lang="en-IN" dirty="0"/>
              <a:t> </a:t>
            </a:r>
            <a:r>
              <a:rPr lang="en-IN" b="1" dirty="0"/>
              <a:t>from </a:t>
            </a:r>
            <a:r>
              <a:rPr lang="en-IN" i="1" dirty="0"/>
              <a:t>instructor </a:t>
            </a:r>
            <a:r>
              <a:rPr lang="en-IN" b="1" dirty="0"/>
              <a:t>where </a:t>
            </a:r>
            <a:r>
              <a:rPr lang="en-IN" dirty="0"/>
              <a:t> s</a:t>
            </a:r>
            <a:r>
              <a:rPr lang="en-IN" i="1" dirty="0"/>
              <a:t>alary</a:t>
            </a:r>
            <a:r>
              <a:rPr lang="en-IN" dirty="0"/>
              <a:t> &gt; 90000</a:t>
            </a:r>
            <a:endParaRPr lang="en-IN" sz="1800" dirty="0"/>
          </a:p>
          <a:p>
            <a:pPr algn="l" rtl="0"/>
            <a:r>
              <a:rPr lang="en-IN" dirty="0"/>
              <a:t>Par exemple, transaction 2:</a:t>
            </a:r>
            <a:br>
              <a:rPr lang="en-IN" dirty="0"/>
            </a:br>
            <a:r>
              <a:rPr lang="en-IN" dirty="0"/>
              <a:t> </a:t>
            </a:r>
            <a:r>
              <a:rPr lang="en-IN" b="1" dirty="0"/>
              <a:t>insert in</a:t>
            </a:r>
            <a:r>
              <a:rPr lang="en-IN" dirty="0"/>
              <a:t> </a:t>
            </a:r>
            <a:r>
              <a:rPr lang="en-IN" i="1" dirty="0"/>
              <a:t>instructor</a:t>
            </a:r>
            <a:r>
              <a:rPr lang="en-IN" dirty="0"/>
              <a:t> </a:t>
            </a:r>
            <a:r>
              <a:rPr lang="en-IN" b="1" dirty="0"/>
              <a:t>values</a:t>
            </a:r>
            <a:r>
              <a:rPr lang="en-IN" dirty="0"/>
              <a:t> («11111», «James», «Marketing», 100000)</a:t>
            </a:r>
          </a:p>
          <a:p>
            <a:pPr algn="l" rtl="0"/>
            <a:r>
              <a:rPr lang="en-IN" dirty="0"/>
              <a:t>Supposer </a:t>
            </a:r>
          </a:p>
          <a:p>
            <a:pPr lvl="1" algn="l" rtl="0"/>
            <a:r>
              <a:rPr lang="en-IN" dirty="0"/>
              <a:t>T1 démarre, trouve le salaire des tuples&gt; 90000 à l'aide de l'index et les verrouille</a:t>
            </a:r>
          </a:p>
          <a:p>
            <a:pPr lvl="1" algn="l" rtl="0"/>
            <a:r>
              <a:rPr lang="en-IN" dirty="0"/>
              <a:t>Et puis T2 s'exécute. </a:t>
            </a:r>
          </a:p>
          <a:p>
            <a:pPr lvl="1" algn="l" rtl="0"/>
            <a:r>
              <a:rPr lang="en-IN" dirty="0"/>
              <a:t>T1 et T2 sont-ils en conflit? Le verrouillage au niveau du tuple détecte-t-il le conflit?</a:t>
            </a:r>
          </a:p>
          <a:p>
            <a:pPr lvl="1" algn="l" rtl="0"/>
            <a:r>
              <a:rPr lang="en-IN" dirty="0"/>
              <a:t>Instance du </a:t>
            </a:r>
            <a:r>
              <a:rPr lang="en-IN" b="1" dirty="0">
                <a:solidFill>
                  <a:srgbClr val="002060"/>
                </a:solidFill>
              </a:rPr>
              <a:t>phénomène fantôme</a:t>
            </a:r>
          </a:p>
          <a:p>
            <a:pPr algn="l" rtl="0"/>
            <a:r>
              <a:rPr lang="en-IN" dirty="0"/>
              <a:t>Considérez également T3 ci-dessous, avec le salaire de Wu = 90000 </a:t>
            </a:r>
            <a:br>
              <a:rPr lang="en-IN" dirty="0"/>
            </a:br>
            <a:r>
              <a:rPr lang="en-IN" sz="1800" dirty="0"/>
              <a:t> </a:t>
            </a:r>
            <a:r>
              <a:rPr lang="en-IN" sz="1800" b="1" dirty="0"/>
              <a:t>update </a:t>
            </a:r>
            <a:r>
              <a:rPr lang="en-IN" sz="1800" i="1" dirty="0"/>
              <a:t>instructor</a:t>
            </a:r>
            <a:br>
              <a:rPr lang="en-IN" sz="1800" dirty="0"/>
            </a:br>
            <a:r>
              <a:rPr lang="en-IN" sz="1800"/>
              <a:t> </a:t>
            </a:r>
            <a:r>
              <a:rPr lang="en-IN" sz="1800" b="1"/>
              <a:t>set</a:t>
            </a:r>
            <a:r>
              <a:rPr lang="en-IN" sz="1800"/>
              <a:t> </a:t>
            </a:r>
            <a:r>
              <a:rPr lang="en-IN" sz="1800" i="1" dirty="0"/>
              <a:t>salary</a:t>
            </a:r>
            <a:r>
              <a:rPr lang="en-IN" sz="1800" dirty="0"/>
              <a:t> = s</a:t>
            </a:r>
            <a:r>
              <a:rPr lang="en-IN" sz="1800" i="1" dirty="0"/>
              <a:t>alary</a:t>
            </a:r>
            <a:r>
              <a:rPr lang="en-IN" sz="1800" dirty="0"/>
              <a:t> * 1.1</a:t>
            </a:r>
            <a:br>
              <a:rPr lang="en-IN" sz="1800" dirty="0"/>
            </a:br>
            <a:r>
              <a:rPr lang="en-IN" sz="1800" b="1" dirty="0"/>
              <a:t> where </a:t>
            </a:r>
            <a:r>
              <a:rPr lang="en-IN" sz="1800" i="1" dirty="0"/>
              <a:t>name</a:t>
            </a:r>
            <a:r>
              <a:rPr lang="en-IN" sz="1800" dirty="0"/>
              <a:t> = 'Wu' </a:t>
            </a:r>
          </a:p>
          <a:p>
            <a:pPr algn="l" rtl="0"/>
            <a:r>
              <a:rPr lang="en-IN" dirty="0"/>
              <a:t>Idée clé: détecter "</a:t>
            </a:r>
            <a:r>
              <a:rPr lang="en-IN" b="1" dirty="0">
                <a:solidFill>
                  <a:srgbClr val="002060"/>
                </a:solidFill>
              </a:rPr>
              <a:t>prédicat</a:t>
            </a:r>
            <a:r>
              <a:rPr lang="en-IN" dirty="0"/>
              <a:t>"Conflits" et utilisez une forme de "</a:t>
            </a:r>
            <a:r>
              <a:rPr lang="en-IN" b="1" dirty="0">
                <a:solidFill>
                  <a:srgbClr val="002060"/>
                </a:solidFill>
              </a:rPr>
              <a:t>verrouillage de prédicat</a:t>
            </a:r>
            <a:r>
              <a:rPr lang="en-IN" dirty="0"/>
              <a:t>"</a:t>
            </a:r>
          </a:p>
        </p:txBody>
      </p:sp>
    </p:spTree>
    <p:extLst>
      <p:ext uri="{BB962C8B-B14F-4D97-AF65-F5344CB8AC3E}">
        <p14:creationId xmlns:p14="http://schemas.microsoft.com/office/powerpoint/2010/main" val="2627481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Exemple de transfert de fonds</a:t>
            </a:r>
          </a:p>
        </p:txBody>
      </p:sp>
      <p:sp>
        <p:nvSpPr>
          <p:cNvPr id="7171" name="Rectangle 3"/>
          <p:cNvSpPr>
            <a:spLocks noGrp="1" noChangeArrowheads="1"/>
          </p:cNvSpPr>
          <p:nvPr>
            <p:ph idx="1"/>
          </p:nvPr>
        </p:nvSpPr>
        <p:spPr>
          <a:xfrm>
            <a:off x="639192" y="1102497"/>
            <a:ext cx="7838983" cy="5367972"/>
          </a:xfrm>
        </p:spPr>
        <p:txBody>
          <a:bodyPr/>
          <a:lstStyle/>
          <a:p>
            <a:pPr algn="l" rtl="0"/>
            <a:r>
              <a:rPr lang="en-US" altLang="en-US" sz="1600" dirty="0"/>
              <a:t>Transaction de transfert de 50 $ du compte A vers le compte B:</a:t>
            </a:r>
          </a:p>
          <a:p>
            <a:pPr lvl="1">
              <a:buNone/>
            </a:pPr>
            <a:r>
              <a:rPr lang="fr-CA" altLang="en-US" sz="1400" dirty="0"/>
              <a:t>1.	</a:t>
            </a:r>
            <a:r>
              <a:rPr lang="fr-CA" altLang="en-US" sz="1400" b="1" dirty="0"/>
              <a:t>Read</a:t>
            </a:r>
            <a:r>
              <a:rPr lang="fr-CA" altLang="en-US" sz="1400" dirty="0"/>
              <a:t>(</a:t>
            </a:r>
            <a:r>
              <a:rPr lang="fr-CA" altLang="en-US" sz="1400" i="1" dirty="0"/>
              <a:t>A</a:t>
            </a:r>
            <a:r>
              <a:rPr lang="fr-CA" altLang="en-US" sz="1400" dirty="0"/>
              <a:t>)</a:t>
            </a:r>
          </a:p>
          <a:p>
            <a:pPr lvl="1">
              <a:buNone/>
            </a:pPr>
            <a:r>
              <a:rPr lang="fr-CA" altLang="en-US" sz="1400" dirty="0"/>
              <a:t>2.	</a:t>
            </a:r>
            <a:r>
              <a:rPr lang="fr-CA" altLang="en-US" sz="1400" i="1" dirty="0"/>
              <a:t>A</a:t>
            </a:r>
            <a:r>
              <a:rPr lang="fr-CA" altLang="en-US" sz="1400" dirty="0"/>
              <a:t> : = </a:t>
            </a:r>
            <a:r>
              <a:rPr lang="fr-CA" altLang="en-US" sz="1400" i="1" dirty="0"/>
              <a:t>A - </a:t>
            </a:r>
            <a:r>
              <a:rPr lang="fr-CA" altLang="en-US" sz="1400" dirty="0"/>
              <a:t>50</a:t>
            </a:r>
          </a:p>
          <a:p>
            <a:pPr lvl="1">
              <a:buNone/>
            </a:pPr>
            <a:r>
              <a:rPr lang="fr-CA" altLang="en-US" sz="1400" dirty="0"/>
              <a:t>3.	</a:t>
            </a:r>
            <a:r>
              <a:rPr lang="fr-CA" altLang="en-US" sz="1400" b="1" dirty="0"/>
              <a:t>Write</a:t>
            </a:r>
            <a:r>
              <a:rPr lang="fr-CA" altLang="en-US" sz="1400" dirty="0"/>
              <a:t>(</a:t>
            </a:r>
            <a:r>
              <a:rPr lang="fr-CA" altLang="en-US" sz="1400" i="1" dirty="0"/>
              <a:t>A</a:t>
            </a:r>
            <a:r>
              <a:rPr lang="fr-CA" altLang="en-US" sz="1400" dirty="0"/>
              <a:t>)</a:t>
            </a:r>
          </a:p>
          <a:p>
            <a:pPr lvl="1">
              <a:buNone/>
            </a:pPr>
            <a:r>
              <a:rPr lang="fr-CA" altLang="en-US" sz="1400" dirty="0"/>
              <a:t>4.	</a:t>
            </a:r>
            <a:r>
              <a:rPr lang="fr-CA" altLang="en-US" sz="1400" b="1" dirty="0"/>
              <a:t>Read</a:t>
            </a:r>
            <a:r>
              <a:rPr lang="fr-CA" altLang="en-US" sz="1400" dirty="0"/>
              <a:t>(</a:t>
            </a:r>
            <a:r>
              <a:rPr lang="fr-CA" altLang="en-US" sz="1400" i="1" dirty="0"/>
              <a:t>B</a:t>
            </a:r>
            <a:r>
              <a:rPr lang="fr-CA" altLang="en-US" sz="1400" dirty="0"/>
              <a:t>)</a:t>
            </a:r>
          </a:p>
          <a:p>
            <a:pPr lvl="1">
              <a:buNone/>
            </a:pPr>
            <a:r>
              <a:rPr lang="fr-CA" altLang="en-US" sz="1400" dirty="0"/>
              <a:t>5.	</a:t>
            </a:r>
            <a:r>
              <a:rPr lang="fr-CA" altLang="en-US" sz="1400" i="1" dirty="0"/>
              <a:t>B</a:t>
            </a:r>
            <a:r>
              <a:rPr lang="fr-CA" altLang="en-US" sz="1400" dirty="0"/>
              <a:t> : = </a:t>
            </a:r>
            <a:r>
              <a:rPr lang="fr-CA" altLang="en-US" sz="1400" i="1" dirty="0"/>
              <a:t>B + </a:t>
            </a:r>
            <a:r>
              <a:rPr lang="fr-CA" altLang="en-US" sz="1400" dirty="0"/>
              <a:t>50</a:t>
            </a:r>
          </a:p>
          <a:p>
            <a:pPr lvl="1">
              <a:buNone/>
            </a:pPr>
            <a:r>
              <a:rPr lang="fr-CA" altLang="en-US" sz="1400" dirty="0"/>
              <a:t>6.	</a:t>
            </a:r>
            <a:r>
              <a:rPr lang="fr-CA" altLang="en-US" sz="1400" b="1" dirty="0"/>
              <a:t>Write</a:t>
            </a:r>
            <a:r>
              <a:rPr lang="fr-CA" altLang="en-US" sz="1400" dirty="0"/>
              <a:t>(</a:t>
            </a:r>
            <a:r>
              <a:rPr lang="fr-CA" altLang="en-US" sz="1400" i="1" dirty="0"/>
              <a:t>B)</a:t>
            </a:r>
            <a:endParaRPr lang="fr-CA" altLang="en-US" sz="1400" dirty="0"/>
          </a:p>
          <a:p>
            <a:pPr algn="l" rtl="0"/>
            <a:r>
              <a:rPr lang="en-US" altLang="en-US" sz="1600" b="1" dirty="0">
                <a:solidFill>
                  <a:srgbClr val="000099"/>
                </a:solidFill>
              </a:rPr>
              <a:t>Exigence d'atomicité</a:t>
            </a:r>
            <a:r>
              <a:rPr lang="en-US" altLang="en-US" sz="1600" dirty="0"/>
              <a:t> </a:t>
            </a:r>
          </a:p>
          <a:p>
            <a:pPr lvl="1" algn="l" rtl="0"/>
            <a:r>
              <a:rPr lang="en-US" altLang="en-US" sz="1600" dirty="0"/>
              <a:t>Si la transaction échoue après l'étape 3 et avant l'étape 6, l'argent sera </a:t>
            </a:r>
            <a:r>
              <a:rPr lang="ja-JP" altLang="en-US" sz="1600" dirty="0"/>
              <a:t>"</a:t>
            </a:r>
            <a:r>
              <a:rPr lang="en-US" altLang="ja-JP" sz="1600" dirty="0"/>
              <a:t>perdu</a:t>
            </a:r>
            <a:r>
              <a:rPr lang="ja-JP" altLang="en-US" sz="1600" dirty="0"/>
              <a:t>"</a:t>
            </a:r>
            <a:r>
              <a:rPr lang="en-US" altLang="ja-JP" sz="1600" dirty="0"/>
              <a:t> conduisant à un état de base de données incohérent</a:t>
            </a:r>
          </a:p>
          <a:p>
            <a:pPr lvl="2" algn="l" rtl="0"/>
            <a:r>
              <a:rPr lang="en-US" altLang="en-US" sz="1600" dirty="0"/>
              <a:t>L'échec peut être dû au logiciel ou au matériel</a:t>
            </a:r>
          </a:p>
          <a:p>
            <a:pPr lvl="1" algn="l" rtl="0"/>
            <a:r>
              <a:rPr lang="en-US" altLang="en-US" sz="1600" dirty="0"/>
              <a:t>Le système doit garantir que les mises à jour d'une transaction partiellement exécutée ne sont pas reflétées dans la base de données</a:t>
            </a:r>
          </a:p>
          <a:p>
            <a:pPr algn="l" rtl="0"/>
            <a:r>
              <a:rPr lang="en-US" altLang="en-US" sz="1600" b="1" dirty="0">
                <a:solidFill>
                  <a:srgbClr val="000099"/>
                </a:solidFill>
              </a:rPr>
              <a:t>Exigence de durabilité</a:t>
            </a:r>
            <a:r>
              <a:rPr lang="en-US" altLang="en-US" sz="1600" dirty="0"/>
              <a:t> - une fois que l'utilisateur a été informé que la transaction est terminée (c'est-à-dire que le transfert des 50 $ a eu lieu), les mises à jour de la base de données par la transaction doivent persister même s'il y a des pannes logicielles ou matérielles.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C369F0-E989-4F4E-9740-0E12922F33DE}"/>
              </a:ext>
            </a:extLst>
          </p:cNvPr>
          <p:cNvSpPr>
            <a:spLocks noGrp="1"/>
          </p:cNvSpPr>
          <p:nvPr>
            <p:ph idx="1"/>
          </p:nvPr>
        </p:nvSpPr>
        <p:spPr>
          <a:xfrm>
            <a:off x="2643947" y="2796646"/>
            <a:ext cx="5168964" cy="815505"/>
          </a:xfrm>
        </p:spPr>
        <p:txBody>
          <a:bodyPr/>
          <a:lstStyle/>
          <a:p>
            <a:pPr marL="0" indent="0" algn="l" rtl="0">
              <a:buNone/>
            </a:pPr>
            <a:r>
              <a:rPr lang="en-IN" sz="3200" b="1" dirty="0">
                <a:solidFill>
                  <a:srgbClr val="002060"/>
                </a:solidFill>
                <a:effectLst>
                  <a:outerShdw blurRad="38100" dist="38100" dir="2700000" algn="tl">
                    <a:srgbClr val="DDDDDD"/>
                  </a:outerShdw>
                </a:effectLst>
                <a:latin typeface="+mj-lt"/>
              </a:rPr>
              <a:t>Fin du chapitre 17</a:t>
            </a:r>
          </a:p>
        </p:txBody>
      </p:sp>
    </p:spTree>
    <p:extLst>
      <p:ext uri="{BB962C8B-B14F-4D97-AF65-F5344CB8AC3E}">
        <p14:creationId xmlns:p14="http://schemas.microsoft.com/office/powerpoint/2010/main" val="2223778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6"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Exemple de transfert de fonds (suite)</a:t>
            </a:r>
          </a:p>
        </p:txBody>
      </p:sp>
      <p:sp>
        <p:nvSpPr>
          <p:cNvPr id="528387" name="Rectangle 3"/>
          <p:cNvSpPr>
            <a:spLocks noGrp="1" noChangeArrowheads="1"/>
          </p:cNvSpPr>
          <p:nvPr>
            <p:ph idx="1"/>
          </p:nvPr>
        </p:nvSpPr>
        <p:spPr>
          <a:xfrm>
            <a:off x="701336" y="1102497"/>
            <a:ext cx="7679184" cy="5367972"/>
          </a:xfrm>
        </p:spPr>
        <p:txBody>
          <a:bodyPr/>
          <a:lstStyle/>
          <a:p>
            <a:pPr algn="l" rtl="0"/>
            <a:r>
              <a:rPr lang="en-US" altLang="en-US" sz="1600" b="1" dirty="0">
                <a:solidFill>
                  <a:srgbClr val="000099"/>
                </a:solidFill>
              </a:rPr>
              <a:t>Exigence de cohérence</a:t>
            </a:r>
            <a:r>
              <a:rPr lang="en-US" altLang="en-US" sz="1600" dirty="0"/>
              <a:t> dans l'exemple ci-dessus:</a:t>
            </a:r>
          </a:p>
          <a:p>
            <a:pPr lvl="1" algn="l" rtl="0"/>
            <a:r>
              <a:rPr lang="en-US" altLang="en-US" sz="1600" dirty="0"/>
              <a:t> La somme de A et B est inchangée par l'exécution de la transaction</a:t>
            </a:r>
          </a:p>
          <a:p>
            <a:pPr algn="l" rtl="0"/>
            <a:r>
              <a:rPr lang="en-US" altLang="en-US" sz="1600" dirty="0"/>
              <a:t>En général, les exigences de cohérence comprennent </a:t>
            </a:r>
          </a:p>
          <a:p>
            <a:pPr lvl="1" algn="l" rtl="0"/>
            <a:r>
              <a:rPr lang="en-US" altLang="en-US" sz="1600" dirty="0">
                <a:solidFill>
                  <a:srgbClr val="FF0000"/>
                </a:solidFill>
              </a:rPr>
              <a:t>Contraintes d'intégrité explicitement spécifiées </a:t>
            </a:r>
            <a:r>
              <a:rPr lang="en-US" altLang="en-US" sz="1600" dirty="0"/>
              <a:t>telles que les clés primaires et les clés étrangères</a:t>
            </a:r>
          </a:p>
          <a:p>
            <a:pPr lvl="1" algn="l" rtl="0"/>
            <a:r>
              <a:rPr lang="en-US" altLang="en-US" sz="1600" dirty="0">
                <a:solidFill>
                  <a:srgbClr val="FF0000"/>
                </a:solidFill>
              </a:rPr>
              <a:t>Contraintes d'intégrité implicites</a:t>
            </a:r>
          </a:p>
          <a:p>
            <a:pPr lvl="2" algn="l" rtl="0"/>
            <a:r>
              <a:rPr lang="en-US" altLang="en-US" sz="1600" dirty="0"/>
              <a:t>Par exemple, la somme des soldes de tous les comptes, moins la somme des montants du prêt doit être égale à la valeur de l'encaisse</a:t>
            </a:r>
          </a:p>
          <a:p>
            <a:pPr lvl="1" algn="l" rtl="0"/>
            <a:r>
              <a:rPr lang="en-US" altLang="en-US" sz="1600" dirty="0"/>
              <a:t>Une transaction doit voir une base de données cohérente.</a:t>
            </a:r>
          </a:p>
          <a:p>
            <a:pPr lvl="1" algn="l" rtl="0"/>
            <a:r>
              <a:rPr lang="en-US" altLang="en-US" sz="1600" dirty="0"/>
              <a:t>Pendant l'exécution de la transaction, la base de données peut être temporairement incohérente.</a:t>
            </a:r>
          </a:p>
          <a:p>
            <a:pPr lvl="1" algn="l" rtl="0"/>
            <a:r>
              <a:rPr lang="en-US" altLang="en-US" sz="1600" dirty="0"/>
              <a:t>Lorsque la transaction se termine avec succès, la base de données doit être cohérente</a:t>
            </a:r>
          </a:p>
          <a:p>
            <a:pPr lvl="2" algn="l" rtl="0"/>
            <a:r>
              <a:rPr lang="en-US" altLang="en-US" sz="1600" dirty="0"/>
              <a:t>Une logique de transaction erronée peut entraîner une incohérence</a:t>
            </a:r>
          </a:p>
          <a:p>
            <a:pPr algn="l" rtl="0">
              <a:lnSpc>
                <a:spcPct val="80000"/>
              </a:lnSpc>
              <a:buFont typeface="Monotype Sorts" charset="2"/>
              <a:buNone/>
            </a:pPr>
            <a:endParaRPr lang="en-US" altLang="en-US" sz="1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28387">
                                            <p:txEl>
                                              <p:pRg st="2" end="2"/>
                                            </p:txEl>
                                          </p:spTgt>
                                        </p:tgtEl>
                                        <p:attrNameLst>
                                          <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28387">
                                            <p:txEl>
                                              <p:pRg st="3" end="3"/>
                                            </p:txEl>
                                          </p:spTgt>
                                        </p:tgtEl>
                                        <p:attrNameLst>
                                          <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28387">
                                            <p:txEl>
                                              <p:pRg st="4" end="4"/>
                                            </p:txEl>
                                          </p:spTgt>
                                        </p:tgtEl>
                                        <p:attrNameLst>
                                          <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8387">
                                            <p:txEl>
                                              <p:pRg st="5" end="5"/>
                                            </p:txEl>
                                          </p:spTgt>
                                        </p:tgtEl>
                                        <p:attrNameLst>
                                          <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528387">
                                            <p:txEl>
                                              <p:pRg st="6" end="6"/>
                                            </p:txEl>
                                          </p:spTgt>
                                        </p:tgtEl>
                                        <p:attrNameLst>
                                          <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28387">
                                            <p:txEl>
                                              <p:pRg st="7" end="7"/>
                                            </p:txEl>
                                          </p:spTgt>
                                        </p:tgtEl>
                                        <p:attrNameLst>
                                          <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28387">
                                            <p:txEl>
                                              <p:pRg st="8" end="8"/>
                                            </p:txEl>
                                          </p:spTgt>
                                        </p:tgtEl>
                                        <p:attrNameLst>
                                          <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28387">
                                            <p:txEl>
                                              <p:pRg st="9" end="9"/>
                                            </p:txEl>
                                          </p:spTgt>
                                        </p:tgtEl>
                                        <p:attrNameLst>
                                          <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Exemple de transfert de fonds (suite)</a:t>
            </a:r>
          </a:p>
        </p:txBody>
      </p:sp>
      <p:sp>
        <p:nvSpPr>
          <p:cNvPr id="9219" name="Rectangle 3"/>
          <p:cNvSpPr>
            <a:spLocks noGrp="1" noChangeArrowheads="1"/>
          </p:cNvSpPr>
          <p:nvPr>
            <p:ph idx="1"/>
          </p:nvPr>
        </p:nvSpPr>
        <p:spPr>
          <a:xfrm>
            <a:off x="692458" y="1102497"/>
            <a:ext cx="7812350" cy="5367972"/>
          </a:xfrm>
        </p:spPr>
        <p:txBody>
          <a:bodyPr/>
          <a:lstStyle/>
          <a:p>
            <a:pPr algn="l" rtl="0"/>
            <a:r>
              <a:rPr lang="fr-CA" altLang="en-US" b="1" dirty="0">
                <a:solidFill>
                  <a:srgbClr val="000099"/>
                </a:solidFill>
              </a:rPr>
              <a:t>Exigence d'isolement</a:t>
            </a:r>
            <a:r>
              <a:rPr lang="fr-CA" altLang="en-US" dirty="0"/>
              <a:t> - si entre les étapes 3 et 6, une autre transaction T2 est autorisée à accéder à la base de données partiellement mise à jour, elle verra une base de données incohérente (la somme </a:t>
            </a:r>
            <a:r>
              <a:rPr lang="fr-CA" altLang="en-US" i="1" dirty="0"/>
              <a:t>A + B</a:t>
            </a:r>
            <a:r>
              <a:rPr lang="fr-CA" altLang="en-US" dirty="0"/>
              <a:t> sera inférieur à ce qu'il devrait être).</a:t>
            </a:r>
          </a:p>
          <a:p>
            <a:pPr marL="0" indent="0" algn="l" rtl="0">
              <a:buNone/>
            </a:pPr>
            <a:br>
              <a:rPr lang="fr-CA" altLang="en-US" dirty="0"/>
            </a:br>
            <a:r>
              <a:rPr lang="fr-CA" altLang="en-US" dirty="0"/>
              <a:t>         </a:t>
            </a:r>
            <a:r>
              <a:rPr lang="fr-CA" altLang="en-US" b="1" dirty="0"/>
              <a:t>T1                                                                      T2</a:t>
            </a:r>
          </a:p>
          <a:p>
            <a:pPr lvl="1" algn="l" rtl="0">
              <a:lnSpc>
                <a:spcPct val="90000"/>
              </a:lnSpc>
              <a:buFont typeface="Monotype Sorts" charset="2"/>
              <a:buNone/>
            </a:pPr>
            <a:r>
              <a:rPr lang="fr-CA" altLang="en-US" sz="1600" dirty="0"/>
              <a:t>1.	</a:t>
            </a:r>
            <a:r>
              <a:rPr lang="fr-CA" altLang="en-US" sz="1600" b="1" dirty="0"/>
              <a:t>Read</a:t>
            </a:r>
            <a:r>
              <a:rPr lang="fr-CA" altLang="en-US" sz="1600" dirty="0"/>
              <a:t>(</a:t>
            </a:r>
            <a:r>
              <a:rPr lang="fr-CA" altLang="en-US" sz="1600" i="1" dirty="0"/>
              <a:t>A</a:t>
            </a:r>
            <a:r>
              <a:rPr lang="fr-CA" altLang="en-US" sz="1600" dirty="0"/>
              <a:t>)</a:t>
            </a:r>
          </a:p>
          <a:p>
            <a:pPr lvl="1" algn="l" rtl="0">
              <a:lnSpc>
                <a:spcPct val="90000"/>
              </a:lnSpc>
              <a:buFont typeface="Monotype Sorts" charset="2"/>
              <a:buNone/>
            </a:pPr>
            <a:r>
              <a:rPr lang="fr-CA" altLang="en-US" sz="1600" dirty="0"/>
              <a:t>2.	</a:t>
            </a:r>
            <a:r>
              <a:rPr lang="fr-CA" altLang="en-US" sz="1600" i="1" dirty="0"/>
              <a:t>A</a:t>
            </a:r>
            <a:r>
              <a:rPr lang="fr-CA" altLang="en-US" sz="1600" dirty="0"/>
              <a:t> : = </a:t>
            </a:r>
            <a:r>
              <a:rPr lang="fr-CA" altLang="en-US" sz="1600" i="1" dirty="0"/>
              <a:t>A - </a:t>
            </a:r>
            <a:r>
              <a:rPr lang="fr-CA" altLang="en-US" sz="1600" dirty="0"/>
              <a:t>50</a:t>
            </a:r>
          </a:p>
          <a:p>
            <a:pPr lvl="1" algn="l" rtl="0">
              <a:lnSpc>
                <a:spcPct val="90000"/>
              </a:lnSpc>
              <a:buFont typeface="Monotype Sorts" charset="2"/>
              <a:buNone/>
            </a:pPr>
            <a:r>
              <a:rPr lang="fr-CA" altLang="en-US" sz="1600" dirty="0"/>
              <a:t>3.	</a:t>
            </a:r>
            <a:r>
              <a:rPr lang="fr-CA" altLang="en-US" sz="1600" b="1" dirty="0"/>
              <a:t>Write</a:t>
            </a:r>
            <a:r>
              <a:rPr lang="fr-CA" altLang="en-US" sz="1600" dirty="0"/>
              <a:t>(</a:t>
            </a:r>
            <a:r>
              <a:rPr lang="fr-CA" altLang="en-US" sz="1600" i="1" dirty="0"/>
              <a:t>A</a:t>
            </a:r>
            <a:r>
              <a:rPr lang="fr-CA" altLang="en-US" sz="1600" dirty="0"/>
              <a:t>)</a:t>
            </a:r>
            <a:br>
              <a:rPr lang="fr-CA" altLang="en-US" sz="1600" dirty="0"/>
            </a:br>
            <a:r>
              <a:rPr lang="fr-CA" altLang="en-US" sz="1600" dirty="0"/>
              <a:t>                                                               lire (A), lire (B), imprimer (A + B)</a:t>
            </a:r>
          </a:p>
          <a:p>
            <a:pPr lvl="1" algn="l" rtl="0">
              <a:lnSpc>
                <a:spcPct val="90000"/>
              </a:lnSpc>
              <a:buFont typeface="Monotype Sorts" charset="2"/>
              <a:buNone/>
            </a:pPr>
            <a:r>
              <a:rPr lang="fr-CA" altLang="en-US" sz="1600" dirty="0"/>
              <a:t>4.	</a:t>
            </a:r>
            <a:r>
              <a:rPr lang="fr-CA" altLang="en-US" sz="1600" b="1" dirty="0"/>
              <a:t>Read</a:t>
            </a:r>
            <a:r>
              <a:rPr lang="fr-CA" altLang="en-US" sz="1600" dirty="0"/>
              <a:t>(</a:t>
            </a:r>
            <a:r>
              <a:rPr lang="fr-CA" altLang="en-US" sz="1600" i="1" dirty="0"/>
              <a:t>B</a:t>
            </a:r>
            <a:r>
              <a:rPr lang="fr-CA" altLang="en-US" sz="1600" dirty="0"/>
              <a:t>)</a:t>
            </a:r>
          </a:p>
          <a:p>
            <a:pPr lvl="1" algn="l" rtl="0">
              <a:lnSpc>
                <a:spcPct val="90000"/>
              </a:lnSpc>
              <a:buFont typeface="Monotype Sorts" charset="2"/>
              <a:buNone/>
            </a:pPr>
            <a:r>
              <a:rPr lang="fr-CA" altLang="en-US" sz="1600" dirty="0"/>
              <a:t>5.	</a:t>
            </a:r>
            <a:r>
              <a:rPr lang="fr-CA" altLang="en-US" sz="1600" i="1" dirty="0"/>
              <a:t>B</a:t>
            </a:r>
            <a:r>
              <a:rPr lang="fr-CA" altLang="en-US" sz="1600" dirty="0"/>
              <a:t> : = </a:t>
            </a:r>
            <a:r>
              <a:rPr lang="fr-CA" altLang="en-US" sz="1600" i="1" dirty="0"/>
              <a:t>B + </a:t>
            </a:r>
            <a:r>
              <a:rPr lang="fr-CA" altLang="en-US" sz="1600" dirty="0"/>
              <a:t>50</a:t>
            </a:r>
          </a:p>
          <a:p>
            <a:pPr lvl="1" algn="l" rtl="0">
              <a:lnSpc>
                <a:spcPct val="90000"/>
              </a:lnSpc>
              <a:buFont typeface="Monotype Sorts" charset="2"/>
              <a:buNone/>
            </a:pPr>
            <a:r>
              <a:rPr lang="fr-CA" altLang="en-US" sz="1600" dirty="0"/>
              <a:t>6.	</a:t>
            </a:r>
            <a:r>
              <a:rPr lang="fr-CA" altLang="en-US" sz="1600" b="1" dirty="0"/>
              <a:t>Write</a:t>
            </a:r>
            <a:r>
              <a:rPr lang="fr-CA" altLang="en-US" sz="1600" dirty="0"/>
              <a:t>(</a:t>
            </a:r>
            <a:r>
              <a:rPr lang="fr-CA" altLang="en-US" sz="1600" i="1" dirty="0"/>
              <a:t>B)</a:t>
            </a:r>
            <a:endParaRPr lang="fr-CA" altLang="en-US" dirty="0"/>
          </a:p>
          <a:p>
            <a:pPr algn="l" rtl="0">
              <a:lnSpc>
                <a:spcPct val="90000"/>
              </a:lnSpc>
            </a:pPr>
            <a:r>
              <a:rPr lang="fr-CA" altLang="en-US" dirty="0"/>
              <a:t>L'isolement peut être assuré de manière simple en exécutant des transactions </a:t>
            </a:r>
            <a:r>
              <a:rPr lang="fr-CA" altLang="en-US" b="1" dirty="0">
                <a:solidFill>
                  <a:srgbClr val="000099"/>
                </a:solidFill>
              </a:rPr>
              <a:t>en série</a:t>
            </a:r>
          </a:p>
          <a:p>
            <a:pPr lvl="1" algn="l" rtl="0">
              <a:lnSpc>
                <a:spcPct val="90000"/>
              </a:lnSpc>
            </a:pPr>
            <a:r>
              <a:rPr lang="fr-CA" altLang="en-US" dirty="0"/>
              <a:t> Autrement dit, l'un après l'autre. </a:t>
            </a:r>
          </a:p>
          <a:p>
            <a:pPr algn="l" rtl="0"/>
            <a:r>
              <a:rPr lang="fr-CA" altLang="en-US" dirty="0"/>
              <a:t>Cependant, l'exécution simultanée de plusieurs transactions présente des avantages importants, comme nous le verrons plus tard.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Propriétés ACID</a:t>
            </a:r>
          </a:p>
        </p:txBody>
      </p:sp>
      <p:sp>
        <p:nvSpPr>
          <p:cNvPr id="10243" name="Rectangle 3"/>
          <p:cNvSpPr>
            <a:spLocks noGrp="1" noChangeArrowheads="1"/>
          </p:cNvSpPr>
          <p:nvPr>
            <p:ph idx="1"/>
          </p:nvPr>
        </p:nvSpPr>
        <p:spPr>
          <a:xfrm>
            <a:off x="701336" y="1901295"/>
            <a:ext cx="7856738" cy="4569174"/>
          </a:xfrm>
        </p:spPr>
        <p:txBody>
          <a:bodyPr/>
          <a:lstStyle/>
          <a:p>
            <a:pPr algn="l" rtl="0"/>
            <a:r>
              <a:rPr lang="fr-CA" altLang="en-US" b="1" dirty="0">
                <a:solidFill>
                  <a:srgbClr val="000099"/>
                </a:solidFill>
              </a:rPr>
              <a:t>Atomicité</a:t>
            </a:r>
            <a:r>
              <a:rPr lang="fr-CA" altLang="en-US" b="1" dirty="0"/>
              <a:t>. </a:t>
            </a:r>
            <a:r>
              <a:rPr lang="fr-CA" altLang="en-US" dirty="0"/>
              <a:t> Soit toutes les opérations de la transaction sont correctement reflétées dans la base de données, soit aucune ne l'est.</a:t>
            </a:r>
          </a:p>
          <a:p>
            <a:pPr algn="l" rtl="0"/>
            <a:r>
              <a:rPr lang="fr-CA" altLang="en-US" b="1" dirty="0">
                <a:solidFill>
                  <a:srgbClr val="000099"/>
                </a:solidFill>
              </a:rPr>
              <a:t>Cohérence</a:t>
            </a:r>
            <a:r>
              <a:rPr lang="fr-CA" altLang="en-US" b="1" dirty="0"/>
              <a:t>.</a:t>
            </a:r>
            <a:r>
              <a:rPr lang="fr-CA" altLang="en-US" dirty="0"/>
              <a:t> L'exécution d'une transaction de manière isolée préserve la cohérence de la base de données.</a:t>
            </a:r>
          </a:p>
          <a:p>
            <a:pPr algn="l" rtl="0"/>
            <a:r>
              <a:rPr lang="fr-CA" altLang="en-US" b="1" dirty="0">
                <a:solidFill>
                  <a:srgbClr val="000099"/>
                </a:solidFill>
              </a:rPr>
              <a:t>Isolement</a:t>
            </a:r>
            <a:r>
              <a:rPr lang="fr-CA" altLang="en-US" b="1" dirty="0"/>
              <a:t>. </a:t>
            </a:r>
            <a:r>
              <a:rPr lang="fr-CA" altLang="en-US" dirty="0"/>
              <a:t>Bien que plusieurs transactions puissent s'exécuter simultanément, chaque transaction ne doit pas être consciente d'autres transactions exécutées simultanément. Les résultats des transactions intermédiaires doivent être masqués des autres transactions exécutées simultanément.</a:t>
            </a:r>
          </a:p>
          <a:p>
            <a:pPr lvl="1" algn="l" rtl="0"/>
            <a:r>
              <a:rPr lang="fr-CA" altLang="en-US" dirty="0"/>
              <a:t>Autrement dit, pour chaque paire de transactions </a:t>
            </a:r>
            <a:r>
              <a:rPr lang="fr-CA" altLang="en-US" i="1" dirty="0"/>
              <a:t>T</a:t>
            </a:r>
            <a:r>
              <a:rPr lang="fr-CA" altLang="en-US" i="1" baseline="-25000" dirty="0"/>
              <a:t>i</a:t>
            </a:r>
            <a:r>
              <a:rPr lang="fr-CA" altLang="en-US" i="1" dirty="0"/>
              <a:t> </a:t>
            </a:r>
            <a:r>
              <a:rPr lang="fr-CA" altLang="en-US" dirty="0"/>
              <a:t>et </a:t>
            </a:r>
            <a:r>
              <a:rPr lang="fr-CA" altLang="en-US" i="1" dirty="0"/>
              <a:t>T</a:t>
            </a:r>
            <a:r>
              <a:rPr lang="fr-CA" altLang="en-US" i="1" baseline="-25000" dirty="0"/>
              <a:t>j</a:t>
            </a:r>
            <a:r>
              <a:rPr lang="fr-CA" altLang="en-US" i="1" dirty="0"/>
              <a:t>, </a:t>
            </a:r>
            <a:r>
              <a:rPr lang="fr-CA" altLang="en-US" dirty="0"/>
              <a:t>il semble que </a:t>
            </a:r>
            <a:r>
              <a:rPr lang="fr-CA" altLang="en-US" i="1" dirty="0"/>
              <a:t>T</a:t>
            </a:r>
            <a:r>
              <a:rPr lang="fr-CA" altLang="en-US" i="1" baseline="-25000" dirty="0"/>
              <a:t>i</a:t>
            </a:r>
            <a:r>
              <a:rPr lang="fr-CA" altLang="en-US" i="1" dirty="0"/>
              <a:t> </a:t>
            </a:r>
            <a:r>
              <a:rPr lang="fr-CA" altLang="en-US" dirty="0"/>
              <a:t>que non plus </a:t>
            </a:r>
            <a:r>
              <a:rPr lang="fr-CA" altLang="en-US" i="1" dirty="0"/>
              <a:t>T</a:t>
            </a:r>
            <a:r>
              <a:rPr lang="fr-CA" altLang="en-US" i="1" baseline="-25000" dirty="0"/>
              <a:t>j</a:t>
            </a:r>
            <a:r>
              <a:rPr lang="fr-CA" altLang="en-US" i="1" dirty="0"/>
              <a:t>, </a:t>
            </a:r>
            <a:r>
              <a:rPr lang="fr-CA" altLang="en-US" dirty="0"/>
              <a:t>exécution terminée avant que </a:t>
            </a:r>
            <a:r>
              <a:rPr lang="fr-CA" altLang="en-US" i="1" dirty="0"/>
              <a:t>T</a:t>
            </a:r>
            <a:r>
              <a:rPr lang="fr-CA" altLang="en-US" i="1" baseline="-25000" dirty="0"/>
              <a:t>i</a:t>
            </a:r>
            <a:r>
              <a:rPr lang="fr-CA" altLang="en-US" dirty="0"/>
              <a:t> commence, ou </a:t>
            </a:r>
            <a:r>
              <a:rPr lang="fr-CA" altLang="en-US" i="1" dirty="0"/>
              <a:t>T</a:t>
            </a:r>
            <a:r>
              <a:rPr lang="fr-CA" altLang="en-US" i="1" baseline="-25000" dirty="0"/>
              <a:t>j</a:t>
            </a:r>
            <a:r>
              <a:rPr lang="fr-CA" altLang="en-US" dirty="0"/>
              <a:t> a commencé l'exécution après que </a:t>
            </a:r>
            <a:r>
              <a:rPr lang="fr-CA" altLang="en-US" i="1" dirty="0"/>
              <a:t>T</a:t>
            </a:r>
            <a:r>
              <a:rPr lang="fr-CA" altLang="en-US" i="1" baseline="-25000" dirty="0"/>
              <a:t>i</a:t>
            </a:r>
            <a:r>
              <a:rPr lang="fr-CA" altLang="en-US" dirty="0"/>
              <a:t> fini.</a:t>
            </a:r>
          </a:p>
          <a:p>
            <a:pPr algn="l" rtl="0"/>
            <a:r>
              <a:rPr lang="fr-CA" altLang="en-US" b="1" dirty="0">
                <a:solidFill>
                  <a:srgbClr val="000099"/>
                </a:solidFill>
              </a:rPr>
              <a:t>Durabilité</a:t>
            </a:r>
            <a:r>
              <a:rPr lang="fr-CA" altLang="en-US" b="1" dirty="0"/>
              <a:t>. </a:t>
            </a:r>
            <a:r>
              <a:rPr lang="fr-CA" altLang="en-US" dirty="0"/>
              <a:t>Une fois la transaction terminée, les modifications apportées à la base de données persistent, même en cas de défaillance du système. </a:t>
            </a:r>
            <a:endParaRPr lang="fr-CA" altLang="en-US" i="1" dirty="0"/>
          </a:p>
        </p:txBody>
      </p:sp>
      <p:sp>
        <p:nvSpPr>
          <p:cNvPr id="10244" name="Text Box 4"/>
          <p:cNvSpPr txBox="1">
            <a:spLocks noChangeArrowheads="1"/>
          </p:cNvSpPr>
          <p:nvPr/>
        </p:nvSpPr>
        <p:spPr bwMode="auto">
          <a:xfrm>
            <a:off x="701336" y="1024131"/>
            <a:ext cx="7670307"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defRPr sz="1600">
                <a:solidFill>
                  <a:schemeClr val="tx1"/>
                </a:solidFill>
                <a:latin typeface="Helvetica" panose="020B0604020202020204" pitchFamily="34" charset="0"/>
                <a:ea typeface="MS PGothic" panose="020B0600070205080204" pitchFamily="34" charset="-128"/>
              </a:defRPr>
            </a:lvl1pPr>
            <a:lvl2pPr marL="742950" indent="-285750">
              <a:defRPr sz="1600">
                <a:solidFill>
                  <a:schemeClr val="tx1"/>
                </a:solidFill>
                <a:latin typeface="Helvetica" panose="020B0604020202020204" pitchFamily="34" charset="0"/>
                <a:ea typeface="MS PGothic" panose="020B0600070205080204" pitchFamily="34" charset="-128"/>
              </a:defRPr>
            </a:lvl2pPr>
            <a:lvl3pPr marL="1143000" indent="-228600">
              <a:defRPr sz="1600">
                <a:solidFill>
                  <a:schemeClr val="tx1"/>
                </a:solidFill>
                <a:latin typeface="Helvetica" panose="020B0604020202020204" pitchFamily="34" charset="0"/>
                <a:ea typeface="MS PGothic" panose="020B0600070205080204" pitchFamily="34" charset="-128"/>
              </a:defRPr>
            </a:lvl3pPr>
            <a:lvl4pPr marL="1600200" indent="-228600">
              <a:defRPr sz="1600">
                <a:solidFill>
                  <a:schemeClr val="tx1"/>
                </a:solidFill>
                <a:latin typeface="Helvetica" panose="020B0604020202020204" pitchFamily="34" charset="0"/>
                <a:ea typeface="MS PGothic" panose="020B0600070205080204" pitchFamily="34" charset="-128"/>
              </a:defRPr>
            </a:lvl4pPr>
            <a:lvl5pPr marL="2057400" indent="-228600">
              <a:defRPr sz="16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Helvetica" panose="020B0604020202020204" pitchFamily="34" charset="0"/>
                <a:ea typeface="MS PGothic" panose="020B0600070205080204" pitchFamily="34" charset="-128"/>
              </a:defRPr>
            </a:lvl9pPr>
          </a:lstStyle>
          <a:p>
            <a:pPr algn="l" rtl="0">
              <a:spcBef>
                <a:spcPct val="50000"/>
              </a:spcBef>
            </a:pPr>
            <a:r>
              <a:rPr lang="fr-CA" altLang="en-US" sz="1700" dirty="0"/>
              <a:t>Une </a:t>
            </a:r>
            <a:r>
              <a:rPr kumimoji="1" lang="fr-CA" altLang="en-US" sz="1700" b="1" dirty="0">
                <a:solidFill>
                  <a:srgbClr val="000099"/>
                </a:solidFill>
              </a:rPr>
              <a:t>transaction</a:t>
            </a:r>
            <a:r>
              <a:rPr lang="fr-CA" altLang="en-US" sz="1700" dirty="0"/>
              <a:t> est une unité d'exécution de programme qui accède et éventuellement met à jour diverses données articles. À préserver l'intégrité des données le système de base de données doit garantir: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État de la transaction</a:t>
            </a:r>
          </a:p>
        </p:txBody>
      </p:sp>
      <p:sp>
        <p:nvSpPr>
          <p:cNvPr id="11267" name="Rectangle 3"/>
          <p:cNvSpPr>
            <a:spLocks noGrp="1" noChangeArrowheads="1"/>
          </p:cNvSpPr>
          <p:nvPr>
            <p:ph idx="1"/>
          </p:nvPr>
        </p:nvSpPr>
        <p:spPr>
          <a:xfrm>
            <a:off x="674703" y="1102497"/>
            <a:ext cx="7723574" cy="5367972"/>
          </a:xfrm>
        </p:spPr>
        <p:txBody>
          <a:bodyPr/>
          <a:lstStyle/>
          <a:p>
            <a:pPr algn="l" rtl="0"/>
            <a:r>
              <a:rPr lang="fr-CA" altLang="en-US" b="1" dirty="0">
                <a:solidFill>
                  <a:srgbClr val="000099"/>
                </a:solidFill>
              </a:rPr>
              <a:t>actif</a:t>
            </a:r>
            <a:r>
              <a:rPr lang="fr-CA" altLang="en-US" b="1" dirty="0">
                <a:solidFill>
                  <a:schemeClr val="tx2"/>
                </a:solidFill>
              </a:rPr>
              <a:t> </a:t>
            </a:r>
            <a:r>
              <a:rPr lang="fr-CA" altLang="en-US" dirty="0"/>
              <a:t>-</a:t>
            </a:r>
            <a:r>
              <a:rPr lang="fr-CA" altLang="en-US" b="1" dirty="0">
                <a:solidFill>
                  <a:schemeClr val="tx2"/>
                </a:solidFill>
              </a:rPr>
              <a:t> </a:t>
            </a:r>
            <a:r>
              <a:rPr lang="fr-CA" altLang="en-US" dirty="0"/>
              <a:t>l'état initial; la transaction reste dans cet état pendant son exécution</a:t>
            </a:r>
          </a:p>
          <a:p>
            <a:pPr algn="l" rtl="0"/>
            <a:r>
              <a:rPr lang="fr-CA" altLang="en-US" b="1" dirty="0">
                <a:solidFill>
                  <a:srgbClr val="000099"/>
                </a:solidFill>
              </a:rPr>
              <a:t>Partiellement engagé</a:t>
            </a:r>
            <a:r>
              <a:rPr lang="fr-CA" altLang="en-US" b="1" dirty="0">
                <a:solidFill>
                  <a:schemeClr val="tx2"/>
                </a:solidFill>
              </a:rPr>
              <a:t> </a:t>
            </a:r>
            <a:r>
              <a:rPr lang="fr-CA" altLang="en-US" dirty="0"/>
              <a:t>-</a:t>
            </a:r>
            <a:r>
              <a:rPr lang="fr-CA" altLang="en-US" b="1" dirty="0">
                <a:solidFill>
                  <a:schemeClr val="tx2"/>
                </a:solidFill>
              </a:rPr>
              <a:t> </a:t>
            </a:r>
            <a:r>
              <a:rPr lang="fr-CA" altLang="en-US" dirty="0"/>
              <a:t>après que la déclaration finale a été exécutée.</a:t>
            </a:r>
          </a:p>
          <a:p>
            <a:pPr algn="l" rtl="0"/>
            <a:r>
              <a:rPr lang="fr-CA" altLang="en-US" b="1" dirty="0">
                <a:solidFill>
                  <a:srgbClr val="000099"/>
                </a:solidFill>
              </a:rPr>
              <a:t>Échoué</a:t>
            </a:r>
            <a:r>
              <a:rPr lang="fr-CA" altLang="en-US" b="1" dirty="0">
                <a:solidFill>
                  <a:schemeClr val="tx2"/>
                </a:solidFill>
              </a:rPr>
              <a:t> </a:t>
            </a:r>
            <a:r>
              <a:rPr lang="fr-CA" altLang="en-US" sz="1600" b="1" dirty="0"/>
              <a:t>- </a:t>
            </a:r>
            <a:r>
              <a:rPr lang="fr-CA" altLang="en-US" dirty="0"/>
              <a:t>après la d/couverte que l’exécution normale ne peut plus se poursuivre.</a:t>
            </a:r>
          </a:p>
          <a:p>
            <a:pPr algn="l" rtl="0"/>
            <a:r>
              <a:rPr lang="fr-CA" altLang="en-US" b="1" dirty="0">
                <a:solidFill>
                  <a:srgbClr val="000099"/>
                </a:solidFill>
              </a:rPr>
              <a:t>Avorté</a:t>
            </a:r>
            <a:r>
              <a:rPr lang="fr-CA" altLang="en-US" b="1" dirty="0">
                <a:solidFill>
                  <a:schemeClr val="tx2"/>
                </a:solidFill>
              </a:rPr>
              <a:t> </a:t>
            </a:r>
            <a:r>
              <a:rPr lang="fr-CA" altLang="en-US" dirty="0"/>
              <a:t>- après que la transaction a été annulée et que la base de données a été restaurée à son état avant le début de la transaction. Deux options après son annulation:</a:t>
            </a:r>
          </a:p>
          <a:p>
            <a:pPr lvl="1" algn="l" rtl="0"/>
            <a:r>
              <a:rPr lang="fr-CA" altLang="en-US" dirty="0"/>
              <a:t>Restart la transaction</a:t>
            </a:r>
          </a:p>
          <a:p>
            <a:pPr lvl="2" algn="l" rtl="0"/>
            <a:r>
              <a:rPr lang="fr-CA" altLang="en-US" dirty="0"/>
              <a:t> Pouvez être fait uniquement si aucune erreur logique interne</a:t>
            </a:r>
          </a:p>
          <a:p>
            <a:pPr lvl="1" algn="l" rtl="0"/>
            <a:r>
              <a:rPr lang="fr-CA" altLang="en-US" dirty="0"/>
              <a:t>Tuer la transaction</a:t>
            </a:r>
          </a:p>
          <a:p>
            <a:pPr algn="l" rtl="0"/>
            <a:r>
              <a:rPr lang="fr-CA" altLang="en-US" b="1" dirty="0">
                <a:solidFill>
                  <a:srgbClr val="000099"/>
                </a:solidFill>
              </a:rPr>
              <a:t>Engagé</a:t>
            </a:r>
            <a:r>
              <a:rPr lang="fr-CA" altLang="en-US" b="1" dirty="0">
                <a:solidFill>
                  <a:schemeClr val="tx2"/>
                </a:solidFill>
              </a:rPr>
              <a:t> </a:t>
            </a:r>
            <a:r>
              <a:rPr lang="fr-CA" altLang="en-US" dirty="0"/>
              <a:t>- après avoir réussi.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p:txBody>
          <a:bodyPr/>
          <a:lstStyle/>
          <a:p>
            <a:pPr algn="l" rtl="0">
              <a:defRPr/>
            </a:pPr>
            <a:r>
              <a:rPr lang="en-US">
                <a:effectLst>
                  <a:outerShdw blurRad="38100" dist="38100" dir="2700000" algn="tl">
                    <a:srgbClr val="C0C0C0"/>
                  </a:outerShdw>
                </a:effectLst>
              </a:rPr>
              <a:t>État de la transaction (suite)</a:t>
            </a:r>
          </a:p>
        </p:txBody>
      </p:sp>
      <p:pic>
        <p:nvPicPr>
          <p:cNvPr id="1229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4900" y="1503363"/>
            <a:ext cx="4619625" cy="317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b">
  <a:themeElements>
    <a:clrScheme name="">
      <a:dk1>
        <a:srgbClr val="000000"/>
      </a:dk1>
      <a:lt1>
        <a:srgbClr val="CCECFF"/>
      </a:lt1>
      <a:dk2>
        <a:srgbClr val="CC3300"/>
      </a:dk2>
      <a:lt2>
        <a:srgbClr val="666699"/>
      </a:lt2>
      <a:accent1>
        <a:srgbClr val="FFFFFF"/>
      </a:accent1>
      <a:accent2>
        <a:srgbClr val="CCCC00"/>
      </a:accent2>
      <a:accent3>
        <a:srgbClr val="E2F4FF"/>
      </a:accent3>
      <a:accent4>
        <a:srgbClr val="000000"/>
      </a:accent4>
      <a:accent5>
        <a:srgbClr val="FFFFFF"/>
      </a:accent5>
      <a:accent6>
        <a:srgbClr val="B9B900"/>
      </a:accent6>
      <a:hlink>
        <a:srgbClr val="FF9900"/>
      </a:hlink>
      <a:folHlink>
        <a:srgbClr val="FF9933"/>
      </a:folHlink>
    </a:clrScheme>
    <a:fontScheme name="1_db-5-grey">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Helvetic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Helvetica" charset="0"/>
          </a:defRPr>
        </a:defPPr>
      </a:lstStyle>
    </a:lnDef>
  </a:objectDefaults>
  <a:extraClrSchemeLst>
    <a:extraClrScheme>
      <a:clrScheme name="1_db-5-grey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1_db-5-grey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1_db-5-grey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b" id="{854B61EF-CFBF-4F4D-90C6-BAB015E35D01}" vid="{BC3EFCCA-7EC7-446B-8189-3ECEF79E326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db</Template>
  <TotalTime>54745</TotalTime>
  <Words>3561</Words>
  <Application>Microsoft Office PowerPoint</Application>
  <PresentationFormat>On-screen Show (4:3)</PresentationFormat>
  <Paragraphs>312</Paragraphs>
  <Slides>40</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Helvetica</vt:lpstr>
      <vt:lpstr>Monotype Sorts</vt:lpstr>
      <vt:lpstr>Times New Roman</vt:lpstr>
      <vt:lpstr>Webdings</vt:lpstr>
      <vt:lpstr>Wingdings</vt:lpstr>
      <vt:lpstr>db</vt:lpstr>
      <vt:lpstr>Module 17: Transactions </vt:lpstr>
      <vt:lpstr>Plan</vt:lpstr>
      <vt:lpstr>Concept de transaction</vt:lpstr>
      <vt:lpstr>Exemple de transfert de fonds</vt:lpstr>
      <vt:lpstr>Exemple de transfert de fonds (suite)</vt:lpstr>
      <vt:lpstr>Exemple de transfert de fonds (suite)</vt:lpstr>
      <vt:lpstr>Propriétés ACID</vt:lpstr>
      <vt:lpstr>État de la transaction</vt:lpstr>
      <vt:lpstr>État de la transaction (suite)</vt:lpstr>
      <vt:lpstr>Exécutions simultanées</vt:lpstr>
      <vt:lpstr>plans</vt:lpstr>
      <vt:lpstr>plan 1</vt:lpstr>
      <vt:lpstr>plan 2</vt:lpstr>
      <vt:lpstr>plan 3</vt:lpstr>
      <vt:lpstr>plan 4</vt:lpstr>
      <vt:lpstr>Sérialisabilité</vt:lpstr>
      <vt:lpstr>Vue simplifiée des transactions</vt:lpstr>
      <vt:lpstr>Conflits</vt:lpstr>
      <vt:lpstr>Sérialisabilité par rapport aux conflits</vt:lpstr>
      <vt:lpstr>Sérialisabilité par rapport aux conflits (suite)</vt:lpstr>
      <vt:lpstr>Sérialisabilité par rapport aux conflits (suite)</vt:lpstr>
      <vt:lpstr>Sérialisabilité par rapport aux vues </vt:lpstr>
      <vt:lpstr>Sérialisabilité par rapport aux vues (suite)</vt:lpstr>
      <vt:lpstr>Autres notions de sérialisabilité</vt:lpstr>
      <vt:lpstr>Test de sérialisabilité </vt:lpstr>
      <vt:lpstr>Test de sérialisabilité par rapport aux conflits</vt:lpstr>
      <vt:lpstr>Tester la sérialisabilité par rapport aux vues</vt:lpstr>
      <vt:lpstr>Plans récupérables (‘recoverables’)</vt:lpstr>
      <vt:lpstr>Annulations en cascade</vt:lpstr>
      <vt:lpstr>Plans sans annulations en cascade</vt:lpstr>
      <vt:lpstr>Contrôle de la concurrence</vt:lpstr>
      <vt:lpstr>Contrôle de la concurrence (suite)</vt:lpstr>
      <vt:lpstr>Contrôle de la concurrence et tests de sérialisabilité</vt:lpstr>
      <vt:lpstr>Faibles niveaux de cohérence</vt:lpstr>
      <vt:lpstr>Niveaux de cohérence dans SQL-92</vt:lpstr>
      <vt:lpstr>Niveaux de cohérence</vt:lpstr>
      <vt:lpstr>Définition de transaction en SQL</vt:lpstr>
      <vt:lpstr>Mise en œuvre des niveaux d'isolement</vt:lpstr>
      <vt:lpstr>Transactions sous forme d'instructions SQL</vt:lpstr>
      <vt:lpstr>PowerPoint Presentation</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17: Transactions</dc:title>
  <dc:creator>Silberschatz;Korth and Sudarshan</dc:creator>
  <cp:lastModifiedBy>Iluju Kiringa</cp:lastModifiedBy>
  <cp:revision>661</cp:revision>
  <cp:lastPrinted>1999-06-28T19:27:31Z</cp:lastPrinted>
  <dcterms:created xsi:type="dcterms:W3CDTF">2009-12-21T15:40:23Z</dcterms:created>
  <dcterms:modified xsi:type="dcterms:W3CDTF">2022-10-19T14:38:17Z</dcterms:modified>
</cp:coreProperties>
</file>