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3" r:id="rId1"/>
  </p:sldMasterIdLst>
  <p:notesMasterIdLst>
    <p:notesMasterId r:id="rId91"/>
  </p:notesMasterIdLst>
  <p:handoutMasterIdLst>
    <p:handoutMasterId r:id="rId92"/>
  </p:handoutMasterIdLst>
  <p:sldIdLst>
    <p:sldId id="370" r:id="rId2"/>
    <p:sldId id="256" r:id="rId3"/>
    <p:sldId id="344" r:id="rId4"/>
    <p:sldId id="319" r:id="rId5"/>
    <p:sldId id="343" r:id="rId6"/>
    <p:sldId id="465" r:id="rId7"/>
    <p:sldId id="440" r:id="rId8"/>
    <p:sldId id="363" r:id="rId9"/>
    <p:sldId id="309" r:id="rId10"/>
    <p:sldId id="310" r:id="rId11"/>
    <p:sldId id="311" r:id="rId12"/>
    <p:sldId id="312" r:id="rId13"/>
    <p:sldId id="313" r:id="rId14"/>
    <p:sldId id="388" r:id="rId15"/>
    <p:sldId id="461" r:id="rId16"/>
    <p:sldId id="462" r:id="rId17"/>
    <p:sldId id="463" r:id="rId18"/>
    <p:sldId id="455" r:id="rId19"/>
    <p:sldId id="456" r:id="rId20"/>
    <p:sldId id="342" r:id="rId21"/>
    <p:sldId id="457" r:id="rId22"/>
    <p:sldId id="317" r:id="rId23"/>
    <p:sldId id="318" r:id="rId24"/>
    <p:sldId id="364" r:id="rId25"/>
    <p:sldId id="439" r:id="rId26"/>
    <p:sldId id="425" r:id="rId27"/>
    <p:sldId id="320" r:id="rId28"/>
    <p:sldId id="321" r:id="rId29"/>
    <p:sldId id="323" r:id="rId30"/>
    <p:sldId id="346" r:id="rId31"/>
    <p:sldId id="464" r:id="rId32"/>
    <p:sldId id="322" r:id="rId33"/>
    <p:sldId id="365" r:id="rId34"/>
    <p:sldId id="324" r:id="rId35"/>
    <p:sldId id="459" r:id="rId36"/>
    <p:sldId id="325" r:id="rId37"/>
    <p:sldId id="327" r:id="rId38"/>
    <p:sldId id="328" r:id="rId39"/>
    <p:sldId id="472" r:id="rId40"/>
    <p:sldId id="441" r:id="rId41"/>
    <p:sldId id="426" r:id="rId42"/>
    <p:sldId id="427" r:id="rId43"/>
    <p:sldId id="466" r:id="rId44"/>
    <p:sldId id="428" r:id="rId45"/>
    <p:sldId id="429" r:id="rId46"/>
    <p:sldId id="430" r:id="rId47"/>
    <p:sldId id="431" r:id="rId48"/>
    <p:sldId id="432" r:id="rId49"/>
    <p:sldId id="433" r:id="rId50"/>
    <p:sldId id="434" r:id="rId51"/>
    <p:sldId id="435" r:id="rId52"/>
    <p:sldId id="436" r:id="rId53"/>
    <p:sldId id="437" r:id="rId54"/>
    <p:sldId id="471" r:id="rId55"/>
    <p:sldId id="470" r:id="rId56"/>
    <p:sldId id="347" r:id="rId57"/>
    <p:sldId id="366" r:id="rId58"/>
    <p:sldId id="467" r:id="rId59"/>
    <p:sldId id="350" r:id="rId60"/>
    <p:sldId id="349" r:id="rId61"/>
    <p:sldId id="468" r:id="rId62"/>
    <p:sldId id="351" r:id="rId63"/>
    <p:sldId id="352" r:id="rId64"/>
    <p:sldId id="473" r:id="rId65"/>
    <p:sldId id="353" r:id="rId66"/>
    <p:sldId id="354" r:id="rId67"/>
    <p:sldId id="355" r:id="rId68"/>
    <p:sldId id="356" r:id="rId69"/>
    <p:sldId id="367" r:id="rId70"/>
    <p:sldId id="357" r:id="rId71"/>
    <p:sldId id="358" r:id="rId72"/>
    <p:sldId id="359" r:id="rId73"/>
    <p:sldId id="368" r:id="rId74"/>
    <p:sldId id="442" r:id="rId75"/>
    <p:sldId id="445" r:id="rId76"/>
    <p:sldId id="446" r:id="rId77"/>
    <p:sldId id="447" r:id="rId78"/>
    <p:sldId id="458" r:id="rId79"/>
    <p:sldId id="444" r:id="rId80"/>
    <p:sldId id="474" r:id="rId81"/>
    <p:sldId id="460" r:id="rId82"/>
    <p:sldId id="469" r:id="rId83"/>
    <p:sldId id="338" r:id="rId84"/>
    <p:sldId id="449" r:id="rId85"/>
    <p:sldId id="450" r:id="rId86"/>
    <p:sldId id="451" r:id="rId87"/>
    <p:sldId id="452" r:id="rId88"/>
    <p:sldId id="453" r:id="rId89"/>
    <p:sldId id="454" r:id="rId90"/>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06">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96717-58B3-46D9-82FD-E69A53868B9C}" v="459" dt="2021-10-14T23:01:42.864"/>
    <p1510:client id="{4B6369F0-C0C8-4826-AA4A-6B1DA4A6E87F}" v="136" dt="2021-10-21T22:55:53.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4" autoAdjust="0"/>
  </p:normalViewPr>
  <p:slideViewPr>
    <p:cSldViewPr snapToGrid="0">
      <p:cViewPr varScale="1">
        <p:scale>
          <a:sx n="80" d="100"/>
          <a:sy n="80" d="100"/>
        </p:scale>
        <p:origin x="90" y="528"/>
      </p:cViewPr>
      <p:guideLst>
        <p:guide orient="horz" pos="70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notesViewPr>
    <p:cSldViewPr snapToGrid="0">
      <p:cViewPr varScale="1">
        <p:scale>
          <a:sx n="86" d="100"/>
          <a:sy n="86" d="100"/>
        </p:scale>
        <p:origin x="382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1F08303-2CD9-4788-958C-65C4BFDD7545}"/>
              </a:ext>
            </a:extLst>
          </p:cNvPr>
          <p:cNvSpPr>
            <a:spLocks noGrp="1" noChangeArrowheads="1"/>
          </p:cNvSpPr>
          <p:nvPr>
            <p:ph type="hdr" sz="quarter"/>
          </p:nvPr>
        </p:nvSpPr>
        <p:spPr bwMode="auto">
          <a:xfrm>
            <a:off x="0" y="0"/>
            <a:ext cx="3051175" cy="457200"/>
          </a:xfrm>
          <a:prstGeom prst="rect">
            <a:avLst/>
          </a:prstGeom>
          <a:noFill/>
          <a:ln w="9525">
            <a:noFill/>
            <a:miter lim="800000"/>
            <a:headEnd/>
            <a:tailEnd/>
          </a:ln>
          <a:effectLst/>
        </p:spPr>
        <p:txBody>
          <a:bodyPr vert="horz" wrap="none" lIns="91478" tIns="45739" rIns="91478" bIns="45739" numCol="1" anchor="t"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93219" name="Rectangle 3">
            <a:extLst>
              <a:ext uri="{FF2B5EF4-FFF2-40B4-BE49-F238E27FC236}">
                <a16:creationId xmlns:a16="http://schemas.microsoft.com/office/drawing/2014/main" id="{161BF148-0A15-46B7-8DD7-02C13C8EF907}"/>
              </a:ext>
            </a:extLst>
          </p:cNvPr>
          <p:cNvSpPr>
            <a:spLocks noGrp="1" noChangeArrowheads="1"/>
          </p:cNvSpPr>
          <p:nvPr>
            <p:ph type="dt" sz="quarter" idx="1"/>
          </p:nvPr>
        </p:nvSpPr>
        <p:spPr bwMode="auto">
          <a:xfrm>
            <a:off x="3967163" y="0"/>
            <a:ext cx="3049587" cy="457200"/>
          </a:xfrm>
          <a:prstGeom prst="rect">
            <a:avLst/>
          </a:prstGeom>
          <a:noFill/>
          <a:ln w="9525">
            <a:noFill/>
            <a:miter lim="800000"/>
            <a:headEnd/>
            <a:tailEnd/>
          </a:ln>
          <a:effectLst/>
        </p:spPr>
        <p:txBody>
          <a:bodyPr vert="horz" wrap="none" lIns="91478" tIns="45739" rIns="91478" bIns="45739" numCol="1" anchor="t" anchorCtr="0" compatLnSpc="1">
            <a:prstTxWarp prst="textNoShape">
              <a:avLst/>
            </a:prstTxWarp>
          </a:bodyPr>
          <a:lstStyle>
            <a:lvl1pPr algn="r">
              <a:defRPr sz="1200">
                <a:latin typeface="Helvetica" charset="0"/>
                <a:ea typeface="+mn-ea"/>
                <a:cs typeface="+mn-cs"/>
              </a:defRPr>
            </a:lvl1pPr>
          </a:lstStyle>
          <a:p>
            <a:pPr>
              <a:defRPr/>
            </a:pPr>
            <a:endParaRPr lang="en-US"/>
          </a:p>
        </p:txBody>
      </p:sp>
      <p:sp>
        <p:nvSpPr>
          <p:cNvPr id="393220" name="Rectangle 4">
            <a:extLst>
              <a:ext uri="{FF2B5EF4-FFF2-40B4-BE49-F238E27FC236}">
                <a16:creationId xmlns:a16="http://schemas.microsoft.com/office/drawing/2014/main" id="{7238AF6D-AA32-4C88-BB92-27E791452A17}"/>
              </a:ext>
            </a:extLst>
          </p:cNvPr>
          <p:cNvSpPr>
            <a:spLocks noGrp="1" noChangeArrowheads="1"/>
          </p:cNvSpPr>
          <p:nvPr>
            <p:ph type="ftr" sz="quarter" idx="2"/>
          </p:nvPr>
        </p:nvSpPr>
        <p:spPr bwMode="auto">
          <a:xfrm>
            <a:off x="0" y="8840788"/>
            <a:ext cx="3051175" cy="457200"/>
          </a:xfrm>
          <a:prstGeom prst="rect">
            <a:avLst/>
          </a:prstGeom>
          <a:noFill/>
          <a:ln w="9525">
            <a:noFill/>
            <a:miter lim="800000"/>
            <a:headEnd/>
            <a:tailEnd/>
          </a:ln>
          <a:effectLst/>
        </p:spPr>
        <p:txBody>
          <a:bodyPr vert="horz" wrap="none" lIns="91478" tIns="45739" rIns="91478" bIns="45739" numCol="1" anchor="b"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93221" name="Rectangle 5">
            <a:extLst>
              <a:ext uri="{FF2B5EF4-FFF2-40B4-BE49-F238E27FC236}">
                <a16:creationId xmlns:a16="http://schemas.microsoft.com/office/drawing/2014/main" id="{91141A00-8B0B-40AA-9BDC-71C79084B681}"/>
              </a:ext>
            </a:extLst>
          </p:cNvPr>
          <p:cNvSpPr>
            <a:spLocks noGrp="1" noChangeArrowheads="1"/>
          </p:cNvSpPr>
          <p:nvPr>
            <p:ph type="sldNum" sz="quarter" idx="3"/>
          </p:nvPr>
        </p:nvSpPr>
        <p:spPr bwMode="auto">
          <a:xfrm>
            <a:off x="3967163" y="8840788"/>
            <a:ext cx="3049587" cy="457200"/>
          </a:xfrm>
          <a:prstGeom prst="rect">
            <a:avLst/>
          </a:prstGeom>
          <a:noFill/>
          <a:ln w="9525">
            <a:noFill/>
            <a:miter lim="800000"/>
            <a:headEnd/>
            <a:tailEnd/>
          </a:ln>
          <a:effectLst/>
        </p:spPr>
        <p:txBody>
          <a:bodyPr vert="horz" wrap="none" lIns="91478" tIns="45739" rIns="91478" bIns="45739" numCol="1" anchor="b" anchorCtr="0" compatLnSpc="1">
            <a:prstTxWarp prst="textNoShape">
              <a:avLst/>
            </a:prstTxWarp>
          </a:bodyPr>
          <a:lstStyle>
            <a:lvl1pPr algn="r">
              <a:defRPr sz="1200" smtClean="0"/>
            </a:lvl1pPr>
          </a:lstStyle>
          <a:p>
            <a:pPr>
              <a:defRPr/>
            </a:pPr>
            <a:fld id="{B36E825B-D795-474E-A44E-EE0311DDC17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BFD82A-7DBF-496D-8A34-58AC02633776}"/>
              </a:ext>
            </a:extLst>
          </p:cNvPr>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lvl1pPr defTabSz="938213">
              <a:defRPr sz="1200">
                <a:latin typeface="Times New Roman" charset="0"/>
                <a:ea typeface="+mn-ea"/>
                <a:cs typeface="+mn-cs"/>
              </a:defRPr>
            </a:lvl1pPr>
          </a:lstStyle>
          <a:p>
            <a:pPr>
              <a:defRPr/>
            </a:pPr>
            <a:endParaRPr lang="en-US"/>
          </a:p>
        </p:txBody>
      </p:sp>
      <p:sp>
        <p:nvSpPr>
          <p:cNvPr id="6147" name="Rectangle 3">
            <a:extLst>
              <a:ext uri="{FF2B5EF4-FFF2-40B4-BE49-F238E27FC236}">
                <a16:creationId xmlns:a16="http://schemas.microsoft.com/office/drawing/2014/main" id="{A1F4BD03-B568-40D5-86DC-D2326AF69573}"/>
              </a:ext>
            </a:extLst>
          </p:cNvPr>
          <p:cNvSpPr>
            <a:spLocks noGrp="1" noChangeArrowheads="1"/>
          </p:cNvSpPr>
          <p:nvPr>
            <p:ph type="dt" idx="1"/>
          </p:nvPr>
        </p:nvSpPr>
        <p:spPr bwMode="auto">
          <a:xfrm>
            <a:off x="3967163" y="0"/>
            <a:ext cx="3030537" cy="46355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lvl1pPr algn="r" defTabSz="938213">
              <a:defRPr sz="1200">
                <a:latin typeface="Times New Roman"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57E6A977-6667-44CC-9695-7786EF5BC62E}"/>
              </a:ext>
            </a:extLst>
          </p:cNvPr>
          <p:cNvSpPr>
            <a:spLocks noGrp="1" noRot="1" noChangeAspect="1" noChangeArrowheads="1" noTextEdit="1"/>
          </p:cNvSpPr>
          <p:nvPr>
            <p:ph type="sldImg" idx="2"/>
          </p:nvPr>
        </p:nvSpPr>
        <p:spPr bwMode="auto">
          <a:xfrm>
            <a:off x="1177925" y="696913"/>
            <a:ext cx="4640263"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7351312-129D-4F3F-81CB-22BFA61745BF}"/>
              </a:ext>
            </a:extLst>
          </p:cNvPr>
          <p:cNvSpPr>
            <a:spLocks noGrp="1" noChangeArrowheads="1"/>
          </p:cNvSpPr>
          <p:nvPr>
            <p:ph type="body" sz="quarter" idx="3"/>
          </p:nvPr>
        </p:nvSpPr>
        <p:spPr bwMode="auto">
          <a:xfrm>
            <a:off x="931863" y="4408488"/>
            <a:ext cx="5133975" cy="417830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a:extLst>
              <a:ext uri="{FF2B5EF4-FFF2-40B4-BE49-F238E27FC236}">
                <a16:creationId xmlns:a16="http://schemas.microsoft.com/office/drawing/2014/main" id="{59839329-0D0E-4440-AF95-A5CC0C4458A8}"/>
              </a:ext>
            </a:extLst>
          </p:cNvPr>
          <p:cNvSpPr>
            <a:spLocks noGrp="1" noChangeArrowheads="1"/>
          </p:cNvSpPr>
          <p:nvPr>
            <p:ph type="ftr" sz="quarter" idx="4"/>
          </p:nvPr>
        </p:nvSpPr>
        <p:spPr bwMode="auto">
          <a:xfrm>
            <a:off x="0" y="8820150"/>
            <a:ext cx="3030538" cy="463550"/>
          </a:xfrm>
          <a:prstGeom prst="rect">
            <a:avLst/>
          </a:prstGeom>
          <a:noFill/>
          <a:ln w="9525">
            <a:noFill/>
            <a:miter lim="800000"/>
            <a:headEnd/>
            <a:tailEnd/>
          </a:ln>
          <a:effectLst/>
        </p:spPr>
        <p:txBody>
          <a:bodyPr vert="horz" wrap="none" lIns="93920" tIns="46960" rIns="93920" bIns="46960" numCol="1" anchor="b" anchorCtr="0" compatLnSpc="1">
            <a:prstTxWarp prst="textNoShape">
              <a:avLst/>
            </a:prstTxWarp>
          </a:bodyPr>
          <a:lstStyle>
            <a:lvl1pPr defTabSz="938213">
              <a:defRPr sz="1200">
                <a:latin typeface="Times New Roman" charset="0"/>
                <a:ea typeface="+mn-ea"/>
                <a:cs typeface="+mn-cs"/>
              </a:defRPr>
            </a:lvl1pPr>
          </a:lstStyle>
          <a:p>
            <a:pPr>
              <a:defRPr/>
            </a:pPr>
            <a:endParaRPr lang="en-US"/>
          </a:p>
        </p:txBody>
      </p:sp>
      <p:sp>
        <p:nvSpPr>
          <p:cNvPr id="6151" name="Rectangle 7">
            <a:extLst>
              <a:ext uri="{FF2B5EF4-FFF2-40B4-BE49-F238E27FC236}">
                <a16:creationId xmlns:a16="http://schemas.microsoft.com/office/drawing/2014/main" id="{BE5359F0-274A-4408-8973-E5AB5744535C}"/>
              </a:ext>
            </a:extLst>
          </p:cNvPr>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a:effectLst/>
        </p:spPr>
        <p:txBody>
          <a:bodyPr vert="horz" wrap="none" lIns="93920" tIns="46960" rIns="93920" bIns="46960" numCol="1" anchor="b" anchorCtr="0" compatLnSpc="1">
            <a:prstTxWarp prst="textNoShape">
              <a:avLst/>
            </a:prstTxWarp>
          </a:bodyPr>
          <a:lstStyle>
            <a:lvl1pPr algn="r" defTabSz="938213">
              <a:defRPr sz="1200" smtClean="0">
                <a:latin typeface="Times New Roman" panose="02020603050405020304" pitchFamily="18" charset="0"/>
              </a:defRPr>
            </a:lvl1pPr>
          </a:lstStyle>
          <a:p>
            <a:pPr>
              <a:defRPr/>
            </a:pPr>
            <a:fld id="{FE737BEB-9250-4702-B43C-3A636F0CD6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1A0E380-F0EE-40D0-AFCE-90433E95E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D0C9F46-EEC1-44E1-AADF-0C5DFAC157FD}" type="slidenum">
              <a:rPr lang="en-US" altLang="en-US"/>
              <a:pPr algn="l" rtl="0">
                <a:spcBef>
                  <a:spcPct val="0"/>
                </a:spcBef>
              </a:pPr>
              <a:t>1</a:t>
            </a:fld>
            <a:endParaRPr lang="en-US" altLang="en-US"/>
          </a:p>
        </p:txBody>
      </p:sp>
      <p:sp>
        <p:nvSpPr>
          <p:cNvPr id="6147" name="Rectangle 2">
            <a:extLst>
              <a:ext uri="{FF2B5EF4-FFF2-40B4-BE49-F238E27FC236}">
                <a16:creationId xmlns:a16="http://schemas.microsoft.com/office/drawing/2014/main" id="{BEE72DA4-8AA8-4864-8EDE-1781EF2B1829}"/>
              </a:ext>
            </a:extLst>
          </p:cNvPr>
          <p:cNvSpPr>
            <a:spLocks noGrp="1" noRot="1" noChangeAspect="1" noChangeArrowheads="1" noTextEdit="1"/>
          </p:cNvSpPr>
          <p:nvPr>
            <p:ph type="sldImg"/>
          </p:nvPr>
        </p:nvSpPr>
        <p:spPr>
          <a:xfrm>
            <a:off x="1177925" y="696913"/>
            <a:ext cx="4641850" cy="3481387"/>
          </a:xfrm>
          <a:ln/>
        </p:spPr>
      </p:sp>
      <p:sp>
        <p:nvSpPr>
          <p:cNvPr id="6148" name="Rectangle 3">
            <a:extLst>
              <a:ext uri="{FF2B5EF4-FFF2-40B4-BE49-F238E27FC236}">
                <a16:creationId xmlns:a16="http://schemas.microsoft.com/office/drawing/2014/main" id="{133BAE36-8C0B-40D0-862F-F5862FDA85A1}"/>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0FCF47F-4348-498B-B820-B9B73C6D5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CEF0E0E8-D17B-41A3-B753-2245199CBB30}" type="slidenum">
              <a:rPr lang="en-US" altLang="en-US"/>
              <a:pPr algn="l" rtl="0">
                <a:spcBef>
                  <a:spcPct val="0"/>
                </a:spcBef>
              </a:pPr>
              <a:t>11</a:t>
            </a:fld>
            <a:endParaRPr lang="en-US" altLang="en-US"/>
          </a:p>
        </p:txBody>
      </p:sp>
      <p:sp>
        <p:nvSpPr>
          <p:cNvPr id="26627" name="Rectangle 2">
            <a:extLst>
              <a:ext uri="{FF2B5EF4-FFF2-40B4-BE49-F238E27FC236}">
                <a16:creationId xmlns:a16="http://schemas.microsoft.com/office/drawing/2014/main" id="{E6EC2138-3D91-405A-B29F-B1C527799DD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7519BCB-959F-4CA7-86A5-A3590C17A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BC8D124-B136-42BA-B33A-1DF2378A5F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43A896A-CD88-45BB-883A-A5A6ACCFC261}" type="slidenum">
              <a:rPr lang="en-US" altLang="en-US"/>
              <a:pPr algn="l" rtl="0">
                <a:spcBef>
                  <a:spcPct val="0"/>
                </a:spcBef>
              </a:pPr>
              <a:t>12</a:t>
            </a:fld>
            <a:endParaRPr lang="en-US" altLang="en-US"/>
          </a:p>
        </p:txBody>
      </p:sp>
      <p:sp>
        <p:nvSpPr>
          <p:cNvPr id="28675" name="Rectangle 2">
            <a:extLst>
              <a:ext uri="{FF2B5EF4-FFF2-40B4-BE49-F238E27FC236}">
                <a16:creationId xmlns:a16="http://schemas.microsoft.com/office/drawing/2014/main" id="{D0E5C191-44C7-4313-85F7-8BD71D8C931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12ECE34-0B14-4777-B117-F516895DED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AE8B0E96-3F79-4205-B0CE-221B7F97329C}" type="slidenum">
              <a:rPr lang="en-US" altLang="en-US"/>
              <a:pPr algn="l" rtl="0">
                <a:spcBef>
                  <a:spcPct val="0"/>
                </a:spcBef>
              </a:pPr>
              <a:t>13</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15551B6-F202-41C7-9919-C9D7CFDD0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3C98B507-36CD-452D-B3F8-31AD42CE15FF}" type="slidenum">
              <a:rPr lang="en-US" altLang="en-US"/>
              <a:pPr algn="l" rtl="0">
                <a:spcBef>
                  <a:spcPct val="0"/>
                </a:spcBef>
              </a:pPr>
              <a:t>14</a:t>
            </a:fld>
            <a:endParaRPr lang="en-US" altLang="en-US"/>
          </a:p>
        </p:txBody>
      </p:sp>
      <p:sp>
        <p:nvSpPr>
          <p:cNvPr id="24579" name="Rectangle 2">
            <a:extLst>
              <a:ext uri="{FF2B5EF4-FFF2-40B4-BE49-F238E27FC236}">
                <a16:creationId xmlns:a16="http://schemas.microsoft.com/office/drawing/2014/main" id="{A97D8762-D09A-4267-9D70-BE56B46690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64E75D3-B753-40E5-8669-F958D69C7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extLst>
      <p:ext uri="{BB962C8B-B14F-4D97-AF65-F5344CB8AC3E}">
        <p14:creationId xmlns:p14="http://schemas.microsoft.com/office/powerpoint/2010/main" val="212178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AE8B0E96-3F79-4205-B0CE-221B7F97329C}" type="slidenum">
              <a:rPr lang="en-US" altLang="en-US"/>
              <a:pPr algn="l" rtl="0">
                <a:spcBef>
                  <a:spcPct val="0"/>
                </a:spcBef>
              </a:pPr>
              <a:t>16</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extLst>
      <p:ext uri="{BB962C8B-B14F-4D97-AF65-F5344CB8AC3E}">
        <p14:creationId xmlns:p14="http://schemas.microsoft.com/office/powerpoint/2010/main" val="9238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AE8B0E96-3F79-4205-B0CE-221B7F97329C}" type="slidenum">
              <a:rPr lang="en-US" altLang="en-US"/>
              <a:pPr algn="l" rtl="0">
                <a:spcBef>
                  <a:spcPct val="0"/>
                </a:spcBef>
              </a:pPr>
              <a:t>17</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dirty="0">
                <a:latin typeface="Times New Roman" panose="02020603050405020304" pitchFamily="18" charset="0"/>
              </a:rPr>
              <a:t>Que diriez-vous </a:t>
            </a:r>
            <a:r>
              <a:rPr lang="en-US" altLang="en-US" dirty="0">
                <a:sym typeface="Greek Symbols" pitchFamily="18" charset="2"/>
              </a:rPr>
              <a:t>(r </a:t>
            </a:r>
            <a:r>
              <a:rPr lang="en-IN" dirty="0"/>
              <a:t>⟕ s) ⟕ t vs </a:t>
            </a:r>
            <a:r>
              <a:rPr lang="en-US" altLang="en-US" dirty="0">
                <a:sym typeface="Greek Symbols" pitchFamily="18" charset="2"/>
              </a:rPr>
              <a:t>(r </a:t>
            </a:r>
            <a:r>
              <a:rPr lang="en-IN" dirty="0"/>
              <a:t>⟕ t) ⟕ s en supposant que r a des attributs communs avec s et t? Indice: considérez 2 cas où s et t ont des attributs communs et ceux où ils n'ont pas d'attribut commun</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9648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FFE2C0B-1E00-41D0-8A11-C4E72548B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C8C713CF-9607-4470-A273-AC494A38B95B}" type="slidenum">
              <a:rPr lang="en-US" altLang="en-US"/>
              <a:pPr algn="l" rtl="0">
                <a:spcBef>
                  <a:spcPct val="0"/>
                </a:spcBef>
              </a:pPr>
              <a:t>20</a:t>
            </a:fld>
            <a:endParaRPr lang="en-US" altLang="en-US"/>
          </a:p>
        </p:txBody>
      </p:sp>
      <p:sp>
        <p:nvSpPr>
          <p:cNvPr id="35843" name="Rectangle 2">
            <a:extLst>
              <a:ext uri="{FF2B5EF4-FFF2-40B4-BE49-F238E27FC236}">
                <a16:creationId xmlns:a16="http://schemas.microsoft.com/office/drawing/2014/main" id="{919EB798-4276-4EB1-BA14-2883766AD6B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ECD4996-047F-43DA-BBDD-D548EFF47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047973B-0933-4747-BC7D-DC93B515F7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6076AEA-D4D8-443A-B94D-3E3B52B66C93}" type="slidenum">
              <a:rPr lang="en-US" altLang="en-US"/>
              <a:pPr algn="l" rtl="0">
                <a:spcBef>
                  <a:spcPct val="0"/>
                </a:spcBef>
              </a:pPr>
              <a:t>22</a:t>
            </a:fld>
            <a:endParaRPr lang="en-US" altLang="en-US"/>
          </a:p>
        </p:txBody>
      </p:sp>
      <p:sp>
        <p:nvSpPr>
          <p:cNvPr id="38915" name="Rectangle 2">
            <a:extLst>
              <a:ext uri="{FF2B5EF4-FFF2-40B4-BE49-F238E27FC236}">
                <a16:creationId xmlns:a16="http://schemas.microsoft.com/office/drawing/2014/main" id="{094E1CE2-39F3-415A-A9D3-7A1485FAB11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618E90F-7E5F-432A-A700-F2B7700B1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71AD5BA-2A20-45B1-B5ED-8C53DA2EC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D7A7E811-F856-4583-9950-8E1234DCF49C}" type="slidenum">
              <a:rPr lang="en-US" altLang="en-US"/>
              <a:pPr algn="l" rtl="0">
                <a:spcBef>
                  <a:spcPct val="0"/>
                </a:spcBef>
              </a:pPr>
              <a:t>23</a:t>
            </a:fld>
            <a:endParaRPr lang="en-US" altLang="en-US"/>
          </a:p>
        </p:txBody>
      </p:sp>
      <p:sp>
        <p:nvSpPr>
          <p:cNvPr id="40963" name="Rectangle 2">
            <a:extLst>
              <a:ext uri="{FF2B5EF4-FFF2-40B4-BE49-F238E27FC236}">
                <a16:creationId xmlns:a16="http://schemas.microsoft.com/office/drawing/2014/main" id="{294988F5-3980-4401-8BEA-49271D3F2BC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081064C-90F0-4D6B-84C2-C2B908F48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C3B6426-DEBD-439A-B825-EAF23D531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D3591014-7458-4460-9DFD-89B1944A3F9E}" type="slidenum">
              <a:rPr lang="en-US" altLang="en-US"/>
              <a:pPr algn="l" rtl="0">
                <a:spcBef>
                  <a:spcPct val="0"/>
                </a:spcBef>
              </a:pPr>
              <a:t>24</a:t>
            </a:fld>
            <a:endParaRPr lang="en-US" altLang="en-US"/>
          </a:p>
        </p:txBody>
      </p:sp>
      <p:sp>
        <p:nvSpPr>
          <p:cNvPr id="43011" name="Rectangle 2">
            <a:extLst>
              <a:ext uri="{FF2B5EF4-FFF2-40B4-BE49-F238E27FC236}">
                <a16:creationId xmlns:a16="http://schemas.microsoft.com/office/drawing/2014/main" id="{86B845D5-6C90-4896-8EFD-B2EEDA235B7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ADE95A0-2975-4AFA-9BF4-3B9DD6F09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321B667-9A45-42B8-9A88-05CCA7CE45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2F219423-C9AB-4B43-A997-58F863D1912F}" type="slidenum">
              <a:rPr lang="en-US" altLang="en-US"/>
              <a:pPr algn="l" rtl="0">
                <a:spcBef>
                  <a:spcPct val="0"/>
                </a:spcBef>
              </a:pPr>
              <a:t>2</a:t>
            </a:fld>
            <a:endParaRPr lang="en-US" altLang="en-US"/>
          </a:p>
        </p:txBody>
      </p:sp>
      <p:sp>
        <p:nvSpPr>
          <p:cNvPr id="8195" name="Rectangle 2">
            <a:extLst>
              <a:ext uri="{FF2B5EF4-FFF2-40B4-BE49-F238E27FC236}">
                <a16:creationId xmlns:a16="http://schemas.microsoft.com/office/drawing/2014/main" id="{23F8EC89-E9A1-405D-981C-52FF1AF2496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27EED68-434D-49BF-B488-F84981275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704F009-3D51-4C12-ADD5-A92556FDE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A4F0F59-CA50-4DDE-B670-499E64C342ED}" type="slidenum">
              <a:rPr lang="en-US" altLang="en-US"/>
              <a:pPr algn="l" rtl="0">
                <a:spcBef>
                  <a:spcPct val="0"/>
                </a:spcBef>
              </a:pPr>
              <a:t>25</a:t>
            </a:fld>
            <a:endParaRPr lang="en-US" altLang="en-US"/>
          </a:p>
        </p:txBody>
      </p:sp>
      <p:sp>
        <p:nvSpPr>
          <p:cNvPr id="45059" name="Rectangle 2">
            <a:extLst>
              <a:ext uri="{FF2B5EF4-FFF2-40B4-BE49-F238E27FC236}">
                <a16:creationId xmlns:a16="http://schemas.microsoft.com/office/drawing/2014/main" id="{802C35DC-9644-47A0-A511-5C011EF6CF5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EA22417-65CB-4CAA-9F03-4A2CC240A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640E601-E447-4EA9-8E5B-261D289D7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31BC6F3F-3101-443A-9932-59D410DB72C2}" type="slidenum">
              <a:rPr lang="en-US" altLang="en-US"/>
              <a:pPr algn="l" rtl="0">
                <a:spcBef>
                  <a:spcPct val="0"/>
                </a:spcBef>
              </a:pPr>
              <a:t>26</a:t>
            </a:fld>
            <a:endParaRPr lang="en-US" altLang="en-US"/>
          </a:p>
        </p:txBody>
      </p:sp>
      <p:sp>
        <p:nvSpPr>
          <p:cNvPr id="47107" name="Rectangle 2">
            <a:extLst>
              <a:ext uri="{FF2B5EF4-FFF2-40B4-BE49-F238E27FC236}">
                <a16:creationId xmlns:a16="http://schemas.microsoft.com/office/drawing/2014/main" id="{EB6B35C0-D563-464E-8DD0-1467C17E117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9CA3D8A-3E47-403D-9CF5-59912AA4E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3C188B3-A46D-44EC-BBED-E180A2EEE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F6DDAB6A-6145-44B6-8CC9-B34BECF16AE0}" type="slidenum">
              <a:rPr lang="en-US" altLang="en-US"/>
              <a:pPr algn="l" rtl="0">
                <a:spcBef>
                  <a:spcPct val="0"/>
                </a:spcBef>
              </a:pPr>
              <a:t>27</a:t>
            </a:fld>
            <a:endParaRPr lang="en-US" altLang="en-US"/>
          </a:p>
        </p:txBody>
      </p:sp>
      <p:sp>
        <p:nvSpPr>
          <p:cNvPr id="49155" name="Rectangle 2">
            <a:extLst>
              <a:ext uri="{FF2B5EF4-FFF2-40B4-BE49-F238E27FC236}">
                <a16:creationId xmlns:a16="http://schemas.microsoft.com/office/drawing/2014/main" id="{38C02448-FBA7-4F1D-93CC-8D33FFE4CBA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EEE7383-E30A-4C27-985A-259DE8AF3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1B06015-4375-4F47-98C5-80E32064B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29566348-BFEE-4085-9B98-BB3E51A967A7}" type="slidenum">
              <a:rPr lang="en-US" altLang="en-US"/>
              <a:pPr algn="l" rtl="0">
                <a:spcBef>
                  <a:spcPct val="0"/>
                </a:spcBef>
              </a:pPr>
              <a:t>28</a:t>
            </a:fld>
            <a:endParaRPr lang="en-US" altLang="en-US"/>
          </a:p>
        </p:txBody>
      </p:sp>
      <p:sp>
        <p:nvSpPr>
          <p:cNvPr id="51203" name="Rectangle 2">
            <a:extLst>
              <a:ext uri="{FF2B5EF4-FFF2-40B4-BE49-F238E27FC236}">
                <a16:creationId xmlns:a16="http://schemas.microsoft.com/office/drawing/2014/main" id="{400DAAEE-9188-46A0-8928-77476B356C7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31AFA1C-1C5D-441D-82BC-5AC4D121B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F7AA2A1-A200-485E-94E0-DF5E18462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3D95FDE-07CC-4A10-B7F5-32DEE8BA7590}" type="slidenum">
              <a:rPr lang="en-US" altLang="en-US"/>
              <a:pPr algn="l" rtl="0">
                <a:spcBef>
                  <a:spcPct val="0"/>
                </a:spcBef>
              </a:pPr>
              <a:t>29</a:t>
            </a:fld>
            <a:endParaRPr lang="en-US" altLang="en-US"/>
          </a:p>
        </p:txBody>
      </p:sp>
      <p:sp>
        <p:nvSpPr>
          <p:cNvPr id="53251" name="Rectangle 2">
            <a:extLst>
              <a:ext uri="{FF2B5EF4-FFF2-40B4-BE49-F238E27FC236}">
                <a16:creationId xmlns:a16="http://schemas.microsoft.com/office/drawing/2014/main" id="{CC1245F7-63F5-4598-8B60-BFF2F30A0FD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D4994E5-3B48-4092-B80F-C37B76685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9DAD2C2-02CA-410F-9747-535A391D1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FF631D1-8BF0-4D43-A038-0CCB2780AD80}" type="slidenum">
              <a:rPr lang="en-US" altLang="en-US"/>
              <a:pPr algn="l" rtl="0">
                <a:spcBef>
                  <a:spcPct val="0"/>
                </a:spcBef>
              </a:pPr>
              <a:t>30</a:t>
            </a:fld>
            <a:endParaRPr lang="en-US" altLang="en-US"/>
          </a:p>
        </p:txBody>
      </p:sp>
      <p:sp>
        <p:nvSpPr>
          <p:cNvPr id="55299" name="Rectangle 2">
            <a:extLst>
              <a:ext uri="{FF2B5EF4-FFF2-40B4-BE49-F238E27FC236}">
                <a16:creationId xmlns:a16="http://schemas.microsoft.com/office/drawing/2014/main" id="{B8D9A3CC-B793-4BD1-92A4-0520D4E33D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2880CCD-EC1F-44F1-A82B-9B6F2E4C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9DAD2C2-02CA-410F-9747-535A391D1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FF631D1-8BF0-4D43-A038-0CCB2780AD80}" type="slidenum">
              <a:rPr lang="en-US" altLang="en-US"/>
              <a:pPr algn="l" rtl="0">
                <a:spcBef>
                  <a:spcPct val="0"/>
                </a:spcBef>
              </a:pPr>
              <a:t>31</a:t>
            </a:fld>
            <a:endParaRPr lang="en-US" altLang="en-US"/>
          </a:p>
        </p:txBody>
      </p:sp>
      <p:sp>
        <p:nvSpPr>
          <p:cNvPr id="55299" name="Rectangle 2">
            <a:extLst>
              <a:ext uri="{FF2B5EF4-FFF2-40B4-BE49-F238E27FC236}">
                <a16:creationId xmlns:a16="http://schemas.microsoft.com/office/drawing/2014/main" id="{B8D9A3CC-B793-4BD1-92A4-0520D4E33D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2880CCD-EC1F-44F1-A82B-9B6F2E4C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5152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44337F7-50FA-4021-BC54-20BEE3F6C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16C7E9C3-BD75-46A3-867E-65FA35FE9943}" type="slidenum">
              <a:rPr lang="en-US" altLang="en-US"/>
              <a:pPr algn="l" rtl="0">
                <a:spcBef>
                  <a:spcPct val="0"/>
                </a:spcBef>
              </a:pPr>
              <a:t>32</a:t>
            </a:fld>
            <a:endParaRPr lang="en-US" altLang="en-US"/>
          </a:p>
        </p:txBody>
      </p:sp>
      <p:sp>
        <p:nvSpPr>
          <p:cNvPr id="57347" name="Rectangle 2">
            <a:extLst>
              <a:ext uri="{FF2B5EF4-FFF2-40B4-BE49-F238E27FC236}">
                <a16:creationId xmlns:a16="http://schemas.microsoft.com/office/drawing/2014/main" id="{958E696C-C7BE-499B-8D32-37876C7BD16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18E99F0-F35A-4648-A298-134C44B1E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45C5F54-67E0-4E9C-8378-CB080DBF1B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4805660C-6BD5-4182-AFBC-BBA57AF2224E}" type="slidenum">
              <a:rPr lang="en-US" altLang="en-US"/>
              <a:pPr algn="l" rtl="0">
                <a:spcBef>
                  <a:spcPct val="0"/>
                </a:spcBef>
              </a:pPr>
              <a:t>33</a:t>
            </a:fld>
            <a:endParaRPr lang="en-US" altLang="en-US"/>
          </a:p>
        </p:txBody>
      </p:sp>
      <p:sp>
        <p:nvSpPr>
          <p:cNvPr id="59395" name="Rectangle 2">
            <a:extLst>
              <a:ext uri="{FF2B5EF4-FFF2-40B4-BE49-F238E27FC236}">
                <a16:creationId xmlns:a16="http://schemas.microsoft.com/office/drawing/2014/main" id="{41A240B9-B0AF-425D-881F-231B8A53EBA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5B47539-C71B-4EA3-9DFF-12DFCB7EB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44DF81E-872F-4CD0-AFBD-47B6CCE5D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47A2061F-9093-42ED-A4F3-987491992B71}" type="slidenum">
              <a:rPr lang="en-US" altLang="en-US"/>
              <a:pPr algn="l" rtl="0">
                <a:spcBef>
                  <a:spcPct val="0"/>
                </a:spcBef>
              </a:pPr>
              <a:t>34</a:t>
            </a:fld>
            <a:endParaRPr lang="en-US" altLang="en-US"/>
          </a:p>
        </p:txBody>
      </p:sp>
      <p:sp>
        <p:nvSpPr>
          <p:cNvPr id="61443" name="Rectangle 2">
            <a:extLst>
              <a:ext uri="{FF2B5EF4-FFF2-40B4-BE49-F238E27FC236}">
                <a16:creationId xmlns:a16="http://schemas.microsoft.com/office/drawing/2014/main" id="{EED39568-5F8D-4E78-88C7-1975CE027DB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C45C962-0B5D-4F26-9A10-61DE452DC2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737C83C-5231-400C-ABAC-E802D5725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276960B5-CD0D-4E77-9549-F0BE319614AF}" type="slidenum">
              <a:rPr lang="en-US" altLang="en-US"/>
              <a:pPr algn="l" rtl="0">
                <a:spcBef>
                  <a:spcPct val="0"/>
                </a:spcBef>
              </a:pPr>
              <a:t>3</a:t>
            </a:fld>
            <a:endParaRPr lang="en-US" altLang="en-US"/>
          </a:p>
        </p:txBody>
      </p:sp>
      <p:sp>
        <p:nvSpPr>
          <p:cNvPr id="10243" name="Rectangle 2">
            <a:extLst>
              <a:ext uri="{FF2B5EF4-FFF2-40B4-BE49-F238E27FC236}">
                <a16:creationId xmlns:a16="http://schemas.microsoft.com/office/drawing/2014/main" id="{9C02F081-F3E5-4E82-A506-8249FCC7EAD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01E14C4-E8D3-4EF2-AE91-C909FDE03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207BE2E-CD49-4007-A746-9E7BC97E9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E2F11D3-C453-4FDA-9D45-787E30EAB8E3}" type="slidenum">
              <a:rPr lang="en-US" altLang="en-US"/>
              <a:pPr algn="l" rtl="0">
                <a:spcBef>
                  <a:spcPct val="0"/>
                </a:spcBef>
              </a:pPr>
              <a:t>36</a:t>
            </a:fld>
            <a:endParaRPr lang="en-US" altLang="en-US"/>
          </a:p>
        </p:txBody>
      </p:sp>
      <p:sp>
        <p:nvSpPr>
          <p:cNvPr id="64515" name="Rectangle 2">
            <a:extLst>
              <a:ext uri="{FF2B5EF4-FFF2-40B4-BE49-F238E27FC236}">
                <a16:creationId xmlns:a16="http://schemas.microsoft.com/office/drawing/2014/main" id="{048AD38A-DA1E-4E9E-B746-D9DC296EF45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FBAAC0F-5BDD-45F4-AAE7-FD45B13CE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9FEE978-6044-4D2E-8F9F-32A6AE15B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1ACB2606-DECF-45B3-A0F6-8771E5D1B393}" type="slidenum">
              <a:rPr lang="en-US" altLang="en-US"/>
              <a:pPr algn="l" rtl="0">
                <a:spcBef>
                  <a:spcPct val="0"/>
                </a:spcBef>
              </a:pPr>
              <a:t>37</a:t>
            </a:fld>
            <a:endParaRPr lang="en-US" altLang="en-US"/>
          </a:p>
        </p:txBody>
      </p:sp>
      <p:sp>
        <p:nvSpPr>
          <p:cNvPr id="66563" name="Rectangle 2">
            <a:extLst>
              <a:ext uri="{FF2B5EF4-FFF2-40B4-BE49-F238E27FC236}">
                <a16:creationId xmlns:a16="http://schemas.microsoft.com/office/drawing/2014/main" id="{A94E872E-7942-443C-ADE8-42F93E345AB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6B2C401-F648-4E44-981B-48E8A3DD4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39EA6C-42C4-49FA-A04B-E724C5272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5AE1339-B637-4260-8C8B-8BD687B29C9D}" type="slidenum">
              <a:rPr lang="en-US" altLang="en-US"/>
              <a:pPr algn="l" rtl="0">
                <a:spcBef>
                  <a:spcPct val="0"/>
                </a:spcBef>
              </a:pPr>
              <a:t>38</a:t>
            </a:fld>
            <a:endParaRPr lang="en-US" altLang="en-US"/>
          </a:p>
        </p:txBody>
      </p:sp>
      <p:sp>
        <p:nvSpPr>
          <p:cNvPr id="68611" name="Rectangle 2">
            <a:extLst>
              <a:ext uri="{FF2B5EF4-FFF2-40B4-BE49-F238E27FC236}">
                <a16:creationId xmlns:a16="http://schemas.microsoft.com/office/drawing/2014/main" id="{24F4CFF6-94AC-4A55-8E7A-B46A95728E5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6080C2F-B19D-4F75-8687-069C24ED2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39EA6C-42C4-49FA-A04B-E724C5272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5AE1339-B637-4260-8C8B-8BD687B29C9D}" type="slidenum">
              <a:rPr lang="en-US" altLang="en-US"/>
              <a:pPr algn="l" rtl="0">
                <a:spcBef>
                  <a:spcPct val="0"/>
                </a:spcBef>
              </a:pPr>
              <a:t>39</a:t>
            </a:fld>
            <a:endParaRPr lang="en-US" altLang="en-US"/>
          </a:p>
        </p:txBody>
      </p:sp>
      <p:sp>
        <p:nvSpPr>
          <p:cNvPr id="68611" name="Rectangle 2">
            <a:extLst>
              <a:ext uri="{FF2B5EF4-FFF2-40B4-BE49-F238E27FC236}">
                <a16:creationId xmlns:a16="http://schemas.microsoft.com/office/drawing/2014/main" id="{24F4CFF6-94AC-4A55-8E7A-B46A95728E5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6080C2F-B19D-4F75-8687-069C24ED2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extLst>
      <p:ext uri="{BB962C8B-B14F-4D97-AF65-F5344CB8AC3E}">
        <p14:creationId xmlns:p14="http://schemas.microsoft.com/office/powerpoint/2010/main" val="3870235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71F9817-AE90-43BC-B9F6-0E83DBE35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AE47EE8-3D78-4D31-A06E-E02CB864D6BF}" type="slidenum">
              <a:rPr lang="en-US" altLang="en-US"/>
              <a:pPr algn="l" rtl="0">
                <a:spcBef>
                  <a:spcPct val="0"/>
                </a:spcBef>
              </a:pPr>
              <a:t>40</a:t>
            </a:fld>
            <a:endParaRPr lang="en-US" altLang="en-US"/>
          </a:p>
        </p:txBody>
      </p:sp>
      <p:sp>
        <p:nvSpPr>
          <p:cNvPr id="70659" name="Rectangle 2">
            <a:extLst>
              <a:ext uri="{FF2B5EF4-FFF2-40B4-BE49-F238E27FC236}">
                <a16:creationId xmlns:a16="http://schemas.microsoft.com/office/drawing/2014/main" id="{2A8AC900-14A0-453C-BEE3-4D571CA98DB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16CDD18-4DDB-4796-9237-3BEB1B4BD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8E1D179-B9D0-48F6-B6D0-CA0943E58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387635B1-A065-42E2-B3DD-0514E4CC0D92}" type="slidenum">
              <a:rPr lang="en-US" altLang="en-US"/>
              <a:pPr algn="l" rtl="0">
                <a:spcBef>
                  <a:spcPct val="0"/>
                </a:spcBef>
              </a:pPr>
              <a:t>41</a:t>
            </a:fld>
            <a:endParaRPr lang="en-US" altLang="en-US"/>
          </a:p>
        </p:txBody>
      </p:sp>
      <p:sp>
        <p:nvSpPr>
          <p:cNvPr id="72707" name="Rectangle 2">
            <a:extLst>
              <a:ext uri="{FF2B5EF4-FFF2-40B4-BE49-F238E27FC236}">
                <a16:creationId xmlns:a16="http://schemas.microsoft.com/office/drawing/2014/main" id="{6261093E-637A-458C-94AC-5E33FAC54E6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ADF86CC-0D28-4363-A6D7-10D10E9193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dirty="0">
                <a:latin typeface="Times New Roman" panose="02020603050405020304" pitchFamily="18" charset="0"/>
              </a:rPr>
              <a:t>Si A </a:t>
            </a:r>
            <a:r>
              <a:rPr lang="en-US" altLang="en-US" dirty="0" err="1">
                <a:latin typeface="Times New Roman" panose="02020603050405020304" pitchFamily="18" charset="0"/>
              </a:rPr>
              <a:t>est</a:t>
            </a:r>
            <a:r>
              <a:rPr lang="en-US" altLang="en-US" dirty="0">
                <a:latin typeface="Times New Roman" panose="02020603050405020304" pitchFamily="18" charset="0"/>
              </a:rPr>
              <a:t> un cl</a:t>
            </a:r>
            <a:r>
              <a:rPr lang="fr-CA" altLang="en-US" dirty="0">
                <a:latin typeface="Times New Roman" panose="02020603050405020304" pitchFamily="18" charset="0"/>
              </a:rPr>
              <a:t>é pour la relation r alors V(A, r) est nr. Pour maintenir des statistiques précis, il faut faire un </a:t>
            </a:r>
            <a:r>
              <a:rPr lang="fr-CA" altLang="en-US" dirty="0" err="1">
                <a:latin typeface="Times New Roman" panose="02020603050405020304" pitchFamily="18" charset="0"/>
              </a:rPr>
              <a:t>uodate</a:t>
            </a:r>
            <a:endParaRPr lang="en-US" altLang="en-US" dirty="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ECC75F1-FF96-44EB-9E57-7B4029AEE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918ACC0-49F8-47AD-970F-E6ED5878580B}" type="slidenum">
              <a:rPr lang="en-US" altLang="en-US"/>
              <a:pPr algn="l" rtl="0">
                <a:spcBef>
                  <a:spcPct val="0"/>
                </a:spcBef>
              </a:pPr>
              <a:t>42</a:t>
            </a:fld>
            <a:endParaRPr lang="en-US" altLang="en-US"/>
          </a:p>
        </p:txBody>
      </p:sp>
      <p:sp>
        <p:nvSpPr>
          <p:cNvPr id="74755" name="Rectangle 2">
            <a:extLst>
              <a:ext uri="{FF2B5EF4-FFF2-40B4-BE49-F238E27FC236}">
                <a16:creationId xmlns:a16="http://schemas.microsoft.com/office/drawing/2014/main" id="{94DFE4F3-2356-4D53-BC8E-C847746CD5E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7C376C0-3BE1-415B-9426-66FD918A0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CA" altLang="en-US" dirty="0">
                <a:latin typeface="Times New Roman" panose="02020603050405020304" pitchFamily="18" charset="0"/>
              </a:rPr>
              <a:t>Real-world optimizers often maintain further statistical information to improve the accuracy of their cost estimates of evaluation plans. For instance, most databases store the distribution of values for each attribute as a histogram.</a:t>
            </a:r>
          </a:p>
          <a:p>
            <a:pPr algn="l" rtl="0"/>
            <a:r>
              <a:rPr lang="en-CA" altLang="en-US" dirty="0">
                <a:latin typeface="Times New Roman" panose="02020603050405020304" pitchFamily="18" charset="0"/>
              </a:rPr>
              <a:t>in a histogram, the values for the attribute are divided into a number of ranges, and with each range the histogram associates the number of tuples whose attribute value lies in that range. Figure 16.6 shows an example of a histogram for an integer-valued attribute that takes values in the range 1 to 25. </a:t>
            </a:r>
            <a:endParaRPr lang="en-US" altLang="en-US" dirty="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ABB337A-7416-4EA0-B63B-3F3E233AD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8C5B2E15-168D-404D-B3E5-D811B39D72AB}" type="slidenum">
              <a:rPr lang="en-US" altLang="en-US"/>
              <a:pPr algn="l" rtl="0">
                <a:spcBef>
                  <a:spcPct val="0"/>
                </a:spcBef>
              </a:pPr>
              <a:t>44</a:t>
            </a:fld>
            <a:endParaRPr lang="en-US" altLang="en-US"/>
          </a:p>
        </p:txBody>
      </p:sp>
      <p:sp>
        <p:nvSpPr>
          <p:cNvPr id="76803" name="Rectangle 2">
            <a:extLst>
              <a:ext uri="{FF2B5EF4-FFF2-40B4-BE49-F238E27FC236}">
                <a16:creationId xmlns:a16="http://schemas.microsoft.com/office/drawing/2014/main" id="{38E8E170-8726-477F-A246-82382BBD6D2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ECF24F5-E536-40B5-A388-459BFDBDD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3559CD3-DE10-4005-9316-DA78585EA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7BDC10EE-63E0-4227-A36A-67C2F043110C}" type="slidenum">
              <a:rPr lang="en-US" altLang="en-US"/>
              <a:pPr algn="l" rtl="0">
                <a:spcBef>
                  <a:spcPct val="0"/>
                </a:spcBef>
              </a:pPr>
              <a:t>45</a:t>
            </a:fld>
            <a:endParaRPr lang="en-US" altLang="en-US"/>
          </a:p>
        </p:txBody>
      </p:sp>
      <p:sp>
        <p:nvSpPr>
          <p:cNvPr id="78851" name="Rectangle 2">
            <a:extLst>
              <a:ext uri="{FF2B5EF4-FFF2-40B4-BE49-F238E27FC236}">
                <a16:creationId xmlns:a16="http://schemas.microsoft.com/office/drawing/2014/main" id="{C7D3DFD0-427F-437C-952B-2FFAA5FBDA4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C53DDDB-BBE4-4830-A772-48EB4E456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F7092FC-A0F3-4562-BBBC-D1152A102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28A6C910-6398-48B8-8ED3-30ACA795710E}" type="slidenum">
              <a:rPr lang="en-US" altLang="en-US"/>
              <a:pPr algn="l" rtl="0">
                <a:spcBef>
                  <a:spcPct val="0"/>
                </a:spcBef>
              </a:pPr>
              <a:t>46</a:t>
            </a:fld>
            <a:endParaRPr lang="en-US" altLang="en-US"/>
          </a:p>
        </p:txBody>
      </p:sp>
      <p:sp>
        <p:nvSpPr>
          <p:cNvPr id="80899" name="Rectangle 2">
            <a:extLst>
              <a:ext uri="{FF2B5EF4-FFF2-40B4-BE49-F238E27FC236}">
                <a16:creationId xmlns:a16="http://schemas.microsoft.com/office/drawing/2014/main" id="{5A228FE6-43E8-4CC2-93E1-40D7894ECF9D}"/>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FF91C14-76BF-40D6-A170-A521689250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0B70E7C-6BD0-4B47-846B-BDFA05BE3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91FFDD60-6F1F-41F9-AE11-E0C93AB48046}" type="slidenum">
              <a:rPr lang="en-US" altLang="en-US"/>
              <a:pPr algn="l" rtl="0">
                <a:spcBef>
                  <a:spcPct val="0"/>
                </a:spcBef>
              </a:pPr>
              <a:t>4</a:t>
            </a:fld>
            <a:endParaRPr lang="en-US" altLang="en-US"/>
          </a:p>
        </p:txBody>
      </p:sp>
      <p:sp>
        <p:nvSpPr>
          <p:cNvPr id="12291" name="Rectangle 2">
            <a:extLst>
              <a:ext uri="{FF2B5EF4-FFF2-40B4-BE49-F238E27FC236}">
                <a16:creationId xmlns:a16="http://schemas.microsoft.com/office/drawing/2014/main" id="{09056EE3-D9C5-4A86-BC14-5FA04274693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9C850731-90E0-4872-BC7B-AD10870C1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89C2380-DD83-417E-8993-3E83E876F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B293E869-9D40-4B88-8E40-B0ACF785DB22}" type="slidenum">
              <a:rPr lang="en-US" altLang="en-US"/>
              <a:pPr algn="l" rtl="0">
                <a:spcBef>
                  <a:spcPct val="0"/>
                </a:spcBef>
              </a:pPr>
              <a:t>47</a:t>
            </a:fld>
            <a:endParaRPr lang="en-US" altLang="en-US"/>
          </a:p>
        </p:txBody>
      </p:sp>
      <p:sp>
        <p:nvSpPr>
          <p:cNvPr id="82947" name="Rectangle 2">
            <a:extLst>
              <a:ext uri="{FF2B5EF4-FFF2-40B4-BE49-F238E27FC236}">
                <a16:creationId xmlns:a16="http://schemas.microsoft.com/office/drawing/2014/main" id="{86891FF3-6310-4B2B-9BBA-3BD705C15EE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EE2D25C5-071E-46E9-AB50-21CB67614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EB7A463-DB2F-4593-9E41-069B4BF3E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108EC5A6-CA0A-4B93-9AE1-9C51E7E4F0A0}" type="slidenum">
              <a:rPr lang="en-US" altLang="en-US"/>
              <a:pPr algn="l" rtl="0">
                <a:spcBef>
                  <a:spcPct val="0"/>
                </a:spcBef>
              </a:pPr>
              <a:t>48</a:t>
            </a:fld>
            <a:endParaRPr lang="en-US" altLang="en-US"/>
          </a:p>
        </p:txBody>
      </p:sp>
      <p:sp>
        <p:nvSpPr>
          <p:cNvPr id="84995" name="Rectangle 2">
            <a:extLst>
              <a:ext uri="{FF2B5EF4-FFF2-40B4-BE49-F238E27FC236}">
                <a16:creationId xmlns:a16="http://schemas.microsoft.com/office/drawing/2014/main" id="{6CFF0221-CA6B-4D1B-A3C8-6874FCCEEF5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42A2413-B610-4EAB-97EF-BF4B6A27A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16C5B21-E863-445D-9DA4-2B041C1CE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D9D611E8-E558-46B3-9611-D02AC771076E}" type="slidenum">
              <a:rPr lang="en-US" altLang="en-US"/>
              <a:pPr algn="l" rtl="0">
                <a:spcBef>
                  <a:spcPct val="0"/>
                </a:spcBef>
              </a:pPr>
              <a:t>49</a:t>
            </a:fld>
            <a:endParaRPr lang="en-US" altLang="en-US"/>
          </a:p>
        </p:txBody>
      </p:sp>
      <p:sp>
        <p:nvSpPr>
          <p:cNvPr id="87043" name="Rectangle 2">
            <a:extLst>
              <a:ext uri="{FF2B5EF4-FFF2-40B4-BE49-F238E27FC236}">
                <a16:creationId xmlns:a16="http://schemas.microsoft.com/office/drawing/2014/main" id="{A9B3F4B0-0CA9-477B-9D07-09B144085FD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23B7D8A-A03D-4DC1-809E-381D45FDF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249BD36-102A-4631-857E-2CB6D1FD67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73CA7CE-698A-4263-91A8-AF3B66C5F188}" type="slidenum">
              <a:rPr lang="en-US" altLang="en-US"/>
              <a:pPr algn="l" rtl="0">
                <a:spcBef>
                  <a:spcPct val="0"/>
                </a:spcBef>
              </a:pPr>
              <a:t>50</a:t>
            </a:fld>
            <a:endParaRPr lang="en-US" altLang="en-US"/>
          </a:p>
        </p:txBody>
      </p:sp>
      <p:sp>
        <p:nvSpPr>
          <p:cNvPr id="89091" name="Rectangle 2">
            <a:extLst>
              <a:ext uri="{FF2B5EF4-FFF2-40B4-BE49-F238E27FC236}">
                <a16:creationId xmlns:a16="http://schemas.microsoft.com/office/drawing/2014/main" id="{6CFF2B0C-4A73-436F-8BB6-A68FABA6444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D40C941-A8A7-46CD-8549-B48D8C174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769BAA2-2A96-482B-9A16-1B73B0B0B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E63A2678-797E-458D-9724-43E4EADCB2CF}" type="slidenum">
              <a:rPr lang="en-US" altLang="en-US"/>
              <a:pPr algn="l" rtl="0">
                <a:spcBef>
                  <a:spcPct val="0"/>
                </a:spcBef>
              </a:pPr>
              <a:t>51</a:t>
            </a:fld>
            <a:endParaRPr lang="en-US" altLang="en-US"/>
          </a:p>
        </p:txBody>
      </p:sp>
      <p:sp>
        <p:nvSpPr>
          <p:cNvPr id="91139" name="Rectangle 2">
            <a:extLst>
              <a:ext uri="{FF2B5EF4-FFF2-40B4-BE49-F238E27FC236}">
                <a16:creationId xmlns:a16="http://schemas.microsoft.com/office/drawing/2014/main" id="{5B9357E7-CAC8-4067-A91E-3CA75C7C43E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E2AD840-3FC3-4E62-B93E-1D8ECB872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B753B3D-93BF-48AC-B514-D4380ADE61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FB727037-B529-4C02-BD94-50107701C26A}" type="slidenum">
              <a:rPr lang="en-US" altLang="en-US"/>
              <a:pPr algn="l" rtl="0">
                <a:spcBef>
                  <a:spcPct val="0"/>
                </a:spcBef>
              </a:pPr>
              <a:t>52</a:t>
            </a:fld>
            <a:endParaRPr lang="en-US" altLang="en-US"/>
          </a:p>
        </p:txBody>
      </p:sp>
      <p:sp>
        <p:nvSpPr>
          <p:cNvPr id="93187" name="Rectangle 2">
            <a:extLst>
              <a:ext uri="{FF2B5EF4-FFF2-40B4-BE49-F238E27FC236}">
                <a16:creationId xmlns:a16="http://schemas.microsoft.com/office/drawing/2014/main" id="{6A76DBD9-2BEC-4572-8890-59DABD8FFC0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8C09F81-0457-478C-B646-7E42FE87C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7D5C350-4B93-45DA-8FAE-CF897A458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4C4DD776-AE23-45CC-9BBA-2D74E0D5318D}" type="slidenum">
              <a:rPr lang="en-US" altLang="en-US"/>
              <a:pPr algn="l" rtl="0">
                <a:spcBef>
                  <a:spcPct val="0"/>
                </a:spcBef>
              </a:pPr>
              <a:t>53</a:t>
            </a:fld>
            <a:endParaRPr lang="en-US" altLang="en-US"/>
          </a:p>
        </p:txBody>
      </p:sp>
      <p:sp>
        <p:nvSpPr>
          <p:cNvPr id="95235" name="Rectangle 2">
            <a:extLst>
              <a:ext uri="{FF2B5EF4-FFF2-40B4-BE49-F238E27FC236}">
                <a16:creationId xmlns:a16="http://schemas.microsoft.com/office/drawing/2014/main" id="{D7110030-7440-4274-8719-3C8343B4DCA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A91128D-0776-48A8-81EC-82862AE40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E01CAD0-5F23-4D28-BEEA-0FDA9633A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6D280E10-4A51-4D35-803F-1548401E0AC8}" type="slidenum">
              <a:rPr lang="en-US" altLang="en-US"/>
              <a:pPr algn="l" rtl="0">
                <a:spcBef>
                  <a:spcPct val="0"/>
                </a:spcBef>
              </a:pPr>
              <a:t>54</a:t>
            </a:fld>
            <a:endParaRPr lang="en-US" altLang="en-US"/>
          </a:p>
        </p:txBody>
      </p:sp>
      <p:sp>
        <p:nvSpPr>
          <p:cNvPr id="97283" name="Rectangle 2">
            <a:extLst>
              <a:ext uri="{FF2B5EF4-FFF2-40B4-BE49-F238E27FC236}">
                <a16:creationId xmlns:a16="http://schemas.microsoft.com/office/drawing/2014/main" id="{6B66C5B2-DFE5-45A7-9841-48F9A016A6C7}"/>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7B10E24-38E2-4E3E-AB4B-88693277D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extLst>
      <p:ext uri="{BB962C8B-B14F-4D97-AF65-F5344CB8AC3E}">
        <p14:creationId xmlns:p14="http://schemas.microsoft.com/office/powerpoint/2010/main" val="4003341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3F6759-721F-432F-A734-55E1C5F22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9DB28228-8DD8-403B-A9BF-0CD8617B2CD0}" type="slidenum">
              <a:rPr lang="en-US" altLang="en-US"/>
              <a:pPr algn="l" rtl="0">
                <a:spcBef>
                  <a:spcPct val="0"/>
                </a:spcBef>
              </a:pPr>
              <a:t>55</a:t>
            </a:fld>
            <a:endParaRPr lang="en-US" altLang="en-US"/>
          </a:p>
        </p:txBody>
      </p:sp>
      <p:sp>
        <p:nvSpPr>
          <p:cNvPr id="99331" name="Rectangle 2">
            <a:extLst>
              <a:ext uri="{FF2B5EF4-FFF2-40B4-BE49-F238E27FC236}">
                <a16:creationId xmlns:a16="http://schemas.microsoft.com/office/drawing/2014/main" id="{FCA8C569-269B-4964-A6C4-E112A1C17AD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A955F6C-4161-4C7D-96F2-9FF5E5C91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extLst>
      <p:ext uri="{BB962C8B-B14F-4D97-AF65-F5344CB8AC3E}">
        <p14:creationId xmlns:p14="http://schemas.microsoft.com/office/powerpoint/2010/main" val="35070096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82A1B1B-F105-4542-8C84-F3577F8398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C0AE584F-BE77-4CB7-BA8C-A68D1227213D}" type="slidenum">
              <a:rPr lang="en-US" altLang="en-US"/>
              <a:pPr algn="l" rtl="0">
                <a:spcBef>
                  <a:spcPct val="0"/>
                </a:spcBef>
              </a:pPr>
              <a:t>56</a:t>
            </a:fld>
            <a:endParaRPr lang="en-US" altLang="en-US"/>
          </a:p>
        </p:txBody>
      </p:sp>
      <p:sp>
        <p:nvSpPr>
          <p:cNvPr id="101379" name="Rectangle 2">
            <a:extLst>
              <a:ext uri="{FF2B5EF4-FFF2-40B4-BE49-F238E27FC236}">
                <a16:creationId xmlns:a16="http://schemas.microsoft.com/office/drawing/2014/main" id="{850431C6-2CED-448B-86D5-66F5582BBC5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23CF82B-25A6-4AEA-B852-622167DB5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2DA4FD-03E3-4ADF-B51F-ED6C5C47E1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28F12D1A-C6EE-4D7C-AC44-7E505EC7AF9A}" type="slidenum">
              <a:rPr lang="en-US" altLang="en-US"/>
              <a:pPr algn="l" rtl="0">
                <a:spcBef>
                  <a:spcPct val="0"/>
                </a:spcBef>
              </a:pPr>
              <a:t>5</a:t>
            </a:fld>
            <a:endParaRPr lang="en-US" altLang="en-US"/>
          </a:p>
        </p:txBody>
      </p:sp>
      <p:sp>
        <p:nvSpPr>
          <p:cNvPr id="14339" name="Rectangle 2">
            <a:extLst>
              <a:ext uri="{FF2B5EF4-FFF2-40B4-BE49-F238E27FC236}">
                <a16:creationId xmlns:a16="http://schemas.microsoft.com/office/drawing/2014/main" id="{0DF77218-C772-4D7B-9568-C8F8165B99E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40D1FB1-38D3-4CD0-9B4F-E6C096821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EDCD3A8-8CE4-4EDB-864A-4C21897A5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CA10B5C1-7C2C-4F20-A729-16D6CB13CEC5}" type="slidenum">
              <a:rPr lang="en-US" altLang="en-US"/>
              <a:pPr algn="l" rtl="0">
                <a:spcBef>
                  <a:spcPct val="0"/>
                </a:spcBef>
              </a:pPr>
              <a:t>57</a:t>
            </a:fld>
            <a:endParaRPr lang="en-US" altLang="en-US"/>
          </a:p>
        </p:txBody>
      </p:sp>
      <p:sp>
        <p:nvSpPr>
          <p:cNvPr id="103427" name="Rectangle 2">
            <a:extLst>
              <a:ext uri="{FF2B5EF4-FFF2-40B4-BE49-F238E27FC236}">
                <a16:creationId xmlns:a16="http://schemas.microsoft.com/office/drawing/2014/main" id="{3B15ED7A-4E38-4E80-9C71-3F15BF94B29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CE105D2-8B2B-433C-B339-E151778D8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EDCD3A8-8CE4-4EDB-864A-4C21897A5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CA10B5C1-7C2C-4F20-A729-16D6CB13CEC5}" type="slidenum">
              <a:rPr lang="en-US" altLang="en-US"/>
              <a:pPr algn="l" rtl="0">
                <a:spcBef>
                  <a:spcPct val="0"/>
                </a:spcBef>
              </a:pPr>
              <a:t>58</a:t>
            </a:fld>
            <a:endParaRPr lang="en-US" altLang="en-US"/>
          </a:p>
        </p:txBody>
      </p:sp>
      <p:sp>
        <p:nvSpPr>
          <p:cNvPr id="103427" name="Rectangle 2">
            <a:extLst>
              <a:ext uri="{FF2B5EF4-FFF2-40B4-BE49-F238E27FC236}">
                <a16:creationId xmlns:a16="http://schemas.microsoft.com/office/drawing/2014/main" id="{3B15ED7A-4E38-4E80-9C71-3F15BF94B29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CE105D2-8B2B-433C-B339-E151778D8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extLst>
      <p:ext uri="{BB962C8B-B14F-4D97-AF65-F5344CB8AC3E}">
        <p14:creationId xmlns:p14="http://schemas.microsoft.com/office/powerpoint/2010/main" val="3373661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388A9BE-CAEE-40C7-A9AC-A6A2AFA68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F967966D-D241-441D-8A98-B44F3BCDA90B}" type="slidenum">
              <a:rPr lang="en-US" altLang="en-US"/>
              <a:pPr algn="l" rtl="0">
                <a:spcBef>
                  <a:spcPct val="0"/>
                </a:spcBef>
              </a:pPr>
              <a:t>59</a:t>
            </a:fld>
            <a:endParaRPr lang="en-US" altLang="en-US"/>
          </a:p>
        </p:txBody>
      </p:sp>
      <p:sp>
        <p:nvSpPr>
          <p:cNvPr id="107523" name="Rectangle 2">
            <a:extLst>
              <a:ext uri="{FF2B5EF4-FFF2-40B4-BE49-F238E27FC236}">
                <a16:creationId xmlns:a16="http://schemas.microsoft.com/office/drawing/2014/main" id="{A73D03FA-2A61-43B5-9CAC-FB54DF93DECF}"/>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62D1324-E1FC-4253-B012-6A729B166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2B87CB8-9DD2-4BE0-98B5-BA889B46E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BE269A15-F8FA-4B14-9339-75723294DD04}" type="slidenum">
              <a:rPr lang="en-US" altLang="en-US"/>
              <a:pPr algn="l" rtl="0">
                <a:spcBef>
                  <a:spcPct val="0"/>
                </a:spcBef>
              </a:pPr>
              <a:t>60</a:t>
            </a:fld>
            <a:endParaRPr lang="en-US" altLang="en-US"/>
          </a:p>
        </p:txBody>
      </p:sp>
      <p:sp>
        <p:nvSpPr>
          <p:cNvPr id="105475" name="Rectangle 2">
            <a:extLst>
              <a:ext uri="{FF2B5EF4-FFF2-40B4-BE49-F238E27FC236}">
                <a16:creationId xmlns:a16="http://schemas.microsoft.com/office/drawing/2014/main" id="{8E7D9A2B-1067-4164-98DA-EE39329FE45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00B00AE-D509-49B5-9EF3-0E257B5B8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FBA35C56-5884-418A-A710-C72DAA06D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EC98DFC3-B04D-4D7B-AE3F-771854D17957}" type="slidenum">
              <a:rPr lang="en-US" altLang="en-US"/>
              <a:pPr algn="l" rtl="0">
                <a:spcBef>
                  <a:spcPct val="0"/>
                </a:spcBef>
              </a:pPr>
              <a:t>62</a:t>
            </a:fld>
            <a:endParaRPr lang="en-US" altLang="en-US"/>
          </a:p>
        </p:txBody>
      </p:sp>
      <p:sp>
        <p:nvSpPr>
          <p:cNvPr id="109571" name="Rectangle 2">
            <a:extLst>
              <a:ext uri="{FF2B5EF4-FFF2-40B4-BE49-F238E27FC236}">
                <a16:creationId xmlns:a16="http://schemas.microsoft.com/office/drawing/2014/main" id="{BDB88FD2-6EF2-4C57-A062-4F7247E369CF}"/>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44B1F0EB-B6D9-404E-9105-6F144A0A0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2815B4D-17A1-4892-AD9B-42A8E2641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FE2403F1-BA73-4A79-BA61-8EB38B83C072}" type="slidenum">
              <a:rPr lang="en-US" altLang="en-US"/>
              <a:pPr algn="l" rtl="0">
                <a:spcBef>
                  <a:spcPct val="0"/>
                </a:spcBef>
              </a:pPr>
              <a:t>63</a:t>
            </a:fld>
            <a:endParaRPr lang="en-US" altLang="en-US"/>
          </a:p>
        </p:txBody>
      </p:sp>
      <p:sp>
        <p:nvSpPr>
          <p:cNvPr id="111619" name="Rectangle 2">
            <a:extLst>
              <a:ext uri="{FF2B5EF4-FFF2-40B4-BE49-F238E27FC236}">
                <a16:creationId xmlns:a16="http://schemas.microsoft.com/office/drawing/2014/main" id="{5DCFC0F7-3A69-436D-84EB-7E77E50D430D}"/>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23F0CA09-EBA2-40C5-BA79-8F26EF430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A128C53-CB30-47FE-AB93-A75A3D501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B70AB2FA-44E6-4D45-9718-797B2D10A34F}" type="slidenum">
              <a:rPr lang="en-US" altLang="en-US"/>
              <a:pPr algn="l" rtl="0">
                <a:spcBef>
                  <a:spcPct val="0"/>
                </a:spcBef>
              </a:pPr>
              <a:t>65</a:t>
            </a:fld>
            <a:endParaRPr lang="en-US" altLang="en-US"/>
          </a:p>
        </p:txBody>
      </p:sp>
      <p:sp>
        <p:nvSpPr>
          <p:cNvPr id="113667" name="Rectangle 2">
            <a:extLst>
              <a:ext uri="{FF2B5EF4-FFF2-40B4-BE49-F238E27FC236}">
                <a16:creationId xmlns:a16="http://schemas.microsoft.com/office/drawing/2014/main" id="{B9A2BEED-4A75-4E08-8612-8A659850C5F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1855F94-8969-4C8D-A9E0-1A63BB9BB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E50B942-6273-48FB-A317-908B5BA8C7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1C71C6D7-81FB-46D5-957D-BAB0DCCBA01D}" type="slidenum">
              <a:rPr lang="en-US" altLang="en-US"/>
              <a:pPr algn="l" rtl="0">
                <a:spcBef>
                  <a:spcPct val="0"/>
                </a:spcBef>
              </a:pPr>
              <a:t>66</a:t>
            </a:fld>
            <a:endParaRPr lang="en-US" altLang="en-US"/>
          </a:p>
        </p:txBody>
      </p:sp>
      <p:sp>
        <p:nvSpPr>
          <p:cNvPr id="115715" name="Rectangle 2">
            <a:extLst>
              <a:ext uri="{FF2B5EF4-FFF2-40B4-BE49-F238E27FC236}">
                <a16:creationId xmlns:a16="http://schemas.microsoft.com/office/drawing/2014/main" id="{F2EBAB9B-E20F-45BE-BB5E-E099B77D6C84}"/>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2BF91D5-3852-4FF5-BE9E-8CACA6086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A7D7EF1D-4A8E-47C1-B8E7-7F73C891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8BFB42BA-7338-4141-B8FF-85A813300A34}" type="slidenum">
              <a:rPr lang="en-US" altLang="en-US"/>
              <a:pPr algn="l" rtl="0">
                <a:spcBef>
                  <a:spcPct val="0"/>
                </a:spcBef>
              </a:pPr>
              <a:t>67</a:t>
            </a:fld>
            <a:endParaRPr lang="en-US" altLang="en-US"/>
          </a:p>
        </p:txBody>
      </p:sp>
      <p:sp>
        <p:nvSpPr>
          <p:cNvPr id="117763" name="Rectangle 2">
            <a:extLst>
              <a:ext uri="{FF2B5EF4-FFF2-40B4-BE49-F238E27FC236}">
                <a16:creationId xmlns:a16="http://schemas.microsoft.com/office/drawing/2014/main" id="{3ED9EE40-3702-4C7B-885F-3EB93EA060B6}"/>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149F8FC-43A5-4562-8659-6BBDADB13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79FB86F-30AC-486C-8D7A-697BCDF6A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4139DCB2-C52A-43BA-BE87-2C9958BA8626}" type="slidenum">
              <a:rPr lang="en-US" altLang="en-US"/>
              <a:pPr algn="l" rtl="0">
                <a:spcBef>
                  <a:spcPct val="0"/>
                </a:spcBef>
              </a:pPr>
              <a:t>68</a:t>
            </a:fld>
            <a:endParaRPr lang="en-US" altLang="en-US"/>
          </a:p>
        </p:txBody>
      </p:sp>
      <p:sp>
        <p:nvSpPr>
          <p:cNvPr id="119811" name="Rectangle 2">
            <a:extLst>
              <a:ext uri="{FF2B5EF4-FFF2-40B4-BE49-F238E27FC236}">
                <a16:creationId xmlns:a16="http://schemas.microsoft.com/office/drawing/2014/main" id="{98C7413E-12B3-4D53-B685-DA769D0F9449}"/>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02D52E34-2B69-4546-95F6-1532EF87D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0482A31-2272-4E6D-88CF-8A3A657D1E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54B71EC1-98C8-4C1B-A7B7-2EA1784A50B7}" type="slidenum">
              <a:rPr lang="en-US" altLang="en-US"/>
              <a:pPr algn="l" rtl="0">
                <a:spcBef>
                  <a:spcPct val="0"/>
                </a:spcBef>
              </a:pPr>
              <a:t>7</a:t>
            </a:fld>
            <a:endParaRPr lang="en-US" altLang="en-US"/>
          </a:p>
        </p:txBody>
      </p:sp>
      <p:sp>
        <p:nvSpPr>
          <p:cNvPr id="16387" name="Rectangle 2">
            <a:extLst>
              <a:ext uri="{FF2B5EF4-FFF2-40B4-BE49-F238E27FC236}">
                <a16:creationId xmlns:a16="http://schemas.microsoft.com/office/drawing/2014/main" id="{0178B70B-A1FF-4B51-87E4-9FB5C80155D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22DA72A-EB36-4112-96CC-ADB4B4E9B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729101F-97AD-4600-B540-6772C12C9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FCB4AC00-ADD9-4E7A-A3A6-6FA547D0AE66}" type="slidenum">
              <a:rPr lang="en-US" altLang="en-US"/>
              <a:pPr algn="l" rtl="0">
                <a:spcBef>
                  <a:spcPct val="0"/>
                </a:spcBef>
              </a:pPr>
              <a:t>69</a:t>
            </a:fld>
            <a:endParaRPr lang="en-US" altLang="en-US"/>
          </a:p>
        </p:txBody>
      </p:sp>
      <p:sp>
        <p:nvSpPr>
          <p:cNvPr id="121859" name="Rectangle 2">
            <a:extLst>
              <a:ext uri="{FF2B5EF4-FFF2-40B4-BE49-F238E27FC236}">
                <a16:creationId xmlns:a16="http://schemas.microsoft.com/office/drawing/2014/main" id="{FCD76CE0-DC89-4250-915F-CE8F6775B5FD}"/>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C4177D3-F655-482A-8099-C7CA55853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B784A94-3858-48E8-86A5-D6180D020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62593C74-5895-4E3B-865F-BF6B0B15EA7A}" type="slidenum">
              <a:rPr lang="en-US" altLang="en-US"/>
              <a:pPr algn="l" rtl="0">
                <a:spcBef>
                  <a:spcPct val="0"/>
                </a:spcBef>
              </a:pPr>
              <a:t>70</a:t>
            </a:fld>
            <a:endParaRPr lang="en-US" altLang="en-US"/>
          </a:p>
        </p:txBody>
      </p:sp>
      <p:sp>
        <p:nvSpPr>
          <p:cNvPr id="123907" name="Rectangle 2">
            <a:extLst>
              <a:ext uri="{FF2B5EF4-FFF2-40B4-BE49-F238E27FC236}">
                <a16:creationId xmlns:a16="http://schemas.microsoft.com/office/drawing/2014/main" id="{A4B130F0-A87F-4759-B721-2EEF39CF3D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B001DAF7-978A-43C4-B585-FD51F4072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B7D854C-7019-4B4F-81A5-34CB019A0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CB57B825-C2F0-4497-AA07-1D07C7913FD2}" type="slidenum">
              <a:rPr lang="en-US" altLang="en-US"/>
              <a:pPr algn="l" rtl="0">
                <a:spcBef>
                  <a:spcPct val="0"/>
                </a:spcBef>
              </a:pPr>
              <a:t>71</a:t>
            </a:fld>
            <a:endParaRPr lang="en-US" altLang="en-US"/>
          </a:p>
        </p:txBody>
      </p:sp>
      <p:sp>
        <p:nvSpPr>
          <p:cNvPr id="125955" name="Rectangle 2">
            <a:extLst>
              <a:ext uri="{FF2B5EF4-FFF2-40B4-BE49-F238E27FC236}">
                <a16:creationId xmlns:a16="http://schemas.microsoft.com/office/drawing/2014/main" id="{D5222F24-C070-44FA-8A8F-D089716400B4}"/>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44E79C1A-1E45-4A9C-A1E9-B0A1A653DD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288FAC4-4038-46A2-A12A-7A8839564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3B8E3653-64ED-4D8A-A0DD-2DF026C78E72}" type="slidenum">
              <a:rPr lang="en-US" altLang="en-US"/>
              <a:pPr algn="l" rtl="0">
                <a:spcBef>
                  <a:spcPct val="0"/>
                </a:spcBef>
              </a:pPr>
              <a:t>72</a:t>
            </a:fld>
            <a:endParaRPr lang="en-US" altLang="en-US"/>
          </a:p>
        </p:txBody>
      </p:sp>
      <p:sp>
        <p:nvSpPr>
          <p:cNvPr id="128003" name="Rectangle 2">
            <a:extLst>
              <a:ext uri="{FF2B5EF4-FFF2-40B4-BE49-F238E27FC236}">
                <a16:creationId xmlns:a16="http://schemas.microsoft.com/office/drawing/2014/main" id="{15CF936A-C5DA-4982-ACDC-E1FF21660F0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E5F153B0-EB6B-41C6-A9F2-A3802207F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5D7CD0E-03B2-435D-8ABE-5EC3B2BBB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A433C407-B021-4004-BEFB-2930E33D2AE7}" type="slidenum">
              <a:rPr lang="en-US" altLang="en-US"/>
              <a:pPr algn="l" rtl="0">
                <a:spcBef>
                  <a:spcPct val="0"/>
                </a:spcBef>
              </a:pPr>
              <a:t>73</a:t>
            </a:fld>
            <a:endParaRPr lang="en-US" altLang="en-US"/>
          </a:p>
        </p:txBody>
      </p:sp>
      <p:sp>
        <p:nvSpPr>
          <p:cNvPr id="130051" name="Rectangle 2">
            <a:extLst>
              <a:ext uri="{FF2B5EF4-FFF2-40B4-BE49-F238E27FC236}">
                <a16:creationId xmlns:a16="http://schemas.microsoft.com/office/drawing/2014/main" id="{E79ADFA5-7781-480A-87AF-AA0BA997AD3B}"/>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7E916BB3-9301-4BEC-86C7-6F3494D6A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C024034-FEF3-40B7-AC81-16E0C9A26A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33A813AF-61DB-4225-8327-C5D43E49192F}" type="slidenum">
              <a:rPr lang="en-US" altLang="en-US"/>
              <a:pPr algn="l" rtl="0">
                <a:spcBef>
                  <a:spcPct val="0"/>
                </a:spcBef>
              </a:pPr>
              <a:t>74</a:t>
            </a:fld>
            <a:endParaRPr lang="en-US" altLang="en-US"/>
          </a:p>
        </p:txBody>
      </p:sp>
      <p:sp>
        <p:nvSpPr>
          <p:cNvPr id="134147" name="Rectangle 2">
            <a:extLst>
              <a:ext uri="{FF2B5EF4-FFF2-40B4-BE49-F238E27FC236}">
                <a16:creationId xmlns:a16="http://schemas.microsoft.com/office/drawing/2014/main" id="{9A404278-F99F-4841-899C-7EF3FDEAB06D}"/>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D2AAA75-F51F-41FD-9D5B-B9235EF7E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98E73383-F835-476A-B19A-4E38BE2C4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16CB9E8D-5277-4EBF-9920-496D057AF186}" type="slidenum">
              <a:rPr lang="en-US" altLang="en-US"/>
              <a:pPr algn="l" rtl="0">
                <a:spcBef>
                  <a:spcPct val="0"/>
                </a:spcBef>
              </a:pPr>
              <a:t>75</a:t>
            </a:fld>
            <a:endParaRPr lang="en-US" altLang="en-US"/>
          </a:p>
        </p:txBody>
      </p:sp>
      <p:sp>
        <p:nvSpPr>
          <p:cNvPr id="136195" name="Rectangle 2">
            <a:extLst>
              <a:ext uri="{FF2B5EF4-FFF2-40B4-BE49-F238E27FC236}">
                <a16:creationId xmlns:a16="http://schemas.microsoft.com/office/drawing/2014/main" id="{E89033FE-49EE-4AA5-8427-655A5F88A178}"/>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C6C78F76-F845-42FD-92D4-5C789B0822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4A6BA56-4EBB-409B-BA07-485C44045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09943186-389B-48BE-B772-8FC666B1B4A4}" type="slidenum">
              <a:rPr lang="en-US" altLang="en-US"/>
              <a:pPr algn="l" rtl="0">
                <a:spcBef>
                  <a:spcPct val="0"/>
                </a:spcBef>
              </a:pPr>
              <a:t>76</a:t>
            </a:fld>
            <a:endParaRPr lang="en-US" altLang="en-US"/>
          </a:p>
        </p:txBody>
      </p:sp>
      <p:sp>
        <p:nvSpPr>
          <p:cNvPr id="138243" name="Rectangle 2">
            <a:extLst>
              <a:ext uri="{FF2B5EF4-FFF2-40B4-BE49-F238E27FC236}">
                <a16:creationId xmlns:a16="http://schemas.microsoft.com/office/drawing/2014/main" id="{6708636D-EEA4-40D7-B8E6-20EC89159F3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7535E657-491E-4178-AF8D-2DEEBD37F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CB9F3B-7097-4D9B-A0CC-C9A19543E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4D910C1C-9B68-4964-8816-B48DEF4567E5}" type="slidenum">
              <a:rPr lang="en-US" altLang="en-US"/>
              <a:pPr algn="l" rtl="0">
                <a:spcBef>
                  <a:spcPct val="0"/>
                </a:spcBef>
              </a:pPr>
              <a:t>77</a:t>
            </a:fld>
            <a:endParaRPr lang="en-US" altLang="en-US"/>
          </a:p>
        </p:txBody>
      </p:sp>
      <p:sp>
        <p:nvSpPr>
          <p:cNvPr id="140291" name="Rectangle 2">
            <a:extLst>
              <a:ext uri="{FF2B5EF4-FFF2-40B4-BE49-F238E27FC236}">
                <a16:creationId xmlns:a16="http://schemas.microsoft.com/office/drawing/2014/main" id="{8EE1013D-C394-418F-B045-97FCFBE1C1AC}"/>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5A741CBA-D06C-4824-AEDE-7F6DFC75E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CD4D5D04-50D0-4DB8-8CDA-A17F1E5C1857}"/>
              </a:ext>
            </a:extLst>
          </p:cNvPr>
          <p:cNvSpPr txBox="1">
            <a:spLocks noGrp="1" noChangeArrowheads="1"/>
          </p:cNvSpPr>
          <p:nvPr/>
        </p:nvSpPr>
        <p:spPr bwMode="auto">
          <a:xfrm>
            <a:off x="3967163" y="8820150"/>
            <a:ext cx="303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20" tIns="46960" rIns="93920" bIns="46960" anchor="b"/>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98450238-5616-4D92-9D1B-D7FF94A6CF05}" type="slidenum">
              <a:rPr lang="en-US" altLang="en-US"/>
              <a:pPr algn="l" rtl="0">
                <a:spcBef>
                  <a:spcPct val="0"/>
                </a:spcBef>
              </a:pPr>
              <a:t>78</a:t>
            </a:fld>
            <a:endParaRPr lang="en-US" altLang="en-US"/>
          </a:p>
        </p:txBody>
      </p:sp>
      <p:sp>
        <p:nvSpPr>
          <p:cNvPr id="142339" name="Rectangle 2">
            <a:extLst>
              <a:ext uri="{FF2B5EF4-FFF2-40B4-BE49-F238E27FC236}">
                <a16:creationId xmlns:a16="http://schemas.microsoft.com/office/drawing/2014/main" id="{ADE7A286-C5C9-4466-90C9-D77B5A037E3A}"/>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2AC6789-8E55-480F-8B75-71D3E4E99B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152DB3B-E3D4-4EB9-891D-3AFF2DD1D4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9217FA94-1851-4A4F-882F-690D434D5664}" type="slidenum">
              <a:rPr lang="en-US" altLang="en-US"/>
              <a:pPr algn="l" rtl="0">
                <a:spcBef>
                  <a:spcPct val="0"/>
                </a:spcBef>
              </a:pPr>
              <a:t>8</a:t>
            </a:fld>
            <a:endParaRPr lang="en-US" altLang="en-US"/>
          </a:p>
        </p:txBody>
      </p:sp>
      <p:sp>
        <p:nvSpPr>
          <p:cNvPr id="18435" name="Rectangle 2">
            <a:extLst>
              <a:ext uri="{FF2B5EF4-FFF2-40B4-BE49-F238E27FC236}">
                <a16:creationId xmlns:a16="http://schemas.microsoft.com/office/drawing/2014/main" id="{AAF0C87B-A3AD-4535-996D-565146AFE9C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C7946C1-AA22-4D30-A389-86F48E798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8FA3785B-BC96-4292-A7D7-3490BBAC9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2EDE018D-3132-477A-A792-7CFDAD3B58BC}" type="slidenum">
              <a:rPr lang="en-US" altLang="en-US"/>
              <a:pPr algn="l" rtl="0">
                <a:spcBef>
                  <a:spcPct val="0"/>
                </a:spcBef>
              </a:pPr>
              <a:t>79</a:t>
            </a:fld>
            <a:endParaRPr lang="en-US" altLang="en-US"/>
          </a:p>
        </p:txBody>
      </p:sp>
      <p:sp>
        <p:nvSpPr>
          <p:cNvPr id="144387" name="Rectangle 2">
            <a:extLst>
              <a:ext uri="{FF2B5EF4-FFF2-40B4-BE49-F238E27FC236}">
                <a16:creationId xmlns:a16="http://schemas.microsoft.com/office/drawing/2014/main" id="{7FD8AC91-B35C-4516-87D5-C868B4FA3EC0}"/>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B964DA40-7F35-438E-811E-E2F7C2A787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A2C7684B-6779-4E28-975C-336C887E1B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882D5CD0-5EBC-446B-AA9C-4687A95A8A33}" type="slidenum">
              <a:rPr lang="en-US" altLang="en-US"/>
              <a:pPr algn="l" rtl="0">
                <a:spcBef>
                  <a:spcPct val="0"/>
                </a:spcBef>
              </a:pPr>
              <a:t>83</a:t>
            </a:fld>
            <a:endParaRPr lang="en-US" altLang="en-US"/>
          </a:p>
        </p:txBody>
      </p:sp>
      <p:sp>
        <p:nvSpPr>
          <p:cNvPr id="147459" name="Rectangle 2">
            <a:extLst>
              <a:ext uri="{FF2B5EF4-FFF2-40B4-BE49-F238E27FC236}">
                <a16:creationId xmlns:a16="http://schemas.microsoft.com/office/drawing/2014/main" id="{B44B7206-2A6C-4FCC-B1EC-E91BFC27C5B2}"/>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54540303-7E38-4E43-BC0E-0A7C84423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CF650C2-80E3-4CAE-B402-F5D65ADB8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BE748F81-99FD-43AF-9238-630E5FAF0BB1}" type="slidenum">
              <a:rPr lang="en-US" altLang="en-US"/>
              <a:pPr algn="l" rtl="0">
                <a:spcBef>
                  <a:spcPct val="0"/>
                </a:spcBef>
              </a:pPr>
              <a:t>84</a:t>
            </a:fld>
            <a:endParaRPr lang="en-US" altLang="en-US"/>
          </a:p>
        </p:txBody>
      </p:sp>
      <p:sp>
        <p:nvSpPr>
          <p:cNvPr id="149507" name="Rectangle 2">
            <a:extLst>
              <a:ext uri="{FF2B5EF4-FFF2-40B4-BE49-F238E27FC236}">
                <a16:creationId xmlns:a16="http://schemas.microsoft.com/office/drawing/2014/main" id="{FFB6153E-9C76-4B1D-93BF-420016151D70}"/>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65F741D8-9CB0-4C0A-A804-C6285A7D1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4F09F3E-6E8F-4B86-BC1D-780E006D7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4C25B7F2-3196-4B6B-A397-E0814A77837E}" type="slidenum">
              <a:rPr lang="en-US" altLang="en-US"/>
              <a:pPr algn="l" rtl="0">
                <a:spcBef>
                  <a:spcPct val="0"/>
                </a:spcBef>
              </a:pPr>
              <a:t>85</a:t>
            </a:fld>
            <a:endParaRPr lang="en-US" altLang="en-US"/>
          </a:p>
        </p:txBody>
      </p:sp>
      <p:sp>
        <p:nvSpPr>
          <p:cNvPr id="151555" name="Rectangle 2">
            <a:extLst>
              <a:ext uri="{FF2B5EF4-FFF2-40B4-BE49-F238E27FC236}">
                <a16:creationId xmlns:a16="http://schemas.microsoft.com/office/drawing/2014/main" id="{BE9E19F4-950B-4370-B2DF-840D71F24497}"/>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02C2A723-E80B-4D34-BD41-92A55428F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76E8F01-50DB-4DAC-A14E-7725196B5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A473C88F-C442-4107-BFCF-6A552A371D3E}" type="slidenum">
              <a:rPr lang="en-US" altLang="en-US"/>
              <a:pPr algn="l" rtl="0">
                <a:spcBef>
                  <a:spcPct val="0"/>
                </a:spcBef>
              </a:pPr>
              <a:t>86</a:t>
            </a:fld>
            <a:endParaRPr lang="en-US" altLang="en-US"/>
          </a:p>
        </p:txBody>
      </p:sp>
      <p:sp>
        <p:nvSpPr>
          <p:cNvPr id="153603" name="Rectangle 2">
            <a:extLst>
              <a:ext uri="{FF2B5EF4-FFF2-40B4-BE49-F238E27FC236}">
                <a16:creationId xmlns:a16="http://schemas.microsoft.com/office/drawing/2014/main" id="{5BE766EE-2959-4F58-88A9-26FCB27C10D1}"/>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85F43BDE-3010-447B-871C-6397D09C1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DD270E9E-20F3-4BAD-8F33-615151C284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712EE6C2-5042-41D6-8DC4-7849D078CBD2}" type="slidenum">
              <a:rPr lang="en-US" altLang="en-US"/>
              <a:pPr algn="l" rtl="0">
                <a:spcBef>
                  <a:spcPct val="0"/>
                </a:spcBef>
              </a:pPr>
              <a:t>87</a:t>
            </a:fld>
            <a:endParaRPr lang="en-US" altLang="en-US"/>
          </a:p>
        </p:txBody>
      </p:sp>
      <p:sp>
        <p:nvSpPr>
          <p:cNvPr id="155651" name="Rectangle 2">
            <a:extLst>
              <a:ext uri="{FF2B5EF4-FFF2-40B4-BE49-F238E27FC236}">
                <a16:creationId xmlns:a16="http://schemas.microsoft.com/office/drawing/2014/main" id="{9D491853-AD1D-43AE-ACBC-483FE51F9ECA}"/>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86A00DE3-3A90-4962-9557-92CF95D37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C09B93E8-2058-4A4D-BCB2-1A82F3A34F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7D7808BA-38A7-4311-A7C3-9D654572C264}" type="slidenum">
              <a:rPr lang="en-US" altLang="en-US"/>
              <a:pPr algn="l" rtl="0">
                <a:spcBef>
                  <a:spcPct val="0"/>
                </a:spcBef>
              </a:pPr>
              <a:t>88</a:t>
            </a:fld>
            <a:endParaRPr lang="en-US" altLang="en-US"/>
          </a:p>
        </p:txBody>
      </p:sp>
      <p:sp>
        <p:nvSpPr>
          <p:cNvPr id="157699" name="Rectangle 2">
            <a:extLst>
              <a:ext uri="{FF2B5EF4-FFF2-40B4-BE49-F238E27FC236}">
                <a16:creationId xmlns:a16="http://schemas.microsoft.com/office/drawing/2014/main" id="{DBC55B19-D5BA-4F06-9FDB-710361D818FA}"/>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78154A94-573A-445D-BFA8-345EFE59E0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14ED7219-148C-4D56-8786-BED4323FA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37716CAA-1AFC-4B77-8BC2-B16F79A2CC37}" type="slidenum">
              <a:rPr lang="en-US" altLang="en-US"/>
              <a:pPr algn="l" rtl="0">
                <a:spcBef>
                  <a:spcPct val="0"/>
                </a:spcBef>
              </a:pPr>
              <a:t>89</a:t>
            </a:fld>
            <a:endParaRPr lang="en-US" altLang="en-US"/>
          </a:p>
        </p:txBody>
      </p:sp>
      <p:sp>
        <p:nvSpPr>
          <p:cNvPr id="159747" name="Rectangle 2">
            <a:extLst>
              <a:ext uri="{FF2B5EF4-FFF2-40B4-BE49-F238E27FC236}">
                <a16:creationId xmlns:a16="http://schemas.microsoft.com/office/drawing/2014/main" id="{6430DB70-9D49-4F65-9101-289B8C0007E3}"/>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A4111C1E-706F-4518-81CA-4B7EBBA37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8A60A3C-83B9-4899-851B-E58271EE2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8F2A6619-26FC-4C2B-BBB5-BE9514BF1391}" type="slidenum">
              <a:rPr lang="en-US" altLang="en-US"/>
              <a:pPr algn="l" rtl="0">
                <a:spcBef>
                  <a:spcPct val="0"/>
                </a:spcBef>
              </a:pPr>
              <a:t>9</a:t>
            </a:fld>
            <a:endParaRPr lang="en-US" altLang="en-US"/>
          </a:p>
        </p:txBody>
      </p:sp>
      <p:sp>
        <p:nvSpPr>
          <p:cNvPr id="20483" name="Rectangle 2">
            <a:extLst>
              <a:ext uri="{FF2B5EF4-FFF2-40B4-BE49-F238E27FC236}">
                <a16:creationId xmlns:a16="http://schemas.microsoft.com/office/drawing/2014/main" id="{19CE9E0F-6018-43CB-B763-D2A60ACCC8C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E9F0D31-793C-457E-82A5-88A01D82B9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8C1544A-10C5-41D5-BE9F-0F5FFAC90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l" rtl="0">
              <a:spcBef>
                <a:spcPct val="0"/>
              </a:spcBef>
            </a:pPr>
            <a:fld id="{B858AEBB-0155-4B61-8D5B-283345223885}" type="slidenum">
              <a:rPr lang="en-US" altLang="en-US"/>
              <a:pPr algn="l" rtl="0">
                <a:spcBef>
                  <a:spcPct val="0"/>
                </a:spcBef>
              </a:pPr>
              <a:t>10</a:t>
            </a:fld>
            <a:endParaRPr lang="en-US" altLang="en-US"/>
          </a:p>
        </p:txBody>
      </p:sp>
      <p:sp>
        <p:nvSpPr>
          <p:cNvPr id="22531" name="Rectangle 2">
            <a:extLst>
              <a:ext uri="{FF2B5EF4-FFF2-40B4-BE49-F238E27FC236}">
                <a16:creationId xmlns:a16="http://schemas.microsoft.com/office/drawing/2014/main" id="{D6171361-ED55-4304-B92D-1B39E353D0B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31805C8-25FE-4591-82A9-583FCE3F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smtClean="0"/>
              <a:pPr>
                <a:defRPr/>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7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814388" y="1093788"/>
            <a:ext cx="7661275" cy="4903787"/>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pPr>
              <a:defRPr/>
            </a:pPr>
            <a:fld id="{6BE145AF-6EF6-4D3F-9F5A-D9A01965DFCC}" type="slidenum">
              <a:rPr lang="en-US" altLang="en-US" smtClean="0"/>
              <a:pPr>
                <a:defRPr/>
              </a:pPr>
              <a:t>‹#›</a:t>
            </a:fld>
            <a:endParaRPr lang="en-US" altLang="en-US"/>
          </a:p>
        </p:txBody>
      </p:sp>
    </p:spTree>
    <p:extLst>
      <p:ext uri="{BB962C8B-B14F-4D97-AF65-F5344CB8AC3E}">
        <p14:creationId xmlns:p14="http://schemas.microsoft.com/office/powerpoint/2010/main" val="38093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8350" y="117475"/>
            <a:ext cx="5905500" cy="5880100"/>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pPr>
              <a:defRPr/>
            </a:pPr>
            <a:fld id="{330473E3-C97D-4F1E-BBB4-46F84DAEF79D}" type="slidenum">
              <a:rPr lang="en-US" altLang="en-US" smtClean="0"/>
              <a:pPr>
                <a:defRPr/>
              </a:pPr>
              <a:t>‹#›</a:t>
            </a:fld>
            <a:endParaRPr lang="en-US" altLang="en-US"/>
          </a:p>
        </p:txBody>
      </p:sp>
    </p:spTree>
    <p:extLst>
      <p:ext uri="{BB962C8B-B14F-4D97-AF65-F5344CB8AC3E}">
        <p14:creationId xmlns:p14="http://schemas.microsoft.com/office/powerpoint/2010/main" val="372822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dirty="0"/>
              <a:t>Click to edit Master title style</a:t>
            </a:r>
          </a:p>
        </p:txBody>
      </p:sp>
      <p:sp>
        <p:nvSpPr>
          <p:cNvPr id="3" name="Text Placeholder 2"/>
          <p:cNvSpPr>
            <a:spLocks noGrp="1"/>
          </p:cNvSpPr>
          <p:nvPr>
            <p:ph type="body" sz="half" idx="1"/>
          </p:nvPr>
        </p:nvSpPr>
        <p:spPr>
          <a:xfrm>
            <a:off x="814388" y="1093788"/>
            <a:ext cx="3754437" cy="4903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1225" y="1093788"/>
            <a:ext cx="3754438" cy="4903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pPr>
              <a:defRPr/>
            </a:pPr>
            <a:fld id="{C2ED80F2-B6B5-42D7-B641-5532DED86820}" type="slidenum">
              <a:rPr lang="en-US" altLang="en-US"/>
              <a:pPr>
                <a:defRPr/>
              </a:pPr>
              <a:t>‹#›</a:t>
            </a:fld>
            <a:endParaRPr lang="en-US" altLang="en-US"/>
          </a:p>
        </p:txBody>
      </p:sp>
    </p:spTree>
    <p:extLst>
      <p:ext uri="{BB962C8B-B14F-4D97-AF65-F5344CB8AC3E}">
        <p14:creationId xmlns:p14="http://schemas.microsoft.com/office/powerpoint/2010/main" val="10271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a:t>
            </a:r>
            <a:r>
              <a:rPr lang="en-US" altLang="en-US" sz="1200" b="1" dirty="0" err="1">
                <a:solidFill>
                  <a:srgbClr val="002060"/>
                </a:solidFill>
              </a:rPr>
              <a:t>Korth</a:t>
            </a:r>
            <a:r>
              <a:rPr lang="en-US" altLang="en-US" sz="1200" b="1" dirty="0">
                <a:solidFill>
                  <a:srgbClr val="002060"/>
                </a:solidFill>
              </a:rPr>
              <a:t>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7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102497"/>
            <a:ext cx="7772400" cy="5367972"/>
          </a:xfrm>
          <a:prstGeom prst="rect">
            <a:avLst/>
          </a:prstGeo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pPr>
              <a:defRPr/>
            </a:pPr>
            <a:fld id="{9DC0FF13-A7A4-47FE-9669-E2EFAD58ABEC}" type="slidenum">
              <a:rPr lang="en-US" altLang="en-US" smtClean="0"/>
              <a:pPr>
                <a:defRPr/>
              </a:pPr>
              <a:t>‹#›</a:t>
            </a:fld>
            <a:endParaRPr lang="en-US" altLang="en-US"/>
          </a:p>
        </p:txBody>
      </p:sp>
    </p:spTree>
    <p:extLst>
      <p:ext uri="{BB962C8B-B14F-4D97-AF65-F5344CB8AC3E}">
        <p14:creationId xmlns:p14="http://schemas.microsoft.com/office/powerpoint/2010/main" val="285768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a:prstGeom prst="rect">
            <a:avLst/>
          </a:prstGeo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pPr>
              <a:defRPr/>
            </a:pPr>
            <a:fld id="{37F29D90-88FA-402A-BEA8-1EF51CAB6752}" type="slidenum">
              <a:rPr lang="en-US" altLang="en-US" smtClean="0"/>
              <a:pPr>
                <a:defRPr/>
              </a:pPr>
              <a:t>‹#›</a:t>
            </a:fld>
            <a:endParaRPr lang="en-US" altLang="en-US"/>
          </a:p>
        </p:txBody>
      </p:sp>
    </p:spTree>
    <p:extLst>
      <p:ext uri="{BB962C8B-B14F-4D97-AF65-F5344CB8AC3E}">
        <p14:creationId xmlns:p14="http://schemas.microsoft.com/office/powerpoint/2010/main" val="422202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pPr>
              <a:defRPr/>
            </a:pPr>
            <a:fld id="{E5F592F4-3A7D-46E7-98AB-5C544D380A1B}" type="slidenum">
              <a:rPr lang="en-US" altLang="en-US" smtClean="0"/>
              <a:pPr>
                <a:defRPr/>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a:prstGeom prst="rect">
            <a:avLst/>
          </a:prstGeo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06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pPr>
              <a:defRPr/>
            </a:pPr>
            <a:fld id="{574C0E4B-79D4-46C0-883C-5BC043062C35}" type="slidenum">
              <a:rPr lang="en-US" altLang="en-US" smtClean="0"/>
              <a:pPr>
                <a:defRPr/>
              </a:pPr>
              <a:t>‹#›</a:t>
            </a:fld>
            <a:endParaRPr lang="en-US" altLang="en-US"/>
          </a:p>
        </p:txBody>
      </p:sp>
    </p:spTree>
    <p:extLst>
      <p:ext uri="{BB962C8B-B14F-4D97-AF65-F5344CB8AC3E}">
        <p14:creationId xmlns:p14="http://schemas.microsoft.com/office/powerpoint/2010/main" val="24723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pPr>
              <a:defRPr/>
            </a:pPr>
            <a:fld id="{BDFDF77F-67A1-48F6-8358-97C70542CB22}" type="slidenum">
              <a:rPr lang="en-US" altLang="en-US" smtClean="0"/>
              <a:pPr>
                <a:defRPr/>
              </a:pPr>
              <a:t>‹#›</a:t>
            </a:fld>
            <a:endParaRPr lang="en-US" altLang="en-US"/>
          </a:p>
        </p:txBody>
      </p:sp>
    </p:spTree>
    <p:extLst>
      <p:ext uri="{BB962C8B-B14F-4D97-AF65-F5344CB8AC3E}">
        <p14:creationId xmlns:p14="http://schemas.microsoft.com/office/powerpoint/2010/main" val="33141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pPr>
              <a:defRPr/>
            </a:pPr>
            <a:fld id="{AA16F0F5-1220-4B86-AECD-B7BEE6E1BE7F}" type="slidenum">
              <a:rPr lang="en-US" altLang="en-US" smtClean="0"/>
              <a:pPr>
                <a:defRPr/>
              </a:pPr>
              <a:t>‹#›</a:t>
            </a:fld>
            <a:endParaRPr lang="en-US" altLang="en-US"/>
          </a:p>
        </p:txBody>
      </p:sp>
    </p:spTree>
    <p:extLst>
      <p:ext uri="{BB962C8B-B14F-4D97-AF65-F5344CB8AC3E}">
        <p14:creationId xmlns:p14="http://schemas.microsoft.com/office/powerpoint/2010/main" val="194274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pPr>
              <a:defRPr/>
            </a:pPr>
            <a:fld id="{2725D68A-6EDF-45EE-BBA8-637BD793E613}" type="slidenum">
              <a:rPr lang="en-US" altLang="en-US" smtClean="0"/>
              <a:pPr>
                <a:defRPr/>
              </a:pPr>
              <a:t>‹#›</a:t>
            </a:fld>
            <a:endParaRPr lang="en-US" altLang="en-US"/>
          </a:p>
        </p:txBody>
      </p:sp>
    </p:spTree>
    <p:extLst>
      <p:ext uri="{BB962C8B-B14F-4D97-AF65-F5344CB8AC3E}">
        <p14:creationId xmlns:p14="http://schemas.microsoft.com/office/powerpoint/2010/main" val="25670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pPr>
              <a:defRPr/>
            </a:pPr>
            <a:fld id="{6D035670-FB96-4DB8-BA64-B31D7C042BD4}" type="slidenum">
              <a:rPr lang="en-US" altLang="en-US" smtClean="0"/>
              <a:pPr>
                <a:defRPr/>
              </a:pPr>
              <a:t>‹#›</a:t>
            </a:fld>
            <a:endParaRPr lang="en-US" altLang="en-US"/>
          </a:p>
        </p:txBody>
      </p:sp>
    </p:spTree>
    <p:extLst>
      <p:ext uri="{BB962C8B-B14F-4D97-AF65-F5344CB8AC3E}">
        <p14:creationId xmlns:p14="http://schemas.microsoft.com/office/powerpoint/2010/main" val="255381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650876" y="1093788"/>
            <a:ext cx="78247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pPr>
              <a:defRPr/>
            </a:pPr>
            <a:fld id="{43251494-9320-46DB-9561-B10814EE66F9}" type="slidenum">
              <a:rPr lang="en-US" altLang="en-US" smtClean="0"/>
              <a:pPr>
                <a:defRPr/>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16.</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05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62" r:id="rId13"/>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image" Target="../media/image18.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4BB7257D-8AAC-402C-AE83-4064ED60F5C2}"/>
              </a:ext>
            </a:extLst>
          </p:cNvPr>
          <p:cNvSpPr>
            <a:spLocks noGrp="1" noChangeArrowheads="1"/>
          </p:cNvSpPr>
          <p:nvPr>
            <p:ph type="ctrTitle"/>
          </p:nvPr>
        </p:nvSpPr>
        <p:spPr/>
        <p:txBody>
          <a:bodyPr/>
          <a:lstStyle/>
          <a:p>
            <a:pPr algn="l" rtl="0">
              <a:defRPr/>
            </a:pPr>
            <a:r>
              <a:rPr lang="en-US" altLang="en-US" dirty="0">
                <a:effectLst>
                  <a:outerShdw blurRad="38100" dist="38100" dir="2700000" algn="tl">
                    <a:srgbClr val="C0C0C0"/>
                  </a:outerShdw>
                </a:effectLst>
              </a:rPr>
              <a:t>Chapitre 16: Optimisation des requêtes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8091ABB1-6B13-4524-B9B6-6B007212FB74}"/>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 (suite)</a:t>
            </a:r>
          </a:p>
        </p:txBody>
      </p:sp>
      <p:sp>
        <p:nvSpPr>
          <p:cNvPr id="359427" name="Rectangle 3">
            <a:extLst>
              <a:ext uri="{FF2B5EF4-FFF2-40B4-BE49-F238E27FC236}">
                <a16:creationId xmlns:a16="http://schemas.microsoft.com/office/drawing/2014/main" id="{96C4720A-18C3-455E-B064-C93B8601E27B}"/>
              </a:ext>
            </a:extLst>
          </p:cNvPr>
          <p:cNvSpPr>
            <a:spLocks noGrp="1" noChangeArrowheads="1"/>
          </p:cNvSpPr>
          <p:nvPr>
            <p:ph idx="1"/>
          </p:nvPr>
        </p:nvSpPr>
        <p:spPr>
          <a:xfrm>
            <a:off x="693018" y="1102497"/>
            <a:ext cx="7469205" cy="5367972"/>
          </a:xfrm>
        </p:spPr>
        <p:txBody>
          <a:bodyPr/>
          <a:lstStyle/>
          <a:p>
            <a:pPr marL="0" indent="0" algn="l" rtl="0">
              <a:buNone/>
              <a:tabLst>
                <a:tab pos="3376613" algn="ctr"/>
              </a:tabLst>
            </a:pPr>
            <a:r>
              <a:rPr lang="fr-CA" altLang="en-US" dirty="0"/>
              <a:t>5. Les opérations de thêta-jointure (et les jointures naturelles) sont commutatives.</a:t>
            </a:r>
            <a:br>
              <a:rPr lang="fr-CA" altLang="en-US" dirty="0"/>
            </a:br>
            <a:br>
              <a:rPr lang="fr-CA" altLang="en-US" dirty="0"/>
            </a:br>
            <a:r>
              <a:rPr lang="fr-CA" altLang="en-US" dirty="0"/>
              <a:t> </a:t>
            </a:r>
            <a:r>
              <a:rPr lang="fr-CA" altLang="en-US" i="1" dirty="0"/>
              <a:t>E</a:t>
            </a:r>
            <a:r>
              <a:rPr lang="fr-CA" altLang="en-US" baseline="-25000" dirty="0"/>
              <a:t>1</a:t>
            </a:r>
            <a:r>
              <a:rPr lang="fr-CA" altLang="en-US" dirty="0"/>
              <a:t> ⨝</a:t>
            </a:r>
            <a:r>
              <a:rPr lang="fr-CA" altLang="en-US" i="1" dirty="0"/>
              <a:t> </a:t>
            </a:r>
            <a:r>
              <a:rPr lang="fr-CA" altLang="en-US" baseline="-25000" dirty="0">
                <a:sym typeface="Symbol" panose="05050102010706020507" pitchFamily="18" charset="2"/>
              </a:rPr>
              <a:t> </a:t>
            </a:r>
            <a:r>
              <a:rPr lang="fr-CA" altLang="en-US" i="1" dirty="0"/>
              <a:t>E</a:t>
            </a:r>
            <a:r>
              <a:rPr lang="fr-CA" altLang="en-US" i="1" baseline="-25000" dirty="0"/>
              <a:t>2</a:t>
            </a:r>
            <a:r>
              <a:rPr lang="fr-CA" altLang="en-US" dirty="0"/>
              <a:t> </a:t>
            </a:r>
            <a:r>
              <a:rPr lang="fr-CA" dirty="0"/>
              <a:t>≡ </a:t>
            </a:r>
            <a:r>
              <a:rPr lang="fr-CA" altLang="en-US" i="1" dirty="0"/>
              <a:t>E</a:t>
            </a:r>
            <a:r>
              <a:rPr lang="fr-CA" altLang="en-US" baseline="-25000" dirty="0"/>
              <a:t>2</a:t>
            </a:r>
            <a:r>
              <a:rPr lang="fr-CA" altLang="en-US" dirty="0"/>
              <a:t> ⨝ </a:t>
            </a:r>
            <a:r>
              <a:rPr lang="fr-CA" altLang="en-US" i="1" dirty="0"/>
              <a:t>E</a:t>
            </a:r>
            <a:r>
              <a:rPr lang="fr-CA" altLang="en-US" baseline="-25000" dirty="0"/>
              <a:t>1</a:t>
            </a:r>
            <a:br>
              <a:rPr lang="fr-CA" altLang="en-US" dirty="0"/>
            </a:br>
            <a:endParaRPr lang="fr-CA" altLang="en-US" baseline="-25000" dirty="0">
              <a:sym typeface="Greek Symbols" pitchFamily="18" charset="2"/>
            </a:endParaRPr>
          </a:p>
          <a:p>
            <a:pPr algn="l" rtl="0">
              <a:buFont typeface="Monotype Sorts" pitchFamily="-65" charset="2"/>
              <a:buNone/>
              <a:tabLst>
                <a:tab pos="3376613" algn="ctr"/>
              </a:tabLst>
            </a:pPr>
            <a:r>
              <a:rPr lang="fr-CA" altLang="en-US" dirty="0">
                <a:sym typeface="Greek Symbols" pitchFamily="18" charset="2"/>
              </a:rPr>
              <a:t>6. (a) Les opérations de jointure naturelle sont associatives:</a:t>
            </a:r>
          </a:p>
          <a:p>
            <a:pPr algn="l" rtl="0">
              <a:buFont typeface="Monotype Sorts" pitchFamily="-65" charset="2"/>
              <a:buNone/>
              <a:tabLst>
                <a:tab pos="3376613" algn="ctr"/>
              </a:tabLst>
            </a:pPr>
            <a:endParaRPr lang="fr-CA" altLang="en-US" dirty="0">
              <a:sym typeface="Greek Symbols" pitchFamily="18" charset="2"/>
            </a:endParaRPr>
          </a:p>
          <a:p>
            <a:pPr algn="l" rtl="0">
              <a:buNone/>
              <a:tabLst>
                <a:tab pos="3376613" algn="ctr"/>
              </a:tabLst>
            </a:pPr>
            <a:r>
              <a:rPr lang="fr-CA" altLang="en-US" dirty="0">
                <a:sym typeface="Greek Symbols" pitchFamily="18" charset="2"/>
              </a:rPr>
              <a:t>        </a:t>
            </a:r>
            <a:r>
              <a:rPr lang="fr-CA" altLang="en-US" dirty="0"/>
              <a:t> </a:t>
            </a:r>
            <a:r>
              <a:rPr lang="fr-CA" altLang="en-US" dirty="0">
                <a:sym typeface="Greek Symbols" pitchFamily="18" charset="2"/>
              </a:rPr>
              <a:t>(</a:t>
            </a:r>
            <a:r>
              <a:rPr lang="fr-CA" altLang="en-US" i="1" dirty="0"/>
              <a:t>E</a:t>
            </a:r>
            <a:r>
              <a:rPr lang="fr-CA" altLang="en-US" baseline="-25000" dirty="0"/>
              <a:t>1</a:t>
            </a:r>
            <a:r>
              <a:rPr lang="fr-CA" altLang="en-US" dirty="0"/>
              <a:t> ⨝</a:t>
            </a:r>
            <a:r>
              <a:rPr lang="fr-CA" altLang="en-US" i="1" dirty="0"/>
              <a:t> </a:t>
            </a:r>
            <a:r>
              <a:rPr lang="fr-CA" altLang="en-US" baseline="-25000" dirty="0">
                <a:sym typeface="Symbol" panose="05050102010706020507" pitchFamily="18" charset="2"/>
              </a:rPr>
              <a:t> </a:t>
            </a:r>
            <a:r>
              <a:rPr lang="fr-CA" altLang="en-US" i="1" dirty="0"/>
              <a:t>E</a:t>
            </a:r>
            <a:r>
              <a:rPr lang="fr-CA" altLang="en-US" i="1" baseline="-25000" dirty="0"/>
              <a:t>2</a:t>
            </a:r>
            <a:r>
              <a:rPr lang="fr-CA" altLang="en-US" dirty="0"/>
              <a:t>) ⨝</a:t>
            </a:r>
            <a:r>
              <a:rPr lang="fr-CA" altLang="en-US" baseline="-25000" dirty="0">
                <a:sym typeface="Symbol" panose="05050102010706020507" pitchFamily="18" charset="2"/>
              </a:rPr>
              <a:t> </a:t>
            </a:r>
            <a:r>
              <a:rPr lang="fr-CA" altLang="en-US" baseline="-46000" dirty="0">
                <a:sym typeface="Greek Symbols" pitchFamily="18" charset="2"/>
              </a:rPr>
              <a:t> </a:t>
            </a:r>
            <a:r>
              <a:rPr lang="fr-CA" altLang="en-US" i="1" dirty="0"/>
              <a:t>E</a:t>
            </a:r>
            <a:r>
              <a:rPr lang="fr-CA" altLang="en-US" i="1" baseline="-25000" dirty="0"/>
              <a:t>3</a:t>
            </a:r>
            <a:r>
              <a:rPr lang="fr-CA" altLang="en-US" i="1" dirty="0"/>
              <a:t> </a:t>
            </a:r>
            <a:r>
              <a:rPr lang="fr-CA" dirty="0"/>
              <a:t>≡ </a:t>
            </a:r>
            <a:r>
              <a:rPr lang="fr-CA" altLang="en-US" i="1" dirty="0"/>
              <a:t>E</a:t>
            </a:r>
            <a:r>
              <a:rPr lang="fr-CA" altLang="en-US" baseline="-25000" dirty="0"/>
              <a:t>1</a:t>
            </a:r>
            <a:r>
              <a:rPr lang="fr-CA" altLang="en-US" dirty="0"/>
              <a:t> ⨝ (</a:t>
            </a:r>
            <a:r>
              <a:rPr lang="fr-CA" altLang="en-US" i="1" dirty="0"/>
              <a:t>E</a:t>
            </a:r>
            <a:r>
              <a:rPr lang="fr-CA" altLang="en-US" baseline="-25000" dirty="0"/>
              <a:t>2</a:t>
            </a:r>
            <a:r>
              <a:rPr lang="fr-CA" altLang="en-US" dirty="0"/>
              <a:t> ⨝</a:t>
            </a:r>
            <a:r>
              <a:rPr lang="fr-CA" altLang="en-US" i="1" dirty="0"/>
              <a:t> E</a:t>
            </a:r>
            <a:r>
              <a:rPr lang="fr-CA" altLang="en-US" baseline="-25000" dirty="0"/>
              <a:t>3</a:t>
            </a:r>
            <a:r>
              <a:rPr lang="fr-CA" altLang="en-US" dirty="0"/>
              <a:t>)</a:t>
            </a:r>
          </a:p>
          <a:p>
            <a:pPr algn="l" rtl="0">
              <a:buNone/>
              <a:tabLst>
                <a:tab pos="3376613" algn="ctr"/>
              </a:tabLst>
            </a:pPr>
            <a:endParaRPr lang="fr-CA" altLang="en-US" dirty="0"/>
          </a:p>
          <a:p>
            <a:pPr algn="l" rtl="0">
              <a:buNone/>
              <a:tabLst>
                <a:tab pos="3376613" algn="ctr"/>
              </a:tabLst>
            </a:pPr>
            <a:r>
              <a:rPr lang="fr-CA" altLang="en-US" dirty="0"/>
              <a:t>    (b) Les jointures thêta sont associatives de la manière suivante:</a:t>
            </a:r>
            <a:br>
              <a:rPr lang="fr-CA" altLang="en-US" dirty="0"/>
            </a:br>
            <a:br>
              <a:rPr lang="fr-CA" altLang="en-US" dirty="0"/>
            </a:br>
            <a:r>
              <a:rPr lang="fr-CA" altLang="en-US" dirty="0"/>
              <a:t> </a:t>
            </a:r>
            <a:r>
              <a:rPr lang="fr-CA" altLang="en-US" dirty="0">
                <a:sym typeface="Greek Symbols" pitchFamily="18" charset="2"/>
              </a:rPr>
              <a:t>(</a:t>
            </a:r>
            <a:r>
              <a:rPr lang="fr-CA" altLang="en-US" i="1" dirty="0"/>
              <a:t>E</a:t>
            </a:r>
            <a:r>
              <a:rPr lang="fr-CA" altLang="en-US" baseline="-25000" dirty="0"/>
              <a:t>1</a:t>
            </a:r>
            <a:r>
              <a:rPr lang="fr-CA" altLang="en-US" dirty="0"/>
              <a:t> ⨝</a:t>
            </a:r>
            <a:r>
              <a:rPr lang="fr-CA" altLang="en-US" i="1" dirty="0"/>
              <a:t> </a:t>
            </a:r>
            <a:r>
              <a:rPr lang="fr-CA" altLang="en-US" baseline="-25000" dirty="0">
                <a:sym typeface="Symbol" panose="05050102010706020507" pitchFamily="18" charset="2"/>
              </a:rPr>
              <a:t></a:t>
            </a:r>
            <a:r>
              <a:rPr lang="fr-CA" altLang="en-US" baseline="-46000" dirty="0">
                <a:sym typeface="Greek Symbols" pitchFamily="18" charset="2"/>
              </a:rPr>
              <a:t>1</a:t>
            </a:r>
            <a:r>
              <a:rPr lang="fr-CA" altLang="en-US" baseline="-25000" dirty="0">
                <a:sym typeface="Symbol" panose="05050102010706020507" pitchFamily="18" charset="2"/>
              </a:rPr>
              <a:t> </a:t>
            </a:r>
            <a:r>
              <a:rPr lang="fr-CA" altLang="en-US" i="1" dirty="0"/>
              <a:t>E</a:t>
            </a:r>
            <a:r>
              <a:rPr lang="fr-CA" altLang="en-US" i="1" baseline="-25000" dirty="0"/>
              <a:t>2</a:t>
            </a:r>
            <a:r>
              <a:rPr lang="fr-CA" altLang="en-US" dirty="0"/>
              <a:t>) ⨝</a:t>
            </a:r>
            <a:r>
              <a:rPr lang="fr-CA" altLang="en-US" baseline="-25000" dirty="0">
                <a:sym typeface="Symbol" panose="05050102010706020507" pitchFamily="18" charset="2"/>
              </a:rPr>
              <a:t> </a:t>
            </a:r>
            <a:r>
              <a:rPr lang="fr-CA" altLang="en-US" baseline="-46000" dirty="0">
                <a:sym typeface="Greek Symbols" pitchFamily="18" charset="2"/>
              </a:rPr>
              <a:t>2 </a:t>
            </a:r>
            <a:r>
              <a:rPr lang="fr-CA" altLang="en-US" baseline="-25000" dirty="0">
                <a:sym typeface="Symbol" panose="05050102010706020507" pitchFamily="18" charset="2"/>
              </a:rPr>
              <a:t> </a:t>
            </a:r>
            <a:r>
              <a:rPr lang="fr-CA" altLang="en-US" baseline="-46000" dirty="0">
                <a:sym typeface="Greek Symbols" pitchFamily="18" charset="2"/>
              </a:rPr>
              <a:t>3 </a:t>
            </a:r>
            <a:r>
              <a:rPr lang="fr-CA" altLang="en-US" i="1" dirty="0"/>
              <a:t>E</a:t>
            </a:r>
            <a:r>
              <a:rPr lang="fr-CA" altLang="en-US" i="1" baseline="-25000" dirty="0"/>
              <a:t>3</a:t>
            </a:r>
            <a:r>
              <a:rPr lang="fr-CA" altLang="en-US" i="1" dirty="0"/>
              <a:t> </a:t>
            </a:r>
            <a:r>
              <a:rPr lang="fr-CA" dirty="0"/>
              <a:t>≡ </a:t>
            </a:r>
            <a:r>
              <a:rPr lang="fr-CA" altLang="en-US" i="1" dirty="0"/>
              <a:t>E</a:t>
            </a:r>
            <a:r>
              <a:rPr lang="fr-CA" altLang="en-US" baseline="-25000" dirty="0"/>
              <a:t>1</a:t>
            </a:r>
            <a:r>
              <a:rPr lang="fr-CA" altLang="en-US" dirty="0"/>
              <a:t> ⨝</a:t>
            </a:r>
            <a:r>
              <a:rPr lang="fr-CA" altLang="en-US" baseline="-25000" dirty="0">
                <a:sym typeface="Symbol" panose="05050102010706020507" pitchFamily="18" charset="2"/>
              </a:rPr>
              <a:t></a:t>
            </a:r>
            <a:r>
              <a:rPr lang="fr-CA" altLang="en-US" baseline="-46000" dirty="0">
                <a:sym typeface="Greek Symbols" pitchFamily="18" charset="2"/>
              </a:rPr>
              <a:t>1 </a:t>
            </a:r>
            <a:r>
              <a:rPr lang="fr-CA" altLang="en-US" baseline="-25000" dirty="0">
                <a:sym typeface="Symbol" panose="05050102010706020507" pitchFamily="18" charset="2"/>
              </a:rPr>
              <a:t> </a:t>
            </a:r>
            <a:r>
              <a:rPr lang="fr-CA" altLang="en-US" baseline="-46000" dirty="0">
                <a:sym typeface="Greek Symbols" pitchFamily="18" charset="2"/>
              </a:rPr>
              <a:t>3</a:t>
            </a:r>
            <a:r>
              <a:rPr lang="fr-CA" altLang="en-US" dirty="0"/>
              <a:t> (</a:t>
            </a:r>
            <a:r>
              <a:rPr lang="fr-CA" altLang="en-US" i="1" dirty="0"/>
              <a:t>E</a:t>
            </a:r>
            <a:r>
              <a:rPr lang="fr-CA" altLang="en-US" baseline="-25000" dirty="0"/>
              <a:t>2</a:t>
            </a:r>
            <a:r>
              <a:rPr lang="fr-CA" altLang="en-US" dirty="0"/>
              <a:t> ⨝</a:t>
            </a:r>
            <a:r>
              <a:rPr lang="fr-CA" altLang="en-US" baseline="-25000" dirty="0">
                <a:sym typeface="Symbol" panose="05050102010706020507" pitchFamily="18" charset="2"/>
              </a:rPr>
              <a:t> </a:t>
            </a:r>
            <a:r>
              <a:rPr lang="fr-CA" altLang="en-US" baseline="-46000" dirty="0">
                <a:sym typeface="Greek Symbols" pitchFamily="18" charset="2"/>
              </a:rPr>
              <a:t>2</a:t>
            </a:r>
            <a:r>
              <a:rPr lang="fr-CA" altLang="en-US" i="1" dirty="0"/>
              <a:t> E</a:t>
            </a:r>
            <a:r>
              <a:rPr lang="fr-CA" altLang="en-US" baseline="-25000" dirty="0"/>
              <a:t>3</a:t>
            </a:r>
            <a:r>
              <a:rPr lang="fr-CA" altLang="en-US" dirty="0"/>
              <a:t>)</a:t>
            </a:r>
            <a:br>
              <a:rPr lang="fr-CA" altLang="en-US" dirty="0"/>
            </a:br>
            <a:r>
              <a:rPr lang="fr-CA" altLang="en-US" dirty="0"/>
              <a:t> </a:t>
            </a:r>
            <a:br>
              <a:rPr lang="fr-CA" altLang="en-US" dirty="0"/>
            </a:br>
            <a:r>
              <a:rPr lang="fr-CA" altLang="en-US" dirty="0"/>
              <a:t> où </a:t>
            </a:r>
            <a:r>
              <a:rPr lang="fr-CA" altLang="en-US" dirty="0">
                <a:sym typeface="Symbol" panose="05050102010706020507" pitchFamily="18" charset="2"/>
              </a:rPr>
              <a:t></a:t>
            </a:r>
            <a:r>
              <a:rPr lang="fr-CA" altLang="en-US" i="1" baseline="-25000" dirty="0">
                <a:sym typeface="Greek Symbols" pitchFamily="18" charset="2"/>
              </a:rPr>
              <a:t>2</a:t>
            </a:r>
            <a:r>
              <a:rPr lang="fr-CA" altLang="en-US" i="1" dirty="0">
                <a:sym typeface="Greek Symbols" pitchFamily="18" charset="2"/>
              </a:rPr>
              <a:t> </a:t>
            </a:r>
            <a:r>
              <a:rPr lang="fr-CA" altLang="en-US" dirty="0">
                <a:sym typeface="Greek Symbols" pitchFamily="18" charset="2"/>
              </a:rPr>
              <a:t>implique les attributs provenant uniquement de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et </a:t>
            </a:r>
            <a:r>
              <a:rPr lang="fr-CA" altLang="en-US" i="1" dirty="0">
                <a:sym typeface="Greek Symbols" pitchFamily="18" charset="2"/>
              </a:rPr>
              <a:t>E</a:t>
            </a:r>
            <a:r>
              <a:rPr lang="fr-CA" altLang="en-US" i="1" baseline="-25000" dirty="0">
                <a:sym typeface="Greek Symbols" pitchFamily="18" charset="2"/>
              </a:rPr>
              <a:t>3</a:t>
            </a:r>
            <a:r>
              <a:rPr lang="fr-CA" altLang="en-US" i="1" dirty="0">
                <a:sym typeface="Greek Symbols" pitchFamily="18" charset="2"/>
              </a:rPr>
              <a:t>.</a:t>
            </a:r>
          </a:p>
        </p:txBody>
      </p:sp>
      <p:sp>
        <p:nvSpPr>
          <p:cNvPr id="4" name="Object 3">
            <a:extLst>
              <a:ext uri="{FF2B5EF4-FFF2-40B4-BE49-F238E27FC236}">
                <a16:creationId xmlns:a16="http://schemas.microsoft.com/office/drawing/2014/main" id="{84B99422-6334-4E45-9086-F1F2684CA3D1}"/>
              </a:ext>
            </a:extLst>
          </p:cNvPr>
          <p:cNvSpPr txBox="1"/>
          <p:nvPr/>
        </p:nvSpPr>
        <p:spPr bwMode="auto">
          <a:xfrm>
            <a:off x="1647612" y="5188653"/>
            <a:ext cx="2792413" cy="457200"/>
          </a:xfrm>
          <a:prstGeom prst="rect">
            <a:avLst/>
          </a:prstGeom>
          <a:noFill/>
          <a:ln>
            <a:noFill/>
          </a:ln>
          <a:effectLst/>
        </p:spPr>
        <p:txBody>
          <a:bodyPr>
            <a:normAutofit/>
          </a:bodyPr>
          <a:lstStyle/>
          <a:p>
            <a:pPr algn="l" rtl="0"/>
            <a:endParaRPr lang="en-IN"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9427">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6B49CD74-8487-4512-88D7-665692A992DF}"/>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 (suite)</a:t>
            </a:r>
          </a:p>
        </p:txBody>
      </p:sp>
      <p:sp>
        <p:nvSpPr>
          <p:cNvPr id="25603" name="Rectangle 3">
            <a:extLst>
              <a:ext uri="{FF2B5EF4-FFF2-40B4-BE49-F238E27FC236}">
                <a16:creationId xmlns:a16="http://schemas.microsoft.com/office/drawing/2014/main" id="{D1631F66-0C00-49F9-97DF-D953852A7E86}"/>
              </a:ext>
            </a:extLst>
          </p:cNvPr>
          <p:cNvSpPr>
            <a:spLocks noGrp="1" noChangeArrowheads="1"/>
          </p:cNvSpPr>
          <p:nvPr>
            <p:ph idx="1"/>
          </p:nvPr>
        </p:nvSpPr>
        <p:spPr>
          <a:xfrm>
            <a:off x="673768" y="1102497"/>
            <a:ext cx="7700211" cy="5367972"/>
          </a:xfrm>
        </p:spPr>
        <p:txBody>
          <a:bodyPr/>
          <a:lstStyle/>
          <a:p>
            <a:pPr algn="l" rtl="0">
              <a:buNone/>
            </a:pPr>
            <a:r>
              <a:rPr lang="fr-CA" altLang="en-US" dirty="0"/>
              <a:t>7. L'opération de sélection se répartit sur l'opération de jointure thêta dans les deux conditions suivantes:</a:t>
            </a:r>
            <a:br>
              <a:rPr lang="fr-CA" altLang="en-US" dirty="0"/>
            </a:br>
            <a:r>
              <a:rPr lang="fr-CA" altLang="en-US" dirty="0"/>
              <a:t>(a) Lorsque tous les attributs de </a:t>
            </a:r>
            <a:r>
              <a:rPr lang="fr-CA" altLang="en-US" dirty="0">
                <a:sym typeface="Symbol" panose="05050102010706020507" pitchFamily="18" charset="2"/>
              </a:rPr>
              <a:t></a:t>
            </a:r>
            <a:r>
              <a:rPr lang="fr-CA" altLang="en-US" baseline="-25000" dirty="0">
                <a:sym typeface="Greek Symbols" pitchFamily="18" charset="2"/>
              </a:rPr>
              <a:t>0 </a:t>
            </a:r>
            <a:r>
              <a:rPr lang="fr-CA" altLang="en-US" dirty="0">
                <a:sym typeface="Greek Symbols" pitchFamily="18" charset="2"/>
              </a:rPr>
              <a:t> n'impliquent que les attributs d’une </a:t>
            </a:r>
            <a:br>
              <a:rPr lang="fr-CA" altLang="en-US" dirty="0">
                <a:sym typeface="Greek Symbols" pitchFamily="18" charset="2"/>
              </a:rPr>
            </a:br>
            <a:r>
              <a:rPr lang="fr-CA" altLang="en-US" dirty="0">
                <a:sym typeface="Greek Symbols" pitchFamily="18" charset="2"/>
              </a:rPr>
              <a:t> des expressions (</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en cours de jointure.</a:t>
            </a:r>
            <a:br>
              <a:rPr lang="fr-CA" altLang="en-US" dirty="0">
                <a:sym typeface="Greek Symbols" pitchFamily="18" charset="2"/>
              </a:rPr>
            </a:br>
            <a:br>
              <a:rPr lang="fr-CA" altLang="en-US" dirty="0">
                <a:sym typeface="Greek Symbols" pitchFamily="18" charset="2"/>
              </a:rPr>
            </a:br>
            <a:r>
              <a:rPr lang="fr-CA" altLang="en-US" dirty="0">
                <a:sym typeface="Greek Symbols" pitchFamily="18" charset="2"/>
              </a:rPr>
              <a:t> </a:t>
            </a:r>
            <a:r>
              <a:rPr lang="fr-CA" altLang="en-US" dirty="0">
                <a:sym typeface="Symbol" panose="05050102010706020507" pitchFamily="18" charset="2"/>
              </a:rPr>
              <a:t></a:t>
            </a:r>
            <a:r>
              <a:rPr lang="fr-CA" altLang="en-US" baseline="-25000" dirty="0">
                <a:sym typeface="Symbol" panose="05050102010706020507" pitchFamily="18" charset="2"/>
              </a:rPr>
              <a:t></a:t>
            </a:r>
            <a:r>
              <a:rPr lang="fr-CA" altLang="en-US" baseline="-46000" dirty="0">
                <a:sym typeface="Greek Symbols" pitchFamily="18" charset="2"/>
              </a:rPr>
              <a:t>0 </a:t>
            </a:r>
            <a:r>
              <a:rPr lang="fr-CA" altLang="en-US" dirty="0">
                <a:sym typeface="Symbol" panose="05050102010706020507" pitchFamily="18" charset="2"/>
              </a:rPr>
              <a:t>E</a:t>
            </a:r>
            <a:r>
              <a:rPr lang="fr-CA" altLang="en-US" baseline="-25000" dirty="0">
                <a:sym typeface="Symbol" panose="05050102010706020507" pitchFamily="18" charset="2"/>
              </a:rPr>
              <a:t>1 </a:t>
            </a:r>
            <a:r>
              <a:rPr lang="fr-CA" altLang="en-US" dirty="0"/>
              <a:t>⨝</a:t>
            </a:r>
            <a:r>
              <a:rPr lang="fr-CA" altLang="en-US" baseline="-25000" dirty="0">
                <a:sym typeface="Symbol" panose="05050102010706020507" pitchFamily="18" charset="2"/>
              </a:rPr>
              <a:t> </a:t>
            </a:r>
            <a:r>
              <a:rPr lang="fr-CA" altLang="en-US" dirty="0">
                <a:sym typeface="Symbol" panose="05050102010706020507" pitchFamily="18" charset="2"/>
              </a:rPr>
              <a:t>E</a:t>
            </a:r>
            <a:r>
              <a:rPr lang="fr-CA" altLang="en-US" baseline="-25000" dirty="0">
                <a:sym typeface="Symbol" panose="05050102010706020507" pitchFamily="18" charset="2"/>
              </a:rPr>
              <a:t>2</a:t>
            </a:r>
            <a:r>
              <a:rPr lang="fr-CA" altLang="en-US" dirty="0">
                <a:sym typeface="Symbol" panose="05050102010706020507" pitchFamily="18" charset="2"/>
              </a:rPr>
              <a:t>) </a:t>
            </a:r>
            <a:r>
              <a:rPr lang="fr-CA" dirty="0"/>
              <a:t>≡ </a:t>
            </a:r>
            <a:r>
              <a:rPr lang="fr-CA" altLang="en-US" dirty="0">
                <a:sym typeface="Symbol" panose="05050102010706020507" pitchFamily="18" charset="2"/>
              </a:rPr>
              <a:t> (</a:t>
            </a:r>
            <a:r>
              <a:rPr lang="fr-CA" altLang="en-US" baseline="-25000" dirty="0">
                <a:sym typeface="Symbol" panose="05050102010706020507" pitchFamily="18" charset="2"/>
              </a:rPr>
              <a:t></a:t>
            </a:r>
            <a:r>
              <a:rPr lang="fr-CA" altLang="en-US" baseline="-46000" dirty="0">
                <a:sym typeface="Greek Symbols" pitchFamily="18" charset="2"/>
              </a:rPr>
              <a:t>0</a:t>
            </a:r>
            <a:r>
              <a:rPr lang="fr-CA" altLang="en-US" dirty="0">
                <a:sym typeface="Symbol" panose="05050102010706020507" pitchFamily="18" charset="2"/>
              </a:rPr>
              <a:t>(E</a:t>
            </a:r>
            <a:r>
              <a:rPr lang="fr-CA" altLang="en-US" baseline="-25000" dirty="0">
                <a:sym typeface="Symbol" panose="05050102010706020507" pitchFamily="18" charset="2"/>
              </a:rPr>
              <a:t>1</a:t>
            </a:r>
            <a:r>
              <a:rPr lang="fr-CA" altLang="en-US" dirty="0">
                <a:sym typeface="Symbol" panose="05050102010706020507" pitchFamily="18" charset="2"/>
              </a:rPr>
              <a:t>)) </a:t>
            </a:r>
            <a:r>
              <a:rPr lang="fr-CA" altLang="en-US" dirty="0"/>
              <a:t>⨝</a:t>
            </a:r>
            <a:r>
              <a:rPr lang="fr-CA" altLang="en-US" baseline="-25000" dirty="0">
                <a:sym typeface="Symbol" panose="05050102010706020507" pitchFamily="18" charset="2"/>
              </a:rPr>
              <a:t> </a:t>
            </a:r>
            <a:r>
              <a:rPr lang="fr-CA" altLang="en-US" dirty="0">
                <a:sym typeface="Symbol" panose="05050102010706020507" pitchFamily="18" charset="2"/>
              </a:rPr>
              <a:t>E</a:t>
            </a:r>
            <a:r>
              <a:rPr lang="fr-CA" altLang="en-US" baseline="-25000" dirty="0">
                <a:sym typeface="Symbol" panose="05050102010706020507" pitchFamily="18" charset="2"/>
              </a:rPr>
              <a:t>2</a:t>
            </a:r>
            <a:r>
              <a:rPr lang="fr-CA" altLang="en-US" dirty="0">
                <a:sym typeface="Greek Symbols" pitchFamily="18" charset="2"/>
              </a:rPr>
              <a:t> </a:t>
            </a:r>
            <a:br>
              <a:rPr lang="fr-CA" altLang="en-US" dirty="0">
                <a:sym typeface="Greek Symbols" pitchFamily="18" charset="2"/>
              </a:rPr>
            </a:br>
            <a:endParaRPr lang="fr-CA" altLang="en-US" dirty="0">
              <a:sym typeface="Greek Symbols" pitchFamily="18" charset="2"/>
            </a:endParaRPr>
          </a:p>
          <a:p>
            <a:pPr algn="l" rtl="0">
              <a:buFont typeface="Monotype Sorts" pitchFamily="-65" charset="2"/>
              <a:buNone/>
            </a:pPr>
            <a:r>
              <a:rPr lang="fr-CA" altLang="en-US" dirty="0">
                <a:sym typeface="Greek Symbols" pitchFamily="18" charset="2"/>
              </a:rPr>
              <a:t> (b) Quand </a:t>
            </a:r>
            <a:r>
              <a:rPr lang="fr-CA" altLang="en-US" dirty="0">
                <a:sym typeface="Symbol" panose="05050102010706020507" pitchFamily="18" charset="2"/>
              </a:rPr>
              <a:t></a:t>
            </a:r>
            <a:r>
              <a:rPr lang="fr-CA" altLang="en-US" baseline="-25000" dirty="0">
                <a:sym typeface="Greek Symbols" pitchFamily="18" charset="2"/>
              </a:rPr>
              <a:t>1 </a:t>
            </a:r>
            <a:r>
              <a:rPr lang="fr-CA" altLang="en-US" dirty="0">
                <a:sym typeface="Greek Symbols" pitchFamily="18" charset="2"/>
              </a:rPr>
              <a:t>n'implique que les attributs de </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et</a:t>
            </a:r>
            <a:r>
              <a:rPr lang="fr-CA" altLang="en-US" i="1" dirty="0">
                <a:sym typeface="Greek Symbols" pitchFamily="18" charset="2"/>
              </a:rPr>
              <a:t> </a:t>
            </a:r>
            <a:r>
              <a:rPr lang="fr-CA" altLang="en-US" dirty="0">
                <a:sym typeface="Symbol" panose="05050102010706020507" pitchFamily="18" charset="2"/>
              </a:rPr>
              <a:t></a:t>
            </a:r>
            <a:r>
              <a:rPr lang="fr-CA" altLang="en-US" baseline="-25000" dirty="0">
                <a:sym typeface="Greek Symbols" pitchFamily="18" charset="2"/>
              </a:rPr>
              <a:t>2 </a:t>
            </a:r>
            <a:r>
              <a:rPr lang="fr-CA" altLang="en-US" dirty="0">
                <a:sym typeface="Greek Symbols" pitchFamily="18" charset="2"/>
              </a:rPr>
              <a:t> implique </a:t>
            </a:r>
            <a:br>
              <a:rPr lang="fr-CA" altLang="en-US" dirty="0">
                <a:sym typeface="Greek Symbols" pitchFamily="18" charset="2"/>
              </a:rPr>
            </a:br>
            <a:r>
              <a:rPr lang="fr-CA" altLang="en-US" dirty="0">
                <a:sym typeface="Greek Symbols" pitchFamily="18" charset="2"/>
              </a:rPr>
              <a:t> seulement les attributs de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a:t>
            </a:r>
          </a:p>
          <a:p>
            <a:pPr algn="l" rtl="0">
              <a:buFont typeface="Monotype Sorts" pitchFamily="-65" charset="2"/>
              <a:buNone/>
            </a:pPr>
            <a:endParaRPr lang="fr-CA" altLang="en-US" dirty="0">
              <a:sym typeface="Greek Symbols" pitchFamily="18" charset="2"/>
            </a:endParaRPr>
          </a:p>
          <a:p>
            <a:pPr algn="l" rtl="0">
              <a:buNone/>
            </a:pPr>
            <a:r>
              <a:rPr lang="fr-CA" altLang="en-US" dirty="0">
                <a:sym typeface="Symbol" panose="05050102010706020507" pitchFamily="18" charset="2"/>
              </a:rPr>
              <a:t> 	</a:t>
            </a:r>
            <a:r>
              <a:rPr lang="fr-CA" altLang="en-US" baseline="-25000" dirty="0">
                <a:sym typeface="Symbol" panose="05050102010706020507" pitchFamily="18" charset="2"/>
              </a:rPr>
              <a:t></a:t>
            </a:r>
            <a:r>
              <a:rPr lang="fr-CA" altLang="en-US" baseline="-46000" dirty="0">
                <a:sym typeface="Greek Symbols" pitchFamily="18" charset="2"/>
              </a:rPr>
              <a:t>1</a:t>
            </a:r>
            <a:r>
              <a:rPr lang="fr-CA" altLang="en-US" baseline="-25000" dirty="0">
                <a:sym typeface="Symbol" panose="05050102010706020507" pitchFamily="18" charset="2"/>
              </a:rPr>
              <a:t> </a:t>
            </a:r>
            <a:r>
              <a:rPr lang="fr-CA" altLang="en-US" baseline="-25000" dirty="0">
                <a:sym typeface="Greek Symbols" pitchFamily="18" charset="2"/>
              </a:rPr>
              <a:t> </a:t>
            </a:r>
            <a:r>
              <a:rPr lang="fr-CA" altLang="en-US" baseline="-25000" dirty="0">
                <a:sym typeface="Symbol" panose="05050102010706020507" pitchFamily="18" charset="2"/>
              </a:rPr>
              <a:t></a:t>
            </a:r>
            <a:r>
              <a:rPr lang="fr-CA" altLang="en-US" baseline="-46000" dirty="0">
                <a:sym typeface="Greek Symbols" pitchFamily="18" charset="2"/>
              </a:rPr>
              <a:t>2</a:t>
            </a:r>
            <a:r>
              <a:rPr lang="fr-CA" altLang="en-US" baseline="-25000" dirty="0">
                <a:sym typeface="Symbol" panose="05050102010706020507" pitchFamily="18" charset="2"/>
              </a:rPr>
              <a:t> </a:t>
            </a:r>
            <a:r>
              <a:rPr lang="fr-CA" altLang="en-US" dirty="0">
                <a:sym typeface="Symbol" panose="05050102010706020507" pitchFamily="18" charset="2"/>
              </a:rPr>
              <a:t>E</a:t>
            </a:r>
            <a:r>
              <a:rPr lang="fr-CA" altLang="en-US" baseline="-25000" dirty="0">
                <a:sym typeface="Symbol" panose="05050102010706020507" pitchFamily="18" charset="2"/>
              </a:rPr>
              <a:t>1</a:t>
            </a:r>
            <a:r>
              <a:rPr lang="fr-CA" altLang="en-US" dirty="0">
                <a:sym typeface="Symbol" panose="05050102010706020507" pitchFamily="18" charset="2"/>
              </a:rPr>
              <a:t> </a:t>
            </a:r>
            <a:r>
              <a:rPr lang="fr-CA" altLang="en-US" dirty="0"/>
              <a:t>⨝</a:t>
            </a:r>
            <a:r>
              <a:rPr lang="fr-CA" altLang="en-US" baseline="-25000" dirty="0">
                <a:sym typeface="Symbol" panose="05050102010706020507" pitchFamily="18" charset="2"/>
              </a:rPr>
              <a:t> </a:t>
            </a:r>
            <a:r>
              <a:rPr lang="fr-CA" altLang="en-US" dirty="0">
                <a:sym typeface="Symbol" panose="05050102010706020507" pitchFamily="18" charset="2"/>
              </a:rPr>
              <a:t>E</a:t>
            </a:r>
            <a:r>
              <a:rPr lang="fr-CA" altLang="en-US" baseline="-25000" dirty="0">
                <a:sym typeface="Symbol" panose="05050102010706020507" pitchFamily="18" charset="2"/>
              </a:rPr>
              <a:t>2</a:t>
            </a:r>
            <a:r>
              <a:rPr lang="fr-CA" altLang="en-US" dirty="0">
                <a:sym typeface="Symbol" panose="05050102010706020507" pitchFamily="18" charset="2"/>
              </a:rPr>
              <a:t>) </a:t>
            </a:r>
            <a:r>
              <a:rPr lang="fr-CA" dirty="0"/>
              <a:t>≡</a:t>
            </a:r>
            <a:r>
              <a:rPr lang="fr-CA" altLang="en-US" dirty="0">
                <a:sym typeface="Symbol" panose="05050102010706020507" pitchFamily="18" charset="2"/>
              </a:rPr>
              <a:t> (</a:t>
            </a:r>
            <a:r>
              <a:rPr lang="fr-CA" altLang="en-US" baseline="-25000" dirty="0">
                <a:sym typeface="Symbol" panose="05050102010706020507" pitchFamily="18" charset="2"/>
              </a:rPr>
              <a:t></a:t>
            </a:r>
            <a:r>
              <a:rPr lang="fr-CA" altLang="en-US" baseline="-46000" dirty="0">
                <a:sym typeface="Greek Symbols" pitchFamily="18" charset="2"/>
              </a:rPr>
              <a:t>1</a:t>
            </a:r>
            <a:r>
              <a:rPr lang="fr-CA" altLang="en-US" dirty="0">
                <a:sym typeface="Symbol" panose="05050102010706020507" pitchFamily="18" charset="2"/>
              </a:rPr>
              <a:t>(E</a:t>
            </a:r>
            <a:r>
              <a:rPr lang="fr-CA" altLang="en-US" baseline="-25000" dirty="0">
                <a:sym typeface="Symbol" panose="05050102010706020507" pitchFamily="18" charset="2"/>
              </a:rPr>
              <a:t>1</a:t>
            </a:r>
            <a:r>
              <a:rPr lang="fr-CA" altLang="en-US" dirty="0">
                <a:sym typeface="Symbol" panose="05050102010706020507" pitchFamily="18" charset="2"/>
              </a:rPr>
              <a:t>))</a:t>
            </a:r>
            <a:r>
              <a:rPr lang="fr-CA" altLang="en-US" dirty="0"/>
              <a:t> ⨝</a:t>
            </a:r>
            <a:r>
              <a:rPr lang="fr-CA" altLang="en-US" baseline="-25000" dirty="0">
                <a:sym typeface="Symbol" panose="05050102010706020507" pitchFamily="18" charset="2"/>
              </a:rPr>
              <a:t></a:t>
            </a:r>
            <a:r>
              <a:rPr lang="fr-CA" altLang="en-US" dirty="0">
                <a:sym typeface="Symbol" panose="05050102010706020507" pitchFamily="18" charset="2"/>
              </a:rPr>
              <a:t> (</a:t>
            </a:r>
            <a:r>
              <a:rPr lang="fr-CA" altLang="en-US" baseline="-25000" dirty="0">
                <a:sym typeface="Symbol" panose="05050102010706020507" pitchFamily="18" charset="2"/>
              </a:rPr>
              <a:t></a:t>
            </a:r>
            <a:r>
              <a:rPr lang="fr-CA" altLang="en-US" baseline="-46000" dirty="0">
                <a:sym typeface="Greek Symbols" pitchFamily="18" charset="2"/>
              </a:rPr>
              <a:t>2</a:t>
            </a:r>
            <a:r>
              <a:rPr lang="fr-CA" altLang="en-US" dirty="0">
                <a:sym typeface="Symbol" panose="05050102010706020507" pitchFamily="18" charset="2"/>
              </a:rPr>
              <a:t>(E</a:t>
            </a:r>
            <a:r>
              <a:rPr lang="fr-CA" altLang="en-US" baseline="-25000" dirty="0">
                <a:sym typeface="Symbol" panose="05050102010706020507" pitchFamily="18" charset="2"/>
              </a:rPr>
              <a:t>2</a:t>
            </a:r>
            <a:r>
              <a:rPr lang="fr-CA" altLang="en-US" dirty="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603">
                                            <p:txEl>
                                              <p:pRg st="3" end="3"/>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B646A50B-011F-454A-8351-8C638211E95B}"/>
              </a:ext>
            </a:extLst>
          </p:cNvPr>
          <p:cNvSpPr>
            <a:spLocks noGrp="1" noChangeArrowheads="1"/>
          </p:cNvSpPr>
          <p:nvPr>
            <p:ph idx="1"/>
          </p:nvPr>
        </p:nvSpPr>
        <p:spPr>
          <a:xfrm>
            <a:off x="683394" y="1102497"/>
            <a:ext cx="7757962" cy="5367972"/>
          </a:xfrm>
        </p:spPr>
        <p:txBody>
          <a:bodyPr/>
          <a:lstStyle/>
          <a:p>
            <a:pPr algn="l" rtl="0">
              <a:buFont typeface="Monotype Sorts" pitchFamily="-65" charset="2"/>
              <a:buNone/>
              <a:tabLst>
                <a:tab pos="3087688" algn="ctr"/>
              </a:tabLst>
            </a:pPr>
            <a:r>
              <a:rPr lang="fr-CA" altLang="en-US" dirty="0"/>
              <a:t>8. L'opération de projection se répartit sur l'opération de jointure thêta comme suit:</a:t>
            </a:r>
          </a:p>
          <a:p>
            <a:pPr algn="l" rtl="0">
              <a:buFont typeface="Monotype Sorts" pitchFamily="-65" charset="2"/>
              <a:buNone/>
              <a:tabLst>
                <a:tab pos="3087688" algn="ctr"/>
              </a:tabLst>
            </a:pPr>
            <a:r>
              <a:rPr lang="fr-CA" altLang="en-US" dirty="0"/>
              <a:t> (a) si </a:t>
            </a:r>
            <a:r>
              <a:rPr kumimoji="0" lang="fr-CA" altLang="en-US" dirty="0">
                <a:solidFill>
                  <a:srgbClr val="000000"/>
                </a:solidFill>
                <a:sym typeface="Symbol" panose="05050102010706020507" pitchFamily="18" charset="2"/>
              </a:rPr>
              <a:t></a:t>
            </a:r>
            <a:r>
              <a:rPr lang="fr-CA" altLang="en-US" dirty="0">
                <a:sym typeface="Greek Symbols" pitchFamily="18" charset="2"/>
              </a:rPr>
              <a:t> n'implique que des attributs de </a:t>
            </a:r>
            <a:r>
              <a:rPr lang="fr-CA" altLang="en-US" i="1" dirty="0">
                <a:sym typeface="Greek Symbols" pitchFamily="18" charset="2"/>
              </a:rPr>
              <a:t>L</a:t>
            </a:r>
            <a:r>
              <a:rPr lang="fr-CA" altLang="en-US" baseline="-25000" dirty="0">
                <a:sym typeface="Greek Symbols" pitchFamily="18" charset="2"/>
              </a:rPr>
              <a:t>1</a:t>
            </a:r>
            <a:r>
              <a:rPr lang="fr-CA" altLang="en-US" dirty="0">
                <a:sym typeface="Greek Symbols" pitchFamily="18" charset="2"/>
              </a:rPr>
              <a:t> </a:t>
            </a:r>
            <a:r>
              <a:rPr lang="fr-CA" altLang="en-US" dirty="0">
                <a:sym typeface="Symbol" panose="05050102010706020507" pitchFamily="18" charset="2"/>
              </a:rPr>
              <a:t> </a:t>
            </a:r>
            <a:r>
              <a:rPr lang="fr-CA" altLang="en-US" i="1" dirty="0">
                <a:sym typeface="Symbol" panose="05050102010706020507" pitchFamily="18" charset="2"/>
              </a:rPr>
              <a:t>L</a:t>
            </a:r>
            <a:r>
              <a:rPr lang="fr-CA" altLang="en-US" baseline="-25000" dirty="0">
                <a:sym typeface="Symbol" panose="05050102010706020507" pitchFamily="18" charset="2"/>
              </a:rPr>
              <a:t>2</a:t>
            </a:r>
            <a:r>
              <a:rPr lang="fr-CA" altLang="en-US" dirty="0">
                <a:sym typeface="Symbol" panose="05050102010706020507" pitchFamily="18" charset="2"/>
              </a:rPr>
              <a:t>:</a:t>
            </a:r>
          </a:p>
          <a:p>
            <a:pPr algn="l" rtl="0">
              <a:buFont typeface="Monotype Sorts" pitchFamily="-65" charset="2"/>
              <a:buNone/>
              <a:tabLst>
                <a:tab pos="3087688" algn="ctr"/>
              </a:tabLst>
            </a:pPr>
            <a:br>
              <a:rPr lang="fr-CA" altLang="en-US" dirty="0">
                <a:sym typeface="Symbol" panose="05050102010706020507" pitchFamily="18" charset="2"/>
              </a:rPr>
            </a:br>
            <a:r>
              <a:rPr lang="fr-CA" altLang="en-US" dirty="0">
                <a:sym typeface="Symbol" panose="05050102010706020507" pitchFamily="18" charset="2"/>
              </a:rPr>
              <a:t> </a:t>
            </a: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1</a:t>
            </a:r>
            <a:r>
              <a:rPr lang="fr-CA" baseline="-25000" dirty="0"/>
              <a:t> </a:t>
            </a:r>
            <a:r>
              <a:rPr lang="fr-CA" altLang="en-US" baseline="-25000" dirty="0">
                <a:sym typeface="Symbol" panose="05050102010706020507" pitchFamily="18" charset="2"/>
              </a:rPr>
              <a:t> </a:t>
            </a:r>
            <a:r>
              <a:rPr lang="fr-CA" baseline="-25000" dirty="0"/>
              <a:t>L</a:t>
            </a:r>
            <a:r>
              <a:rPr lang="fr-CA" baseline="-46000" dirty="0">
                <a:sym typeface="Greek Symbols" pitchFamily="18" charset="2"/>
              </a:rPr>
              <a:t>2</a:t>
            </a:r>
            <a:r>
              <a:rPr lang="fr-CA" dirty="0"/>
              <a:t>(</a:t>
            </a:r>
            <a:r>
              <a:rPr lang="fr-CA" altLang="en-US" i="1" dirty="0"/>
              <a:t>E</a:t>
            </a:r>
            <a:r>
              <a:rPr lang="fr-CA" altLang="en-US" baseline="-25000" dirty="0"/>
              <a:t>1</a:t>
            </a:r>
            <a:r>
              <a:rPr lang="fr-CA" altLang="en-US" dirty="0"/>
              <a:t> ⨝</a:t>
            </a:r>
            <a:r>
              <a:rPr lang="fr-CA" altLang="en-US" baseline="-25000" dirty="0">
                <a:sym typeface="Symbol" panose="05050102010706020507" pitchFamily="18" charset="2"/>
              </a:rPr>
              <a:t></a:t>
            </a:r>
            <a:r>
              <a:rPr lang="fr-CA" altLang="en-US" i="1" dirty="0"/>
              <a:t> </a:t>
            </a:r>
            <a:r>
              <a:rPr lang="fr-CA" altLang="en-US" baseline="-25000" dirty="0">
                <a:sym typeface="Symbol" panose="05050102010706020507" pitchFamily="18" charset="2"/>
              </a:rPr>
              <a:t> </a:t>
            </a:r>
            <a:r>
              <a:rPr lang="fr-CA" altLang="en-US" i="1" dirty="0"/>
              <a:t>E</a:t>
            </a:r>
            <a:r>
              <a:rPr lang="fr-CA" altLang="en-US" i="1" baseline="-25000" dirty="0"/>
              <a:t>2</a:t>
            </a:r>
            <a:r>
              <a:rPr lang="fr-CA" altLang="en-US" dirty="0"/>
              <a:t>) </a:t>
            </a:r>
            <a:r>
              <a:rPr lang="fr-CA" dirty="0"/>
              <a:t>≡ </a:t>
            </a: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1</a:t>
            </a:r>
            <a:r>
              <a:rPr lang="fr-CA" dirty="0"/>
              <a:t>(</a:t>
            </a:r>
            <a:r>
              <a:rPr lang="fr-CA" altLang="en-US" i="1" dirty="0"/>
              <a:t>E</a:t>
            </a:r>
            <a:r>
              <a:rPr lang="fr-CA" altLang="en-US" baseline="-25000" dirty="0"/>
              <a:t>1</a:t>
            </a:r>
            <a:r>
              <a:rPr lang="fr-CA" altLang="en-US" dirty="0"/>
              <a:t>) ⨝</a:t>
            </a:r>
            <a:r>
              <a:rPr lang="fr-CA" altLang="en-US" baseline="-25000" dirty="0">
                <a:sym typeface="Symbol" panose="05050102010706020507" pitchFamily="18" charset="2"/>
              </a:rPr>
              <a:t></a:t>
            </a:r>
            <a:r>
              <a:rPr lang="fr-CA" altLang="en-US" i="1" dirty="0"/>
              <a:t> </a:t>
            </a: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2</a:t>
            </a:r>
            <a:r>
              <a:rPr lang="fr-CA" dirty="0"/>
              <a:t>(</a:t>
            </a:r>
            <a:r>
              <a:rPr lang="fr-CA" altLang="en-US" i="1" dirty="0"/>
              <a:t>E</a:t>
            </a:r>
            <a:r>
              <a:rPr lang="fr-CA" altLang="en-US" i="1" baseline="-25000" dirty="0"/>
              <a:t>2</a:t>
            </a:r>
            <a:r>
              <a:rPr lang="fr-CA" altLang="en-US" dirty="0"/>
              <a:t>) </a:t>
            </a:r>
            <a:r>
              <a:rPr lang="fr-CA" altLang="en-US" dirty="0">
                <a:sym typeface="Symbol" panose="05050102010706020507" pitchFamily="18" charset="2"/>
              </a:rPr>
              <a:t> </a:t>
            </a:r>
          </a:p>
          <a:p>
            <a:pPr algn="l" rtl="0">
              <a:buFont typeface="Monotype Sorts" pitchFamily="-65" charset="2"/>
              <a:buNone/>
              <a:tabLst>
                <a:tab pos="3087688" algn="ctr"/>
              </a:tabLst>
            </a:pPr>
            <a:endParaRPr lang="fr-CA" altLang="en-US" dirty="0">
              <a:sym typeface="Symbol" panose="05050102010706020507" pitchFamily="18" charset="2"/>
            </a:endParaRPr>
          </a:p>
          <a:p>
            <a:pPr algn="l" rtl="0">
              <a:buFont typeface="Monotype Sorts" pitchFamily="-65" charset="2"/>
              <a:buNone/>
              <a:tabLst>
                <a:tab pos="3087688" algn="ctr"/>
              </a:tabLst>
            </a:pPr>
            <a:r>
              <a:rPr lang="fr-CA" altLang="en-US" dirty="0">
                <a:sym typeface="Symbol" panose="05050102010706020507" pitchFamily="18" charset="2"/>
              </a:rPr>
              <a:t> (b) En général, envisagez une jointure </a:t>
            </a:r>
            <a:r>
              <a:rPr lang="fr-CA" altLang="en-US" i="1" dirty="0"/>
              <a:t>E</a:t>
            </a:r>
            <a:r>
              <a:rPr lang="fr-CA" altLang="en-US" baseline="-25000" dirty="0"/>
              <a:t>1</a:t>
            </a:r>
            <a:r>
              <a:rPr lang="fr-CA" altLang="en-US" dirty="0"/>
              <a:t> ⨝</a:t>
            </a:r>
            <a:r>
              <a:rPr lang="fr-CA" altLang="en-US" baseline="-25000" dirty="0">
                <a:sym typeface="Symbol" panose="05050102010706020507" pitchFamily="18" charset="2"/>
              </a:rPr>
              <a:t></a:t>
            </a:r>
            <a:r>
              <a:rPr lang="fr-CA" altLang="en-US" i="1" dirty="0"/>
              <a:t> </a:t>
            </a:r>
            <a:r>
              <a:rPr lang="fr-CA" altLang="en-US" baseline="-25000" dirty="0">
                <a:sym typeface="Symbol" panose="05050102010706020507" pitchFamily="18" charset="2"/>
              </a:rPr>
              <a:t> </a:t>
            </a:r>
            <a:r>
              <a:rPr lang="fr-CA" altLang="en-US" i="1" dirty="0"/>
              <a:t>E</a:t>
            </a:r>
            <a:r>
              <a:rPr lang="fr-CA" altLang="en-US" i="1" baseline="-25000" dirty="0"/>
              <a:t>2</a:t>
            </a:r>
            <a:r>
              <a:rPr lang="fr-CA" altLang="en-US" dirty="0">
                <a:sym typeface="Greek Symbols" pitchFamily="18" charset="2"/>
              </a:rPr>
              <a:t>. Supposez que </a:t>
            </a:r>
          </a:p>
          <a:p>
            <a:pPr lvl="1" algn="l" rtl="0">
              <a:tabLst>
                <a:tab pos="3087688" algn="ctr"/>
              </a:tabLst>
            </a:pPr>
            <a:r>
              <a:rPr lang="fr-CA" altLang="en-US" i="1" dirty="0">
                <a:sym typeface="Greek Symbols" pitchFamily="18" charset="2"/>
              </a:rPr>
              <a:t>L</a:t>
            </a:r>
            <a:r>
              <a:rPr lang="fr-CA" altLang="en-US" baseline="-25000" dirty="0">
                <a:sym typeface="Greek Symbols" pitchFamily="18" charset="2"/>
              </a:rPr>
              <a:t>1</a:t>
            </a:r>
            <a:r>
              <a:rPr lang="fr-CA" altLang="en-US" dirty="0">
                <a:sym typeface="Greek Symbols" pitchFamily="18" charset="2"/>
              </a:rPr>
              <a:t> et </a:t>
            </a:r>
            <a:r>
              <a:rPr lang="fr-CA" altLang="en-US" i="1" dirty="0">
                <a:sym typeface="Symbol" panose="05050102010706020507" pitchFamily="18" charset="2"/>
              </a:rPr>
              <a:t>L</a:t>
            </a:r>
            <a:r>
              <a:rPr lang="fr-CA" altLang="en-US" baseline="-25000" dirty="0">
                <a:sym typeface="Symbol" panose="05050102010706020507" pitchFamily="18" charset="2"/>
              </a:rPr>
              <a:t>2</a:t>
            </a:r>
            <a:r>
              <a:rPr lang="fr-CA" altLang="en-US" dirty="0">
                <a:sym typeface="Symbol" panose="05050102010706020507" pitchFamily="18" charset="2"/>
              </a:rPr>
              <a:t> soient des ensembles d'attributs de </a:t>
            </a:r>
            <a:r>
              <a:rPr lang="fr-CA" altLang="en-US" i="1" dirty="0">
                <a:sym typeface="Symbol" panose="05050102010706020507" pitchFamily="18" charset="2"/>
              </a:rPr>
              <a:t>E</a:t>
            </a:r>
            <a:r>
              <a:rPr lang="fr-CA" altLang="en-US" baseline="-25000" dirty="0">
                <a:sym typeface="Symbol" panose="05050102010706020507" pitchFamily="18" charset="2"/>
              </a:rPr>
              <a:t>1</a:t>
            </a:r>
            <a:r>
              <a:rPr lang="fr-CA" altLang="en-US" dirty="0">
                <a:sym typeface="Symbol" panose="05050102010706020507" pitchFamily="18" charset="2"/>
              </a:rPr>
              <a:t> et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respectivement. </a:t>
            </a:r>
          </a:p>
          <a:p>
            <a:pPr lvl="1" algn="l" rtl="0">
              <a:tabLst>
                <a:tab pos="3087688" algn="ctr"/>
              </a:tabLst>
            </a:pPr>
            <a:r>
              <a:rPr lang="fr-CA" altLang="en-US" i="1" dirty="0">
                <a:sym typeface="Symbol" panose="05050102010706020507" pitchFamily="18" charset="2"/>
              </a:rPr>
              <a:t>L</a:t>
            </a:r>
            <a:r>
              <a:rPr lang="fr-CA" altLang="en-US" baseline="-25000" dirty="0">
                <a:sym typeface="Symbol" panose="05050102010706020507" pitchFamily="18" charset="2"/>
              </a:rPr>
              <a:t>3</a:t>
            </a:r>
            <a:r>
              <a:rPr lang="fr-CA" altLang="en-US" dirty="0">
                <a:sym typeface="Symbol" panose="05050102010706020507" pitchFamily="18" charset="2"/>
              </a:rPr>
              <a:t> soit un ensemble d’attributs de </a:t>
            </a:r>
            <a:r>
              <a:rPr lang="fr-CA" altLang="en-US" i="1" dirty="0">
                <a:sym typeface="Symbol" panose="05050102010706020507" pitchFamily="18" charset="2"/>
              </a:rPr>
              <a:t>E</a:t>
            </a:r>
            <a:r>
              <a:rPr lang="fr-CA" altLang="en-US" baseline="-25000" dirty="0">
                <a:sym typeface="Symbol" panose="05050102010706020507" pitchFamily="18" charset="2"/>
              </a:rPr>
              <a:t>1</a:t>
            </a:r>
            <a:r>
              <a:rPr lang="fr-CA" altLang="en-US" dirty="0">
                <a:sym typeface="Symbol" panose="05050102010706020507" pitchFamily="18" charset="2"/>
              </a:rPr>
              <a:t> qui sont impliqués dans la condition de jointure </a:t>
            </a:r>
            <a:r>
              <a:rPr lang="fr-CA" altLang="en-US" i="1" dirty="0">
                <a:sym typeface="Greek Symbols" pitchFamily="18" charset="2"/>
              </a:rPr>
              <a:t>, </a:t>
            </a:r>
            <a:r>
              <a:rPr lang="fr-CA" altLang="en-US" dirty="0">
                <a:sym typeface="Greek Symbols" pitchFamily="18" charset="2"/>
              </a:rPr>
              <a:t>mais ne sont pas dans </a:t>
            </a:r>
            <a:r>
              <a:rPr lang="fr-CA" altLang="en-US" i="1" dirty="0">
                <a:sym typeface="Greek Symbols" pitchFamily="18" charset="2"/>
              </a:rPr>
              <a:t>L</a:t>
            </a:r>
            <a:r>
              <a:rPr lang="fr-CA" altLang="en-US" baseline="-25000" dirty="0">
                <a:sym typeface="Greek Symbols" pitchFamily="18" charset="2"/>
              </a:rPr>
              <a:t>1</a:t>
            </a:r>
            <a:r>
              <a:rPr lang="fr-CA" altLang="en-US" dirty="0">
                <a:sym typeface="Greek Symbols" pitchFamily="18" charset="2"/>
              </a:rPr>
              <a:t> </a:t>
            </a:r>
            <a:r>
              <a:rPr lang="fr-CA" altLang="en-US" dirty="0">
                <a:sym typeface="Symbol" panose="05050102010706020507" pitchFamily="18" charset="2"/>
              </a:rPr>
              <a:t> </a:t>
            </a:r>
            <a:r>
              <a:rPr lang="fr-CA" altLang="en-US" i="1" dirty="0">
                <a:sym typeface="Symbol" panose="05050102010706020507" pitchFamily="18" charset="2"/>
              </a:rPr>
              <a:t>L</a:t>
            </a:r>
            <a:r>
              <a:rPr lang="fr-CA" altLang="en-US" baseline="-25000" dirty="0">
                <a:sym typeface="Symbol" panose="05050102010706020507" pitchFamily="18" charset="2"/>
              </a:rPr>
              <a:t>2</a:t>
            </a:r>
            <a:r>
              <a:rPr lang="fr-CA" altLang="en-US" dirty="0">
                <a:sym typeface="Symbol" panose="05050102010706020507" pitchFamily="18" charset="2"/>
              </a:rPr>
              <a:t>, et</a:t>
            </a:r>
          </a:p>
          <a:p>
            <a:pPr lvl="1" algn="l" rtl="0">
              <a:tabLst>
                <a:tab pos="3087688" algn="ctr"/>
              </a:tabLst>
            </a:pPr>
            <a:r>
              <a:rPr lang="fr-CA" altLang="en-US" dirty="0">
                <a:sym typeface="Symbol" panose="05050102010706020507" pitchFamily="18" charset="2"/>
              </a:rPr>
              <a:t> </a:t>
            </a:r>
            <a:r>
              <a:rPr lang="fr-CA" altLang="en-US" i="1" dirty="0">
                <a:sym typeface="Greek Symbols" pitchFamily="18" charset="2"/>
              </a:rPr>
              <a:t>L</a:t>
            </a:r>
            <a:r>
              <a:rPr lang="fr-CA" altLang="en-US" baseline="-25000" dirty="0">
                <a:sym typeface="Greek Symbols" pitchFamily="18" charset="2"/>
              </a:rPr>
              <a:t>4</a:t>
            </a:r>
            <a:r>
              <a:rPr lang="fr-CA" altLang="en-US" dirty="0">
                <a:sym typeface="Greek Symbols" pitchFamily="18" charset="2"/>
              </a:rPr>
              <a:t> soit un ensemble d’attributs de </a:t>
            </a:r>
            <a:r>
              <a:rPr lang="fr-CA" altLang="en-US" i="1" dirty="0">
                <a:sym typeface="Greek Symbols" pitchFamily="18" charset="2"/>
              </a:rPr>
              <a:t>E</a:t>
            </a:r>
            <a:r>
              <a:rPr lang="fr-CA" altLang="en-US" baseline="-25000" dirty="0">
                <a:sym typeface="Greek Symbols" pitchFamily="18" charset="2"/>
              </a:rPr>
              <a:t>2 </a:t>
            </a:r>
            <a:r>
              <a:rPr lang="fr-CA" altLang="en-US" dirty="0">
                <a:sym typeface="Greek Symbols" pitchFamily="18" charset="2"/>
              </a:rPr>
              <a:t>qui sont impliqués dans la condition de jointure </a:t>
            </a:r>
            <a:r>
              <a:rPr lang="fr-CA" altLang="en-US" dirty="0">
                <a:sym typeface="Symbol" panose="05050102010706020507" pitchFamily="18" charset="2"/>
              </a:rPr>
              <a:t></a:t>
            </a:r>
            <a:r>
              <a:rPr lang="fr-CA" altLang="en-US" dirty="0">
                <a:sym typeface="Greek Symbols" pitchFamily="18" charset="2"/>
              </a:rPr>
              <a:t>, mais ne sont pas dans </a:t>
            </a:r>
            <a:r>
              <a:rPr lang="fr-CA" altLang="en-US" i="1" dirty="0">
                <a:sym typeface="Greek Symbols" pitchFamily="18" charset="2"/>
              </a:rPr>
              <a:t>L</a:t>
            </a:r>
            <a:r>
              <a:rPr lang="fr-CA" altLang="en-US" baseline="-25000" dirty="0">
                <a:sym typeface="Greek Symbols" pitchFamily="18" charset="2"/>
              </a:rPr>
              <a:t>1</a:t>
            </a:r>
            <a:r>
              <a:rPr lang="fr-CA" altLang="en-US" dirty="0">
                <a:sym typeface="Greek Symbols" pitchFamily="18" charset="2"/>
              </a:rPr>
              <a:t> </a:t>
            </a:r>
            <a:r>
              <a:rPr lang="fr-CA" altLang="en-US" dirty="0">
                <a:sym typeface="Symbol" panose="05050102010706020507" pitchFamily="18" charset="2"/>
              </a:rPr>
              <a:t> </a:t>
            </a:r>
            <a:r>
              <a:rPr lang="fr-CA" altLang="en-US" i="1" dirty="0">
                <a:sym typeface="Symbol" panose="05050102010706020507" pitchFamily="18" charset="2"/>
              </a:rPr>
              <a:t>L</a:t>
            </a:r>
            <a:r>
              <a:rPr lang="fr-CA" altLang="en-US" baseline="-25000" dirty="0">
                <a:sym typeface="Symbol" panose="05050102010706020507" pitchFamily="18" charset="2"/>
              </a:rPr>
              <a:t>2</a:t>
            </a:r>
            <a:r>
              <a:rPr lang="fr-CA" altLang="en-US" dirty="0">
                <a:sym typeface="Symbol" panose="05050102010706020507" pitchFamily="18" charset="2"/>
              </a:rPr>
              <a:t>.</a:t>
            </a:r>
          </a:p>
          <a:p>
            <a:pPr marL="457200" lvl="1" indent="0" algn="l" rtl="0">
              <a:buNone/>
              <a:tabLst>
                <a:tab pos="3087688" algn="ctr"/>
              </a:tabLst>
            </a:pPr>
            <a:br>
              <a:rPr lang="fr-CA" altLang="en-US" dirty="0">
                <a:sym typeface="Symbol" panose="05050102010706020507" pitchFamily="18" charset="2"/>
              </a:rPr>
            </a:b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1</a:t>
            </a:r>
            <a:r>
              <a:rPr lang="fr-CA" baseline="-25000" dirty="0"/>
              <a:t> </a:t>
            </a:r>
            <a:r>
              <a:rPr lang="fr-CA" altLang="en-US" baseline="-25000" dirty="0">
                <a:sym typeface="Symbol" panose="05050102010706020507" pitchFamily="18" charset="2"/>
              </a:rPr>
              <a:t> </a:t>
            </a:r>
            <a:r>
              <a:rPr lang="fr-CA" baseline="-25000" dirty="0"/>
              <a:t>L</a:t>
            </a:r>
            <a:r>
              <a:rPr lang="fr-CA" baseline="-46000" dirty="0">
                <a:sym typeface="Greek Symbols" pitchFamily="18" charset="2"/>
              </a:rPr>
              <a:t>2</a:t>
            </a:r>
            <a:r>
              <a:rPr lang="fr-CA" dirty="0"/>
              <a:t>(</a:t>
            </a:r>
            <a:r>
              <a:rPr lang="fr-CA" altLang="en-US" i="1" dirty="0"/>
              <a:t>E</a:t>
            </a:r>
            <a:r>
              <a:rPr lang="fr-CA" altLang="en-US" baseline="-25000" dirty="0"/>
              <a:t>1</a:t>
            </a:r>
            <a:r>
              <a:rPr lang="fr-CA" altLang="en-US" dirty="0"/>
              <a:t> ⨝</a:t>
            </a:r>
            <a:r>
              <a:rPr lang="fr-CA" altLang="en-US" baseline="-25000" dirty="0">
                <a:sym typeface="Symbol" panose="05050102010706020507" pitchFamily="18" charset="2"/>
              </a:rPr>
              <a:t></a:t>
            </a:r>
            <a:r>
              <a:rPr lang="fr-CA" altLang="en-US" i="1" dirty="0"/>
              <a:t> </a:t>
            </a:r>
            <a:r>
              <a:rPr lang="fr-CA" altLang="en-US" baseline="-25000" dirty="0">
                <a:sym typeface="Symbol" panose="05050102010706020507" pitchFamily="18" charset="2"/>
              </a:rPr>
              <a:t> </a:t>
            </a:r>
            <a:r>
              <a:rPr lang="fr-CA" altLang="en-US" i="1" dirty="0"/>
              <a:t>E</a:t>
            </a:r>
            <a:r>
              <a:rPr lang="fr-CA" altLang="en-US" i="1" baseline="-25000" dirty="0"/>
              <a:t>2</a:t>
            </a:r>
            <a:r>
              <a:rPr lang="fr-CA" altLang="en-US" dirty="0"/>
              <a:t>) </a:t>
            </a:r>
            <a:r>
              <a:rPr lang="fr-CA" dirty="0"/>
              <a:t>≡ </a:t>
            </a: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1</a:t>
            </a:r>
            <a:r>
              <a:rPr lang="fr-CA" baseline="-25000" dirty="0"/>
              <a:t> </a:t>
            </a:r>
            <a:r>
              <a:rPr lang="fr-CA" altLang="en-US" baseline="-25000" dirty="0">
                <a:sym typeface="Symbol" panose="05050102010706020507" pitchFamily="18" charset="2"/>
              </a:rPr>
              <a:t> </a:t>
            </a:r>
            <a:r>
              <a:rPr lang="fr-CA" baseline="-25000" dirty="0"/>
              <a:t>L</a:t>
            </a:r>
            <a:r>
              <a:rPr lang="fr-CA" baseline="-46000" dirty="0">
                <a:sym typeface="Greek Symbols" pitchFamily="18" charset="2"/>
              </a:rPr>
              <a:t>2</a:t>
            </a:r>
            <a:r>
              <a:rPr lang="fr-CA" dirty="0"/>
              <a:t>(</a:t>
            </a: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1</a:t>
            </a:r>
            <a:r>
              <a:rPr lang="fr-CA" baseline="-25000" dirty="0"/>
              <a:t> </a:t>
            </a:r>
            <a:r>
              <a:rPr lang="fr-CA" altLang="en-US" baseline="-25000" dirty="0">
                <a:sym typeface="Symbol" panose="05050102010706020507" pitchFamily="18" charset="2"/>
              </a:rPr>
              <a:t> </a:t>
            </a:r>
            <a:r>
              <a:rPr lang="fr-CA" baseline="-25000" dirty="0"/>
              <a:t>L</a:t>
            </a:r>
            <a:r>
              <a:rPr lang="fr-CA" baseline="-46000" dirty="0">
                <a:sym typeface="Greek Symbols" pitchFamily="18" charset="2"/>
              </a:rPr>
              <a:t>3</a:t>
            </a:r>
            <a:r>
              <a:rPr lang="fr-CA" dirty="0"/>
              <a:t>(</a:t>
            </a:r>
            <a:r>
              <a:rPr lang="fr-CA" altLang="en-US" i="1" dirty="0"/>
              <a:t>E</a:t>
            </a:r>
            <a:r>
              <a:rPr lang="fr-CA" altLang="en-US" baseline="-25000" dirty="0"/>
              <a:t>1</a:t>
            </a:r>
            <a:r>
              <a:rPr lang="fr-CA" altLang="en-US" dirty="0"/>
              <a:t>) ⨝</a:t>
            </a:r>
            <a:r>
              <a:rPr lang="fr-CA" altLang="en-US" baseline="-25000" dirty="0">
                <a:sym typeface="Symbol" panose="05050102010706020507" pitchFamily="18" charset="2"/>
              </a:rPr>
              <a:t></a:t>
            </a:r>
            <a:r>
              <a:rPr lang="fr-CA" altLang="en-US" i="1" dirty="0"/>
              <a:t> </a:t>
            </a:r>
            <a:r>
              <a:rPr lang="fr-CA" altLang="en-US" dirty="0">
                <a:ea typeface="MS PGothic" panose="020B0600070205080204" pitchFamily="34" charset="-128"/>
                <a:sym typeface="Symbol" panose="05050102010706020507" pitchFamily="18" charset="2"/>
              </a:rPr>
              <a:t> </a:t>
            </a:r>
            <a:r>
              <a:rPr lang="fr-CA" baseline="-25000" dirty="0"/>
              <a:t>L</a:t>
            </a:r>
            <a:r>
              <a:rPr lang="fr-CA" altLang="en-US" baseline="-46000" dirty="0">
                <a:sym typeface="Greek Symbols" pitchFamily="18" charset="2"/>
              </a:rPr>
              <a:t>2</a:t>
            </a:r>
            <a:r>
              <a:rPr lang="fr-CA" baseline="-25000" dirty="0"/>
              <a:t> </a:t>
            </a:r>
            <a:r>
              <a:rPr lang="fr-CA" altLang="en-US" baseline="-25000" dirty="0">
                <a:sym typeface="Symbol" panose="05050102010706020507" pitchFamily="18" charset="2"/>
              </a:rPr>
              <a:t> </a:t>
            </a:r>
            <a:r>
              <a:rPr lang="fr-CA" baseline="-25000" dirty="0"/>
              <a:t>L</a:t>
            </a:r>
            <a:r>
              <a:rPr lang="fr-CA" baseline="-46000" dirty="0">
                <a:sym typeface="Greek Symbols" pitchFamily="18" charset="2"/>
              </a:rPr>
              <a:t>4</a:t>
            </a:r>
            <a:r>
              <a:rPr lang="fr-CA" dirty="0"/>
              <a:t>(</a:t>
            </a:r>
            <a:r>
              <a:rPr lang="fr-CA" altLang="en-US" i="1" dirty="0"/>
              <a:t>E</a:t>
            </a:r>
            <a:r>
              <a:rPr lang="fr-CA" altLang="en-US" baseline="-25000" dirty="0"/>
              <a:t>2</a:t>
            </a:r>
            <a:r>
              <a:rPr lang="fr-CA" altLang="en-US" dirty="0"/>
              <a:t>))</a:t>
            </a:r>
          </a:p>
          <a:p>
            <a:pPr lvl="1" algn="l" rtl="0">
              <a:tabLst>
                <a:tab pos="3087688" algn="ctr"/>
              </a:tabLst>
            </a:pPr>
            <a:endParaRPr lang="fr-CA" altLang="en-US" dirty="0"/>
          </a:p>
          <a:p>
            <a:pPr marL="457200" lvl="1" indent="0">
              <a:buNone/>
              <a:tabLst>
                <a:tab pos="3087688" algn="ctr"/>
              </a:tabLst>
            </a:pPr>
            <a:r>
              <a:rPr lang="fr-CA" altLang="en-US" dirty="0"/>
              <a:t>Des équivalences similaires valent pour les opérations de jointure externe: </a:t>
            </a:r>
            <a:r>
              <a:rPr lang="fr-CA" dirty="0"/>
              <a:t>⟕, ⟖ et ⟗</a:t>
            </a:r>
            <a:r>
              <a:rPr lang="fr-CA" altLang="en-US" dirty="0"/>
              <a:t> </a:t>
            </a:r>
            <a:endParaRPr lang="fr-CA" altLang="en-US" dirty="0">
              <a:sym typeface="Symbol" panose="05050102010706020507" pitchFamily="18" charset="2"/>
            </a:endParaRPr>
          </a:p>
        </p:txBody>
      </p:sp>
      <p:sp>
        <p:nvSpPr>
          <p:cNvPr id="361474" name="Rectangle 2">
            <a:extLst>
              <a:ext uri="{FF2B5EF4-FFF2-40B4-BE49-F238E27FC236}">
                <a16:creationId xmlns:a16="http://schemas.microsoft.com/office/drawing/2014/main" id="{CC6BF4E4-7BA6-4F5E-9757-648842B6E43F}"/>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 (suite)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5" end="5"/>
                                            </p:txEl>
                                          </p:spTgt>
                                        </p:tgtEl>
                                        <p:attrNameLst>
                                          <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6" end="6"/>
                                            </p:txEl>
                                          </p:spTgt>
                                        </p:tgtEl>
                                        <p:attrNameLst>
                                          <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
                                            <p:txEl>
                                              <p:pRg st="7" end="7"/>
                                            </p:txEl>
                                          </p:spTgt>
                                        </p:tgtEl>
                                        <p:attrNameLst>
                                          <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1">
                                            <p:txEl>
                                              <p:pRg st="8" end="8"/>
                                            </p:txEl>
                                          </p:spTgt>
                                        </p:tgtEl>
                                        <p:attrNameLst>
                                          <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651">
                                            <p:txEl>
                                              <p:pRg st="10" end="10"/>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 (suite)</a:t>
            </a:r>
          </a:p>
        </p:txBody>
      </p:sp>
      <mc:AlternateContent xmlns:mc="http://schemas.openxmlformats.org/markup-compatibility/2006" xmlns:a14="http://schemas.microsoft.com/office/drawing/2010/main">
        <mc:Choice Requires="a14">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806120" y="867553"/>
                <a:ext cx="7401828" cy="4659747"/>
              </a:xfrm>
            </p:spPr>
            <p:txBody>
              <a:bodyPr/>
              <a:lstStyle/>
              <a:p>
                <a:pPr marL="0" indent="0" algn="l" rtl="0">
                  <a:buNone/>
                  <a:tabLst>
                    <a:tab pos="2279650" algn="l"/>
                  </a:tabLst>
                </a:pPr>
                <a:r>
                  <a:rPr lang="en-US" altLang="en-US" dirty="0">
                    <a:solidFill>
                      <a:srgbClr val="002060"/>
                    </a:solidFill>
                  </a:rPr>
                  <a:t> 9. </a:t>
                </a:r>
                <a:r>
                  <a:rPr lang="en-US" altLang="en-US" dirty="0"/>
                  <a:t>L'union et l'intersection des </a:t>
                </a:r>
                <a:r>
                  <a:rPr lang="en-US" altLang="en-US" dirty="0" err="1"/>
                  <a:t>opérations</a:t>
                </a:r>
                <a:r>
                  <a:rPr lang="en-US" altLang="en-US" dirty="0"/>
                  <a:t> </a:t>
                </a:r>
                <a:r>
                  <a:rPr lang="en-US" altLang="en-US" dirty="0" err="1"/>
                  <a:t>d'ensembles</a:t>
                </a:r>
                <a:r>
                  <a:rPr lang="en-US" altLang="en-US" dirty="0"/>
                  <a:t> sont commutatives</a:t>
                </a:r>
                <a:br>
                  <a:rPr lang="en-US" altLang="en-US" dirty="0"/>
                </a:b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 </a:t>
                </a:r>
                <a:br>
                  <a:rPr lang="en-US" altLang="en-US" baseline="-25000" dirty="0">
                    <a:sym typeface="Symbol" panose="05050102010706020507" pitchFamily="18" charset="2"/>
                  </a:rPr>
                </a:br>
                <a:r>
                  <a:rPr lang="en-US" altLang="en-US" dirty="0"/>
                  <a:t> </a:t>
                </a:r>
                <a:r>
                  <a:rPr lang="en-US" altLang="en-US" i="1" dirty="0" err="1"/>
                  <a:t>E</a:t>
                </a:r>
                <a:r>
                  <a:rPr lang="en-US" altLang="en-US" baseline="-25000" dirty="0" err="1"/>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a:t>
                </a:r>
              </a:p>
              <a:p>
                <a:pPr marL="0" indent="0" algn="l" rtl="0">
                  <a:buNone/>
                  <a:tabLst>
                    <a:tab pos="2279650" algn="l"/>
                  </a:tabLst>
                </a:pPr>
                <a:br>
                  <a:rPr lang="en-US" altLang="en-US" dirty="0">
                    <a:sym typeface="Symbol" panose="05050102010706020507" pitchFamily="18" charset="2"/>
                  </a:rPr>
                </a:br>
                <a:r>
                  <a:rPr lang="en-US" altLang="en-US" i="1" dirty="0"/>
                  <a:t> </a:t>
                </a:r>
                <a:r>
                  <a:rPr lang="en-US" altLang="en-US" dirty="0"/>
                  <a:t>(la </a:t>
                </a:r>
                <a:r>
                  <a:rPr lang="en-US" altLang="en-US" dirty="0" err="1"/>
                  <a:t>différence</a:t>
                </a:r>
                <a:r>
                  <a:rPr lang="en-US" altLang="en-US" dirty="0"/>
                  <a:t> n'est pas commutative !).</a:t>
                </a:r>
              </a:p>
              <a:p>
                <a:pPr marL="0" indent="0" algn="l" rtl="0">
                  <a:buNone/>
                  <a:tabLst>
                    <a:tab pos="2279650" algn="l"/>
                  </a:tabLst>
                </a:pPr>
                <a:endParaRPr lang="en-US" altLang="en-US" dirty="0">
                  <a:sym typeface="Symbol" panose="05050102010706020507" pitchFamily="18" charset="2"/>
                </a:endParaRPr>
              </a:p>
              <a:p>
                <a:pPr marL="0" indent="0" algn="l" rtl="0">
                  <a:buNone/>
                  <a:tabLst>
                    <a:tab pos="2279650" algn="l"/>
                  </a:tabLst>
                </a:pPr>
                <a:r>
                  <a:rPr lang="en-US" altLang="en-US" dirty="0">
                    <a:solidFill>
                      <a:srgbClr val="002060"/>
                    </a:solidFill>
                    <a:sym typeface="Symbol" panose="05050102010706020507" pitchFamily="18" charset="2"/>
                  </a:rPr>
                  <a:t>10. </a:t>
                </a:r>
                <a:r>
                  <a:rPr lang="en-US" altLang="en-US" dirty="0">
                    <a:sym typeface="Symbol" panose="05050102010706020507" pitchFamily="18" charset="2"/>
                  </a:rPr>
                  <a:t>L'union et </a:t>
                </a:r>
                <a:r>
                  <a:rPr lang="en-US" altLang="en-US" dirty="0" err="1">
                    <a:sym typeface="Symbol" panose="05050102010706020507" pitchFamily="18" charset="2"/>
                  </a:rPr>
                  <a:t>l'intersection</a:t>
                </a:r>
                <a:r>
                  <a:rPr lang="en-US" altLang="en-US" dirty="0">
                    <a:sym typeface="Symbol" panose="05050102010706020507" pitchFamily="18" charset="2"/>
                  </a:rPr>
                  <a:t> </a:t>
                </a:r>
                <a:r>
                  <a:rPr lang="en-US" altLang="en-US" dirty="0" err="1">
                    <a:sym typeface="Symbol" panose="05050102010706020507" pitchFamily="18" charset="2"/>
                  </a:rPr>
                  <a:t>d'ensembles</a:t>
                </a:r>
                <a:r>
                  <a:rPr lang="en-US" altLang="en-US" dirty="0">
                    <a:sym typeface="Symbol" panose="05050102010706020507" pitchFamily="18" charset="2"/>
                  </a:rPr>
                  <a:t> sont associatives.</a:t>
                </a:r>
                <a:br>
                  <a:rPr lang="en-US" altLang="en-US" dirty="0">
                    <a:sym typeface="Symbol" panose="05050102010706020507" pitchFamily="18" charset="2"/>
                  </a:rPr>
                </a:br>
                <a:r>
                  <a:rPr lang="en-US" altLang="en-US" dirty="0">
                    <a:sym typeface="Symbol" panose="05050102010706020507" pitchFamily="18" charset="2"/>
                  </a:rPr>
                  <a:t> </a:t>
                </a: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3 </a:t>
                </a:r>
                <a:r>
                  <a:rPr lang="en-IN" dirty="0"/>
                  <a:t>≡</a:t>
                </a:r>
                <a:r>
                  <a:rPr lang="en-US" altLang="en-US" baseline="-25000" dirty="0">
                    <a:sym typeface="Symbol" panose="05050102010706020507" pitchFamily="18" charset="2"/>
                  </a:rPr>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dirty="0"/>
                  <a:t>(</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3</a:t>
                </a:r>
                <a:r>
                  <a:rPr lang="en-IN" dirty="0"/>
                  <a:t>)</a:t>
                </a:r>
                <a:r>
                  <a:rPr lang="en-US" altLang="en-US" baseline="-25000" dirty="0">
                    <a:sym typeface="Symbol" panose="05050102010706020507" pitchFamily="18" charset="2"/>
                  </a:rPr>
                  <a:t> </a:t>
                </a:r>
                <a:br>
                  <a:rPr lang="en-US" altLang="en-US" baseline="-25000" dirty="0">
                    <a:sym typeface="Symbol" panose="05050102010706020507" pitchFamily="18" charset="2"/>
                  </a:rPr>
                </a:br>
                <a:r>
                  <a:rPr lang="en-US" altLang="en-US" baseline="-25000" dirty="0">
                    <a:sym typeface="Symbol" panose="05050102010706020507" pitchFamily="18" charset="2"/>
                  </a:rPr>
                  <a:t> </a:t>
                </a:r>
                <a:r>
                  <a:rPr lang="en-US" altLang="en-US" dirty="0">
                    <a:sym typeface="Symbol" panose="05050102010706020507" pitchFamily="18" charset="2"/>
                  </a:rPr>
                  <a:t> </a:t>
                </a: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3 </a:t>
                </a:r>
                <a:r>
                  <a:rPr lang="en-IN" dirty="0"/>
                  <a:t>≡ </a:t>
                </a:r>
                <a:r>
                  <a:rPr lang="en-US" altLang="en-US" baseline="-25000" dirty="0">
                    <a:sym typeface="Symbol" panose="05050102010706020507" pitchFamily="18" charset="2"/>
                  </a:rPr>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dirty="0"/>
                  <a:t>(</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3</a:t>
                </a:r>
                <a:r>
                  <a:rPr lang="en-IN" dirty="0"/>
                  <a:t>)</a:t>
                </a:r>
                <a:r>
                  <a:rPr lang="en-US" altLang="en-US" baseline="-25000" dirty="0">
                    <a:sym typeface="Symbol" panose="05050102010706020507" pitchFamily="18" charset="2"/>
                  </a:rPr>
                  <a:t> </a:t>
                </a:r>
              </a:p>
              <a:p>
                <a:pPr marL="0" indent="0" algn="l" rtl="0">
                  <a:buNone/>
                  <a:tabLst>
                    <a:tab pos="2279650" algn="l"/>
                  </a:tabLst>
                </a:pPr>
                <a:endParaRPr lang="en-US" altLang="en-US" dirty="0">
                  <a:sym typeface="Symbol" panose="05050102010706020507" pitchFamily="18" charset="2"/>
                </a:endParaRPr>
              </a:p>
              <a:p>
                <a:pPr marL="0" indent="0" algn="l" rtl="0">
                  <a:buNone/>
                  <a:tabLst>
                    <a:tab pos="2279650" algn="l"/>
                  </a:tabLst>
                </a:pPr>
                <a:r>
                  <a:rPr lang="en-US" altLang="en-US" dirty="0">
                    <a:solidFill>
                      <a:srgbClr val="002060"/>
                    </a:solidFill>
                    <a:sym typeface="Symbol" panose="05050102010706020507" pitchFamily="18" charset="2"/>
                  </a:rPr>
                  <a:t>11. </a:t>
                </a:r>
                <a:r>
                  <a:rPr lang="en-US" altLang="en-US" dirty="0">
                    <a:sym typeface="Symbol" panose="05050102010706020507" pitchFamily="18" charset="2"/>
                  </a:rPr>
                  <a:t>L'opération de sélection se </a:t>
                </a:r>
                <a:r>
                  <a:rPr lang="en-US" altLang="en-US" dirty="0" err="1">
                    <a:sym typeface="Symbol" panose="05050102010706020507" pitchFamily="18" charset="2"/>
                  </a:rPr>
                  <a:t>répartit</a:t>
                </a:r>
                <a:r>
                  <a:rPr lang="en-US" altLang="en-US" dirty="0">
                    <a:sym typeface="Symbol" panose="05050102010706020507" pitchFamily="18" charset="2"/>
                  </a:rPr>
                  <a:t> (distribute) sur ,  et -. </a:t>
                </a:r>
                <a:br>
                  <a:rPr lang="en-US" altLang="en-US" dirty="0">
                    <a:sym typeface="Symbol" panose="05050102010706020507" pitchFamily="18" charset="2"/>
                  </a:rPr>
                </a:br>
                <a:r>
                  <a:rPr lang="en-IN" altLang="en-US" i="1" dirty="0">
                    <a:latin typeface="Cambria Math" panose="02040503050406030204" pitchFamily="18" charset="0"/>
                  </a:rPr>
                  <a:t> </a:t>
                </a:r>
                <a14:m>
                  <m:oMath xmlns:m="http://schemas.openxmlformats.org/officeDocument/2006/math">
                    <m:r>
                      <m:rPr>
                        <m:nor/>
                      </m:rPr>
                      <a:rPr lang="en-US" altLang="en-US" dirty="0"/>
                      <m:t>	</m:t>
                    </m:r>
                    <m:r>
                      <m:rPr>
                        <m:nor/>
                      </m:rPr>
                      <a:rPr lang="en-CA" altLang="en-US" b="0" i="0" dirty="0" smtClean="0"/>
                      <m:t>a</m:t>
                    </m:r>
                  </m:oMath>
                </a14:m>
                <a:r>
                  <a:rPr lang="en-US" altLang="en-US" dirty="0">
                    <a:sym typeface="Symbol" panose="05050102010706020507"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c.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d.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br>
                  <a:rPr lang="en-US" altLang="en-US" baseline="-25000" dirty="0">
                    <a:sym typeface="Greek Symbols" pitchFamily="18" charset="2"/>
                  </a:rPr>
                </a:br>
                <a:r>
                  <a:rPr lang="en-US" altLang="en-US" baseline="-25000" dirty="0">
                    <a:sym typeface="Greek Symbols" pitchFamily="18" charset="2"/>
                  </a:rPr>
                  <a:t> </a:t>
                </a:r>
                <a:r>
                  <a:rPr lang="en-US" altLang="en-US" dirty="0">
                    <a:sym typeface="Greek Symbols" pitchFamily="18" charset="2"/>
                  </a:rPr>
                  <a:t>e.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br>
                  <a:rPr lang="en-US" altLang="en-US" dirty="0">
                    <a:sym typeface="Greek Symbols" pitchFamily="18" charset="2"/>
                  </a:rPr>
                </a:br>
                <a:r>
                  <a:rPr lang="en-US" altLang="en-US" dirty="0">
                    <a:sym typeface="Greek Symbols" pitchFamily="18" charset="2"/>
                  </a:rPr>
                  <a:t> l'équivalence précédente ne vaut pas pour</a:t>
                </a:r>
                <a:r>
                  <a:rPr lang="en-US" altLang="en-US" dirty="0">
                    <a:sym typeface="Symbol" panose="05050102010706020507" pitchFamily="18" charset="2"/>
                  </a:rPr>
                  <a:t> </a:t>
                </a:r>
              </a:p>
              <a:p>
                <a:pPr marL="0" indent="0" algn="l" rtl="0">
                  <a:buNone/>
                  <a:tabLst>
                    <a:tab pos="2279650" algn="l"/>
                  </a:tabLst>
                </a:pPr>
                <a:r>
                  <a:rPr lang="en-US" altLang="en-US" dirty="0">
                    <a:solidFill>
                      <a:srgbClr val="002060"/>
                    </a:solidFill>
                    <a:sym typeface="Greek Symbols" pitchFamily="18" charset="2"/>
                  </a:rPr>
                  <a:t>12. </a:t>
                </a:r>
                <a:r>
                  <a:rPr lang="en-US" altLang="en-US" dirty="0">
                    <a:sym typeface="Greek Symbols" pitchFamily="18" charset="2"/>
                  </a:rPr>
                  <a:t>L'opération de projection distribue sur union</a:t>
                </a:r>
                <a:br>
                  <a:rPr lang="en-US" altLang="en-US" dirty="0">
                    <a:sym typeface="Greek Symbols" pitchFamily="18" charset="2"/>
                  </a:rPr>
                </a:br>
                <a:r>
                  <a:rPr lang="en-US" altLang="en-US" dirty="0">
                    <a:sym typeface="Greek Symbols" pitchFamily="18" charset="2"/>
                  </a:rPr>
                  <a:t> </a:t>
                </a:r>
                <a:r>
                  <a:rPr lang="en-US" altLang="en-US" dirty="0">
                    <a:sym typeface="Symbol" panose="05050102010706020507" pitchFamily="18" charset="2"/>
                  </a:rPr>
                  <a:t></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2</a:t>
                </a:r>
                <a:r>
                  <a:rPr lang="en-US" altLang="en-US" dirty="0"/>
                  <a:t>)) </a:t>
                </a:r>
                <a:endParaRPr lang="en-US" altLang="en-US" dirty="0">
                  <a:sym typeface="Greek Symbols" pitchFamily="18" charset="2"/>
                </a:endParaRPr>
              </a:p>
              <a:p>
                <a:pPr marL="404813" indent="-404813" algn="l" rtl="0">
                  <a:buFont typeface="Monotype Sorts" pitchFamily="-65" charset="2"/>
                  <a:buAutoNum type="arabicPeriod" startAt="10"/>
                  <a:tabLst>
                    <a:tab pos="2279650" algn="l"/>
                  </a:tabLst>
                </a:pPr>
                <a:endParaRPr lang="en-US" altLang="en-US" dirty="0">
                  <a:sym typeface="Symbol" panose="05050102010706020507" pitchFamily="18" charset="2"/>
                </a:endParaRPr>
              </a:p>
              <a:p>
                <a:pPr marL="404813" indent="-404813" algn="l" rtl="0">
                  <a:buFont typeface="Monotype Sorts" pitchFamily="-65" charset="2"/>
                  <a:buNone/>
                  <a:tabLst>
                    <a:tab pos="2279650" algn="l"/>
                  </a:tabLst>
                </a:pPr>
                <a:endParaRPr lang="en-US" altLang="en-US" dirty="0">
                  <a:sym typeface="Symbol" panose="05050102010706020507" pitchFamily="18" charset="2"/>
                </a:endParaRPr>
              </a:p>
            </p:txBody>
          </p:sp>
        </mc:Choice>
        <mc:Fallback xmlns="">
          <p:sp>
            <p:nvSpPr>
              <p:cNvPr id="362499" name="Rectangle 3">
                <a:extLst>
                  <a:ext uri="{FF2B5EF4-FFF2-40B4-BE49-F238E27FC236}">
                    <a16:creationId xmlns:a16="http://schemas.microsoft.com/office/drawing/2014/main" id="{CD34A2FB-3E13-4F06-8207-CFF2D7389F2B}"/>
                  </a:ext>
                </a:extLst>
              </p:cNvPr>
              <p:cNvSpPr>
                <a:spLocks noGrp="1" noRot="1" noChangeAspect="1" noMove="1" noResize="1" noEditPoints="1" noAdjustHandles="1" noChangeArrowheads="1" noChangeShapeType="1" noTextEdit="1"/>
              </p:cNvSpPr>
              <p:nvPr>
                <p:ph idx="1"/>
              </p:nvPr>
            </p:nvSpPr>
            <p:spPr>
              <a:xfrm>
                <a:off x="806120" y="867553"/>
                <a:ext cx="7401828" cy="4659747"/>
              </a:xfrm>
              <a:blipFill>
                <a:blip r:embed="rId3"/>
                <a:stretch>
                  <a:fillRect l="-494" t="-392" b="-21699"/>
                </a:stretch>
              </a:blipFill>
            </p:spPr>
            <p:txBody>
              <a:bodyPr/>
              <a:lstStyle/>
              <a:p>
                <a:r>
                  <a:rPr lang="en-CA">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499">
                                            <p:txEl>
                                              <p:pRg st="1" end="1"/>
                                            </p:txEl>
                                          </p:spTgt>
                                        </p:tgtEl>
                                        <p:attrNameLst>
                                          <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2499">
                                            <p:txEl>
                                              <p:pRg st="3" end="3"/>
                                            </p:txEl>
                                          </p:spTgt>
                                        </p:tgtEl>
                                        <p:attrNameLst>
                                          <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2499">
                                            <p:txEl>
                                              <p:pRg st="5" end="5"/>
                                            </p:txEl>
                                          </p:spTgt>
                                        </p:tgtEl>
                                        <p:attrNameLst>
                                          <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2499">
                                            <p:txEl>
                                              <p:pRg st="6" end="6"/>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13BE5181-BC0D-4E3C-B803-BDBB6753C8E0}"/>
              </a:ext>
            </a:extLst>
          </p:cNvPr>
          <p:cNvSpPr>
            <a:spLocks noGrp="1" noChangeArrowheads="1"/>
          </p:cNvSpPr>
          <p:nvPr>
            <p:ph type="title"/>
          </p:nvPr>
        </p:nvSpPr>
        <p:spPr>
          <a:xfrm>
            <a:off x="966788" y="91659"/>
            <a:ext cx="8077200" cy="609600"/>
          </a:xfrm>
        </p:spPr>
        <p:txBody>
          <a:bodyPr/>
          <a:lstStyle/>
          <a:p>
            <a:pPr algn="l" rtl="0">
              <a:defRPr/>
            </a:pPr>
            <a:r>
              <a:rPr lang="fr-CA" altLang="en-US" dirty="0">
                <a:effectLst>
                  <a:outerShdw blurRad="38100" dist="38100" dir="2700000" algn="tl">
                    <a:srgbClr val="C0C0C0"/>
                  </a:outerShdw>
                </a:effectLst>
              </a:rPr>
              <a:t>Représentation illustrée des règles d'équivalence</a:t>
            </a:r>
          </a:p>
        </p:txBody>
      </p:sp>
      <p:pic>
        <p:nvPicPr>
          <p:cNvPr id="3" name="Graphic 2">
            <a:extLst>
              <a:ext uri="{FF2B5EF4-FFF2-40B4-BE49-F238E27FC236}">
                <a16:creationId xmlns:a16="http://schemas.microsoft.com/office/drawing/2014/main" id="{BBF349FB-4CB9-462F-A282-31330CD919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0395" y="1065978"/>
            <a:ext cx="6917843" cy="5133141"/>
          </a:xfrm>
          <a:prstGeom prst="rect">
            <a:avLst/>
          </a:prstGeom>
        </p:spPr>
      </p:pic>
    </p:spTree>
    <p:extLst>
      <p:ext uri="{BB962C8B-B14F-4D97-AF65-F5344CB8AC3E}">
        <p14:creationId xmlns:p14="http://schemas.microsoft.com/office/powerpoint/2010/main" val="43398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C9F2-F1F2-4A58-B4AD-918290CDF2A2}"/>
              </a:ext>
            </a:extLst>
          </p:cNvPr>
          <p:cNvSpPr>
            <a:spLocks noGrp="1"/>
          </p:cNvSpPr>
          <p:nvPr>
            <p:ph type="title"/>
          </p:nvPr>
        </p:nvSpPr>
        <p:spPr/>
        <p:txBody>
          <a:bodyPr/>
          <a:lstStyle/>
          <a:p>
            <a:pPr algn="l" rtl="0">
              <a:defRPr/>
            </a:pPr>
            <a:r>
              <a:rPr lang="en-US" altLang="en-US">
                <a:effectLst>
                  <a:outerShdw blurRad="38100" dist="38100" dir="2700000" algn="tl">
                    <a:srgbClr val="C0C0C0"/>
                  </a:outerShdw>
                </a:effectLst>
              </a:rPr>
              <a:t>Exercice</a:t>
            </a:r>
          </a:p>
        </p:txBody>
      </p:sp>
      <p:sp>
        <p:nvSpPr>
          <p:cNvPr id="3" name="Content Placeholder 2">
            <a:extLst>
              <a:ext uri="{FF2B5EF4-FFF2-40B4-BE49-F238E27FC236}">
                <a16:creationId xmlns:a16="http://schemas.microsoft.com/office/drawing/2014/main" id="{EE7E51B6-D34B-4233-AA00-768E2D4F91A0}"/>
              </a:ext>
            </a:extLst>
          </p:cNvPr>
          <p:cNvSpPr>
            <a:spLocks noGrp="1"/>
          </p:cNvSpPr>
          <p:nvPr>
            <p:ph idx="1"/>
          </p:nvPr>
        </p:nvSpPr>
        <p:spPr>
          <a:xfrm>
            <a:off x="664143" y="1102497"/>
            <a:ext cx="7796464" cy="4691911"/>
          </a:xfrm>
        </p:spPr>
        <p:txBody>
          <a:bodyPr/>
          <a:lstStyle/>
          <a:p>
            <a:pPr algn="l" rtl="0">
              <a:defRPr/>
            </a:pPr>
            <a:r>
              <a:rPr lang="en-US" dirty="0">
                <a:ea typeface="ＭＳ Ｐゴシック" charset="0"/>
              </a:rPr>
              <a:t>Créer des règles d'équivalence impliquant</a:t>
            </a:r>
          </a:p>
          <a:p>
            <a:pPr lvl="1" algn="l" rtl="0">
              <a:defRPr/>
            </a:pPr>
            <a:r>
              <a:rPr lang="en-US" dirty="0">
                <a:ea typeface="ＭＳ Ｐゴシック" charset="-128"/>
              </a:rPr>
              <a:t>L'opération group by / agrégation</a:t>
            </a:r>
          </a:p>
          <a:p>
            <a:pPr lvl="1" algn="l" rtl="0">
              <a:defRPr/>
            </a:pPr>
            <a:r>
              <a:rPr lang="en-US" dirty="0">
                <a:ea typeface="ＭＳ Ｐゴシック" charset="-128"/>
              </a:rPr>
              <a:t>Opération de jointure externe gauche</a:t>
            </a:r>
          </a:p>
          <a:p>
            <a:pPr marL="457200" lvl="1" indent="0" algn="l" rtl="0">
              <a:buFont typeface="Monotype Sorts" charset="0"/>
              <a:buNone/>
              <a:defRPr/>
            </a:pPr>
            <a:endParaRPr lang="en-US" dirty="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 (suite)</a:t>
            </a:r>
          </a:p>
        </p:txBody>
      </p:sp>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93020" y="812214"/>
            <a:ext cx="7806088" cy="5642002"/>
          </a:xfrm>
        </p:spPr>
        <p:txBody>
          <a:bodyPr/>
          <a:lstStyle/>
          <a:p>
            <a:pPr marL="0" indent="0" algn="l" rtl="0">
              <a:buNone/>
              <a:tabLst>
                <a:tab pos="2279650" algn="l"/>
              </a:tabLst>
            </a:pPr>
            <a:r>
              <a:rPr lang="fr-CA" altLang="en-US" dirty="0">
                <a:solidFill>
                  <a:srgbClr val="002060"/>
                </a:solidFill>
                <a:sym typeface="Greek Symbols" pitchFamily="18" charset="2"/>
              </a:rPr>
              <a:t>13.</a:t>
            </a:r>
            <a:r>
              <a:rPr lang="fr-CA" altLang="en-US" dirty="0">
                <a:sym typeface="Greek Symbols" pitchFamily="18" charset="2"/>
              </a:rPr>
              <a:t> La sélection se répartit sur l'agrégation comme ci-dessous</a:t>
            </a:r>
            <a:br>
              <a:rPr lang="fr-CA" altLang="en-US" dirty="0">
                <a:sym typeface="Greek Symbols" pitchFamily="18" charset="2"/>
              </a:rPr>
            </a:br>
            <a:r>
              <a:rPr lang="fr-CA" altLang="en-US" dirty="0">
                <a:sym typeface="Greek Symbols" pitchFamily="18" charset="2"/>
              </a:rPr>
              <a:t>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dirty="0">
                <a:sym typeface="Greek Symbols" pitchFamily="18" charset="2"/>
              </a:rPr>
              <a:t>(</a:t>
            </a:r>
            <a:r>
              <a:rPr lang="fr-CA" altLang="en-US" baseline="-25000" dirty="0">
                <a:sym typeface="Greek Symbols" pitchFamily="18" charset="2"/>
              </a:rPr>
              <a:t>g</a:t>
            </a:r>
            <a:r>
              <a:rPr lang="fr-CA" dirty="0"/>
              <a:t>𝛾</a:t>
            </a:r>
            <a:r>
              <a:rPr lang="fr-CA" baseline="-25000" dirty="0">
                <a:sym typeface="Greek Symbols" pitchFamily="18" charset="2"/>
              </a:rPr>
              <a:t>A</a:t>
            </a:r>
            <a:r>
              <a:rPr lang="fr-CA" altLang="en-US" dirty="0">
                <a:sym typeface="Greek Symbols" pitchFamily="18" charset="2"/>
              </a:rPr>
              <a:t>(</a:t>
            </a:r>
            <a:r>
              <a:rPr lang="fr-CA" altLang="en-US" i="1" dirty="0">
                <a:sym typeface="Greek Symbols" pitchFamily="18" charset="2"/>
              </a:rPr>
              <a:t>E</a:t>
            </a:r>
            <a:r>
              <a:rPr lang="fr-CA" altLang="en-US" dirty="0">
                <a:sym typeface="Greek Symbols" pitchFamily="18" charset="2"/>
              </a:rPr>
              <a:t>)) </a:t>
            </a:r>
            <a:r>
              <a:rPr lang="fr-CA" dirty="0"/>
              <a:t>≡ </a:t>
            </a:r>
            <a:r>
              <a:rPr lang="fr-CA" altLang="en-US" baseline="-25000" dirty="0">
                <a:sym typeface="Greek Symbols" pitchFamily="18" charset="2"/>
              </a:rPr>
              <a:t>g</a:t>
            </a:r>
            <a:r>
              <a:rPr lang="fr-CA" dirty="0"/>
              <a:t>𝛾</a:t>
            </a:r>
            <a:r>
              <a:rPr lang="fr-CA" baseline="-25000" dirty="0">
                <a:sym typeface="Greek Symbols" pitchFamily="18" charset="2"/>
              </a:rPr>
              <a:t>A</a:t>
            </a:r>
            <a:r>
              <a:rPr lang="fr-CA" altLang="en-US" dirty="0">
                <a:sym typeface="Greek Symbols" pitchFamily="18" charset="2"/>
              </a:rPr>
              <a:t>(</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dirty="0">
                <a:sym typeface="Greek Symbols" pitchFamily="18" charset="2"/>
              </a:rPr>
              <a:t>(</a:t>
            </a:r>
            <a:r>
              <a:rPr lang="fr-CA" altLang="en-US" i="1" dirty="0">
                <a:sym typeface="Greek Symbols" pitchFamily="18" charset="2"/>
              </a:rPr>
              <a:t>E</a:t>
            </a:r>
            <a:r>
              <a:rPr lang="fr-CA" altLang="en-US" dirty="0">
                <a:sym typeface="Greek Symbols" pitchFamily="18" charset="2"/>
              </a:rPr>
              <a:t>)) </a:t>
            </a:r>
          </a:p>
          <a:p>
            <a:pPr marL="0" indent="0" algn="l" rtl="0">
              <a:buNone/>
              <a:tabLst>
                <a:tab pos="2279650" algn="l"/>
              </a:tabLst>
            </a:pPr>
            <a:r>
              <a:rPr lang="fr-CA" altLang="en-US" dirty="0">
                <a:sym typeface="Greek Symbols" pitchFamily="18" charset="2"/>
              </a:rPr>
              <a:t>          à condition que </a:t>
            </a:r>
            <a:r>
              <a:rPr lang="fr-CA" altLang="en-US" dirty="0">
                <a:sym typeface="Symbol" panose="05050102010706020507" pitchFamily="18" charset="2"/>
              </a:rPr>
              <a:t></a:t>
            </a:r>
            <a:r>
              <a:rPr lang="fr-CA" altLang="en-US" dirty="0">
                <a:sym typeface="Greek Symbols" pitchFamily="18" charset="2"/>
              </a:rPr>
              <a:t> n'implique que des attributs dans G</a:t>
            </a:r>
          </a:p>
          <a:p>
            <a:pPr marL="0" indent="0" algn="l" rtl="0">
              <a:buNone/>
              <a:tabLst>
                <a:tab pos="2279650" algn="l"/>
              </a:tabLst>
            </a:pPr>
            <a:endParaRPr lang="fr-CA" altLang="en-US" dirty="0">
              <a:sym typeface="Greek Symbols" pitchFamily="18" charset="2"/>
            </a:endParaRPr>
          </a:p>
          <a:p>
            <a:pPr marL="0" indent="0" algn="l" rtl="0">
              <a:spcBef>
                <a:spcPts val="714"/>
              </a:spcBef>
              <a:buNone/>
              <a:tabLst>
                <a:tab pos="2279650" algn="l"/>
              </a:tabLst>
            </a:pPr>
            <a:r>
              <a:rPr lang="fr-CA" altLang="en-US" dirty="0">
                <a:solidFill>
                  <a:srgbClr val="002060"/>
                </a:solidFill>
                <a:sym typeface="Greek Symbols" pitchFamily="18" charset="2"/>
              </a:rPr>
              <a:t>14.</a:t>
            </a:r>
            <a:r>
              <a:rPr lang="fr-CA" altLang="en-US" dirty="0">
                <a:sym typeface="Greek Symbols" pitchFamily="18" charset="2"/>
              </a:rPr>
              <a:t>a.Une  jointure externe complète est commutative:</a:t>
            </a:r>
            <a:br>
              <a:rPr lang="fr-CA" altLang="en-US" dirty="0">
                <a:sym typeface="Greek Symbols" pitchFamily="18" charset="2"/>
              </a:rPr>
            </a:br>
            <a:r>
              <a:rPr lang="fr-CA" altLang="en-US" dirty="0">
                <a:sym typeface="Greek Symbols" pitchFamily="18" charset="2"/>
              </a:rPr>
              <a:t>          </a:t>
            </a:r>
            <a:r>
              <a:rPr lang="fr-CA" altLang="en-US" i="1" dirty="0"/>
              <a:t>E</a:t>
            </a:r>
            <a:r>
              <a:rPr lang="fr-CA" altLang="en-US" baseline="-25000" dirty="0"/>
              <a:t>1</a:t>
            </a:r>
            <a:r>
              <a:rPr lang="fr-CA" altLang="en-US" dirty="0"/>
              <a:t> </a:t>
            </a:r>
            <a:r>
              <a:rPr lang="fr-CA" dirty="0"/>
              <a:t>⟗</a:t>
            </a:r>
            <a:r>
              <a:rPr lang="fr-CA" altLang="en-US" dirty="0">
                <a:sym typeface="Symbol" panose="05050102010706020507" pitchFamily="18" charset="2"/>
              </a:rPr>
              <a:t> </a:t>
            </a:r>
            <a:r>
              <a:rPr lang="fr-CA" altLang="en-US" i="1" dirty="0">
                <a:sym typeface="Symbol" panose="05050102010706020507" pitchFamily="18" charset="2"/>
              </a:rPr>
              <a:t>E</a:t>
            </a:r>
            <a:r>
              <a:rPr lang="fr-CA" altLang="en-US" baseline="-25000" dirty="0">
                <a:sym typeface="Symbol" panose="05050102010706020507" pitchFamily="18" charset="2"/>
              </a:rPr>
              <a:t>2 </a:t>
            </a:r>
            <a:r>
              <a:rPr lang="fr-CA" dirty="0"/>
              <a:t>≡ </a:t>
            </a:r>
            <a:r>
              <a:rPr lang="fr-CA" altLang="en-US" baseline="-25000" dirty="0">
                <a:sym typeface="Symbol" panose="05050102010706020507" pitchFamily="18" charset="2"/>
              </a:rPr>
              <a:t> </a:t>
            </a:r>
            <a:r>
              <a:rPr lang="fr-CA" altLang="en-US" i="1" dirty="0"/>
              <a:t>E</a:t>
            </a:r>
            <a:r>
              <a:rPr lang="fr-CA" altLang="en-US" baseline="-25000" dirty="0"/>
              <a:t>2</a:t>
            </a:r>
            <a:r>
              <a:rPr lang="fr-CA" altLang="en-US" dirty="0"/>
              <a:t> </a:t>
            </a:r>
            <a:r>
              <a:rPr lang="fr-CA" dirty="0"/>
              <a:t>⟗</a:t>
            </a:r>
            <a:r>
              <a:rPr lang="fr-CA" altLang="en-US" dirty="0">
                <a:sym typeface="Symbol" panose="05050102010706020507" pitchFamily="18" charset="2"/>
              </a:rPr>
              <a:t> </a:t>
            </a:r>
            <a:r>
              <a:rPr lang="fr-CA" altLang="en-US" i="1" dirty="0">
                <a:sym typeface="Symbol" panose="05050102010706020507" pitchFamily="18" charset="2"/>
              </a:rPr>
              <a:t>E</a:t>
            </a:r>
            <a:r>
              <a:rPr lang="fr-CA" altLang="en-US" baseline="-25000" dirty="0">
                <a:sym typeface="Symbol" panose="05050102010706020507" pitchFamily="18" charset="2"/>
              </a:rPr>
              <a:t>1 </a:t>
            </a:r>
            <a:br>
              <a:rPr lang="fr-CA" altLang="en-US" baseline="-25000" dirty="0">
                <a:sym typeface="Symbol" panose="05050102010706020507" pitchFamily="18" charset="2"/>
              </a:rPr>
            </a:br>
            <a:r>
              <a:rPr lang="fr-CA" altLang="en-US" baseline="-25000" dirty="0">
                <a:sym typeface="Symbol" panose="05050102010706020507" pitchFamily="18" charset="2"/>
              </a:rPr>
              <a:t>        </a:t>
            </a:r>
            <a:r>
              <a:rPr lang="fr-CA" altLang="en-US" dirty="0">
                <a:sym typeface="Symbol" panose="05050102010706020507" pitchFamily="18" charset="2"/>
              </a:rPr>
              <a:t>b. Les jointures externes gauches et droites ne sont pas commutatifs, mais:</a:t>
            </a:r>
            <a:br>
              <a:rPr lang="fr-CA" altLang="en-US" dirty="0">
                <a:sym typeface="Symbol" panose="05050102010706020507" pitchFamily="18" charset="2"/>
              </a:rPr>
            </a:br>
            <a:r>
              <a:rPr lang="fr-CA" altLang="en-US" dirty="0">
                <a:sym typeface="Symbol" panose="05050102010706020507" pitchFamily="18" charset="2"/>
              </a:rPr>
              <a:t>          </a:t>
            </a:r>
            <a:r>
              <a:rPr lang="fr-CA" altLang="en-US" i="1" dirty="0"/>
              <a:t>E</a:t>
            </a:r>
            <a:r>
              <a:rPr lang="fr-CA" altLang="en-US" baseline="-25000" dirty="0"/>
              <a:t>1</a:t>
            </a:r>
            <a:r>
              <a:rPr lang="fr-CA" altLang="en-US" dirty="0"/>
              <a:t> </a:t>
            </a:r>
            <a:r>
              <a:rPr lang="fr-CA" dirty="0"/>
              <a:t>⟕ </a:t>
            </a:r>
            <a:r>
              <a:rPr lang="fr-CA" altLang="en-US" i="1" dirty="0">
                <a:sym typeface="Symbol" panose="05050102010706020507" pitchFamily="18" charset="2"/>
              </a:rPr>
              <a:t>E</a:t>
            </a:r>
            <a:r>
              <a:rPr lang="fr-CA" altLang="en-US" baseline="-25000" dirty="0">
                <a:sym typeface="Symbol" panose="05050102010706020507" pitchFamily="18" charset="2"/>
              </a:rPr>
              <a:t>2 </a:t>
            </a:r>
            <a:r>
              <a:rPr lang="fr-CA" dirty="0"/>
              <a:t>≡ </a:t>
            </a:r>
            <a:r>
              <a:rPr lang="fr-CA" altLang="en-US" baseline="-25000" dirty="0">
                <a:sym typeface="Symbol" panose="05050102010706020507" pitchFamily="18" charset="2"/>
              </a:rPr>
              <a:t> </a:t>
            </a:r>
            <a:r>
              <a:rPr lang="fr-CA" altLang="en-US" i="1" dirty="0"/>
              <a:t>E</a:t>
            </a:r>
            <a:r>
              <a:rPr lang="fr-CA" altLang="en-US" baseline="-25000" dirty="0"/>
              <a:t>2</a:t>
            </a:r>
            <a:r>
              <a:rPr lang="fr-CA" altLang="en-US" dirty="0"/>
              <a:t> </a:t>
            </a:r>
            <a:r>
              <a:rPr lang="fr-CA" dirty="0"/>
              <a:t>⟖</a:t>
            </a:r>
            <a:r>
              <a:rPr lang="fr-CA" altLang="en-US" dirty="0">
                <a:sym typeface="Symbol" panose="05050102010706020507" pitchFamily="18" charset="2"/>
              </a:rPr>
              <a:t> </a:t>
            </a:r>
            <a:r>
              <a:rPr lang="fr-CA" altLang="en-US" i="1" dirty="0">
                <a:sym typeface="Symbol" panose="05050102010706020507" pitchFamily="18" charset="2"/>
              </a:rPr>
              <a:t>E</a:t>
            </a:r>
            <a:r>
              <a:rPr lang="fr-CA" altLang="en-US" baseline="-25000" dirty="0">
                <a:sym typeface="Symbol" panose="05050102010706020507" pitchFamily="18" charset="2"/>
              </a:rPr>
              <a:t>1</a:t>
            </a:r>
          </a:p>
          <a:p>
            <a:pPr marL="0" indent="0" algn="l" rtl="0">
              <a:spcBef>
                <a:spcPts val="714"/>
              </a:spcBef>
              <a:buNone/>
              <a:tabLst>
                <a:tab pos="2279650" algn="l"/>
              </a:tabLst>
            </a:pPr>
            <a:endParaRPr lang="fr-CA" altLang="en-US" dirty="0">
              <a:sym typeface="Greek Symbols" pitchFamily="18" charset="2"/>
            </a:endParaRPr>
          </a:p>
          <a:p>
            <a:pPr marL="0" indent="0" algn="l" rtl="0">
              <a:spcBef>
                <a:spcPts val="714"/>
              </a:spcBef>
              <a:buNone/>
              <a:tabLst>
                <a:tab pos="2279650" algn="l"/>
              </a:tabLst>
            </a:pPr>
            <a:r>
              <a:rPr lang="fr-CA" altLang="en-US" dirty="0">
                <a:solidFill>
                  <a:srgbClr val="002060"/>
                </a:solidFill>
                <a:sym typeface="Greek Symbols" pitchFamily="18" charset="2"/>
              </a:rPr>
              <a:t>15. </a:t>
            </a:r>
            <a:r>
              <a:rPr lang="fr-CA" altLang="en-US" dirty="0">
                <a:sym typeface="Greek Symbols" pitchFamily="18" charset="2"/>
              </a:rPr>
              <a:t>La sélection se répartit sur les jointures extérieures gauches et droites comme ci-dessous, à condition que </a:t>
            </a:r>
            <a:r>
              <a:rPr lang="fr-CA" altLang="en-US" dirty="0">
                <a:sym typeface="Symbol" panose="05050102010706020507" pitchFamily="18" charset="2"/>
              </a:rPr>
              <a:t></a:t>
            </a:r>
            <a:r>
              <a:rPr lang="fr-CA" altLang="en-US" baseline="-25000" dirty="0">
                <a:sym typeface="Symbol" panose="05050102010706020507" pitchFamily="18" charset="2"/>
              </a:rPr>
              <a:t>1</a:t>
            </a:r>
            <a:r>
              <a:rPr lang="fr-CA" altLang="en-US" dirty="0">
                <a:sym typeface="Greek Symbols" pitchFamily="18" charset="2"/>
              </a:rPr>
              <a:t> n'implique que des attributs de </a:t>
            </a:r>
            <a:r>
              <a:rPr lang="fr-CA" altLang="en-US" i="1" dirty="0">
                <a:sym typeface="Symbol" panose="05050102010706020507" pitchFamily="18" charset="2"/>
              </a:rPr>
              <a:t>E</a:t>
            </a:r>
            <a:r>
              <a:rPr lang="fr-CA" altLang="en-US" baseline="-25000" dirty="0">
                <a:sym typeface="Symbol" panose="05050102010706020507" pitchFamily="18" charset="2"/>
              </a:rPr>
              <a:t>1</a:t>
            </a:r>
            <a:r>
              <a:rPr lang="fr-CA" altLang="en-US" dirty="0">
                <a:sym typeface="Symbol" panose="05050102010706020507" pitchFamily="18" charset="2"/>
              </a:rPr>
              <a:t>.</a:t>
            </a:r>
            <a:br>
              <a:rPr lang="fr-CA" altLang="en-US" dirty="0">
                <a:sym typeface="Symbol" panose="05050102010706020507" pitchFamily="18" charset="2"/>
              </a:rPr>
            </a:br>
            <a:r>
              <a:rPr lang="fr-CA" altLang="en-US" dirty="0">
                <a:sym typeface="Symbol" panose="05050102010706020507" pitchFamily="18" charset="2"/>
              </a:rPr>
              <a:t>     a.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Symbol" panose="05050102010706020507"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a:t>
            </a:r>
            <a:r>
              <a:rPr lang="fr-CA" dirty="0"/>
              <a:t>≡ </a:t>
            </a:r>
            <a:r>
              <a:rPr lang="fr-CA" altLang="en-US" dirty="0">
                <a:sym typeface="Greek Symbols" pitchFamily="18" charset="2"/>
              </a:rPr>
              <a:t>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Greek Symbols"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a:t>
            </a:r>
            <a:br>
              <a:rPr lang="fr-CA" altLang="en-US" dirty="0">
                <a:sym typeface="Greek Symbols" pitchFamily="18" charset="2"/>
              </a:rPr>
            </a:br>
            <a:r>
              <a:rPr lang="fr-CA" altLang="en-US" dirty="0">
                <a:sym typeface="Greek Symbols" pitchFamily="18" charset="2"/>
              </a:rPr>
              <a:t>     b.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Symbol" panose="05050102010706020507"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a:t>
            </a:r>
            <a:r>
              <a:rPr lang="fr-CA" dirty="0"/>
              <a:t>≡ </a:t>
            </a:r>
            <a:r>
              <a:rPr lang="fr-CA" altLang="en-US" i="1" dirty="0">
                <a:sym typeface="Greek Symbols" pitchFamily="18" charset="2"/>
              </a:rPr>
              <a:t>E</a:t>
            </a:r>
            <a:r>
              <a:rPr lang="fr-CA" altLang="en-US" baseline="-25000" dirty="0">
                <a:sym typeface="Greek Symbols" pitchFamily="18" charset="2"/>
              </a:rPr>
              <a:t>2 </a:t>
            </a:r>
            <a:r>
              <a:rPr lang="fr-CA"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Greek Symbols"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a:t>
            </a:r>
          </a:p>
          <a:p>
            <a:pPr marL="0" indent="0" algn="l" rtl="0">
              <a:spcBef>
                <a:spcPts val="714"/>
              </a:spcBef>
              <a:buNone/>
              <a:tabLst>
                <a:tab pos="2279650" algn="l"/>
              </a:tabLst>
            </a:pPr>
            <a:endParaRPr lang="fr-CA" altLang="en-US" dirty="0">
              <a:sym typeface="Greek Symbols" pitchFamily="18" charset="2"/>
            </a:endParaRPr>
          </a:p>
          <a:p>
            <a:pPr marL="0" indent="0" algn="l" rtl="0">
              <a:buNone/>
              <a:tabLst>
                <a:tab pos="2279650" algn="l"/>
              </a:tabLst>
            </a:pPr>
            <a:r>
              <a:rPr lang="fr-CA" altLang="en-US" dirty="0">
                <a:solidFill>
                  <a:srgbClr val="002060"/>
                </a:solidFill>
                <a:sym typeface="Greek Symbols" pitchFamily="18" charset="2"/>
              </a:rPr>
              <a:t>16. </a:t>
            </a:r>
            <a:r>
              <a:rPr lang="fr-CA" altLang="en-US" dirty="0">
                <a:sym typeface="Greek Symbols" pitchFamily="18" charset="2"/>
              </a:rPr>
              <a:t>Jointures extérieures </a:t>
            </a:r>
            <a:r>
              <a:rPr lang="fr-CA" altLang="en-US" dirty="0" err="1">
                <a:sym typeface="Greek Symbols" pitchFamily="18" charset="2"/>
              </a:rPr>
              <a:t>peuventt</a:t>
            </a:r>
            <a:r>
              <a:rPr lang="fr-CA" altLang="en-US" dirty="0">
                <a:sym typeface="Greek Symbols" pitchFamily="18" charset="2"/>
              </a:rPr>
              <a:t> être remplacées par des jointures internes sous certaines conditions</a:t>
            </a:r>
          </a:p>
          <a:p>
            <a:pPr marL="0" indent="0" algn="l" rtl="0">
              <a:buNone/>
              <a:tabLst>
                <a:tab pos="2279650" algn="l"/>
              </a:tabLst>
            </a:pPr>
            <a:r>
              <a:rPr lang="fr-CA" altLang="en-US" dirty="0">
                <a:sym typeface="Symbol" panose="05050102010706020507" pitchFamily="18" charset="2"/>
              </a:rPr>
              <a:t>     a.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Symbol" panose="05050102010706020507"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a:t>
            </a:r>
            <a:r>
              <a:rPr lang="fr-CA" dirty="0"/>
              <a:t>≡ </a:t>
            </a:r>
            <a:r>
              <a:rPr lang="fr-CA" altLang="en-US" dirty="0">
                <a:sym typeface="Greek Symbols" pitchFamily="18" charset="2"/>
              </a:rPr>
              <a:t>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Greek Symbols"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altLang="en-US"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a:t>
            </a:r>
            <a:br>
              <a:rPr lang="fr-CA" altLang="en-US" dirty="0">
                <a:sym typeface="Greek Symbols" pitchFamily="18" charset="2"/>
              </a:rPr>
            </a:br>
            <a:r>
              <a:rPr lang="fr-CA" altLang="en-US" dirty="0">
                <a:sym typeface="Greek Symbols" pitchFamily="18" charset="2"/>
              </a:rPr>
              <a:t>     b.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Symbol" panose="05050102010706020507"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a:t>
            </a:r>
            <a:r>
              <a:rPr lang="fr-CA" dirty="0"/>
              <a:t>≡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baseline="-38000" dirty="0">
                <a:sym typeface="Symbol" panose="05050102010706020507" pitchFamily="18" charset="2"/>
              </a:rPr>
              <a:t>1</a:t>
            </a:r>
            <a:r>
              <a:rPr lang="fr-CA" altLang="en-US" i="1" dirty="0">
                <a:sym typeface="Greek Symbols" pitchFamily="18" charset="2"/>
              </a:rPr>
              <a:t> </a:t>
            </a:r>
            <a:r>
              <a:rPr lang="fr-CA" altLang="en-US" dirty="0">
                <a:sym typeface="Greek Symbols" pitchFamily="18" charset="2"/>
              </a:rPr>
              <a:t>(</a:t>
            </a:r>
            <a:r>
              <a:rPr lang="fr-CA" altLang="en-US" i="1" dirty="0">
                <a:sym typeface="Greek Symbols" pitchFamily="18" charset="2"/>
              </a:rPr>
              <a:t>E</a:t>
            </a:r>
            <a:r>
              <a:rPr lang="fr-CA" altLang="en-US" baseline="-25000" dirty="0">
                <a:sym typeface="Greek Symbols" pitchFamily="18" charset="2"/>
              </a:rPr>
              <a:t>1</a:t>
            </a:r>
            <a:r>
              <a:rPr lang="fr-CA" altLang="en-US" dirty="0">
                <a:sym typeface="Greek Symbols" pitchFamily="18" charset="2"/>
              </a:rPr>
              <a:t> </a:t>
            </a:r>
            <a:r>
              <a:rPr lang="fr-CA" altLang="en-US" dirty="0"/>
              <a:t>⨝</a:t>
            </a:r>
            <a:r>
              <a:rPr lang="fr-CA" altLang="en-US" baseline="-25000" dirty="0">
                <a:sym typeface="Symbol" panose="05050102010706020507" pitchFamily="18" charset="2"/>
              </a:rPr>
              <a:t></a:t>
            </a:r>
            <a:r>
              <a:rPr lang="fr-CA" altLang="en-US" dirty="0">
                <a:sym typeface="Greek Symbols" pitchFamily="18" charset="2"/>
              </a:rPr>
              <a:t>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a:t>
            </a:r>
            <a:br>
              <a:rPr lang="fr-CA" altLang="en-US" dirty="0">
                <a:sym typeface="Greek Symbols" pitchFamily="18" charset="2"/>
              </a:rPr>
            </a:br>
            <a:r>
              <a:rPr lang="fr-CA" altLang="en-US" dirty="0">
                <a:sym typeface="Greek Symbols" pitchFamily="18" charset="2"/>
              </a:rPr>
              <a:t>     à condition de </a:t>
            </a:r>
            <a:r>
              <a:rPr lang="fr-CA" altLang="en-US" dirty="0">
                <a:sym typeface="Symbol" panose="05050102010706020507" pitchFamily="18" charset="2"/>
              </a:rPr>
              <a:t></a:t>
            </a:r>
            <a:r>
              <a:rPr lang="fr-CA" altLang="en-US" baseline="-25000" dirty="0">
                <a:sym typeface="Symbol" panose="05050102010706020507" pitchFamily="18" charset="2"/>
              </a:rPr>
              <a:t>1</a:t>
            </a:r>
            <a:r>
              <a:rPr lang="fr-CA" altLang="en-US" dirty="0">
                <a:sym typeface="Symbol" panose="05050102010706020507" pitchFamily="18" charset="2"/>
              </a:rPr>
              <a:t> a nul rejet sur </a:t>
            </a:r>
            <a:r>
              <a:rPr lang="fr-CA" altLang="en-US" i="1" dirty="0">
                <a:sym typeface="Greek Symbols" pitchFamily="18" charset="2"/>
              </a:rPr>
              <a:t>E</a:t>
            </a:r>
            <a:r>
              <a:rPr lang="fr-CA" altLang="en-US" baseline="-25000" dirty="0">
                <a:sym typeface="Greek Symbols" pitchFamily="18" charset="2"/>
              </a:rPr>
              <a:t>2</a:t>
            </a:r>
            <a:r>
              <a:rPr lang="fr-CA" altLang="en-US" dirty="0">
                <a:sym typeface="Greek Symbols" pitchFamily="18" charset="2"/>
              </a:rPr>
              <a:t> </a:t>
            </a:r>
          </a:p>
          <a:p>
            <a:pPr marL="457200" indent="-457200" algn="l" rtl="0">
              <a:buFont typeface="Monotype Sorts" pitchFamily="-65" charset="2"/>
              <a:buAutoNum type="arabicPeriod" startAt="13"/>
              <a:tabLst>
                <a:tab pos="2279650" algn="l"/>
              </a:tabLst>
            </a:pPr>
            <a:endParaRPr lang="fr-CA" altLang="en-US" dirty="0">
              <a:sym typeface="Greek Symbols" pitchFamily="18" charset="2"/>
            </a:endParaRPr>
          </a:p>
          <a:p>
            <a:pPr marL="457200" indent="-457200" algn="l" rtl="0">
              <a:buFont typeface="Monotype Sorts" pitchFamily="-65" charset="2"/>
              <a:buAutoNum type="arabicPeriod" startAt="13"/>
              <a:tabLst>
                <a:tab pos="2279650" algn="l"/>
              </a:tabLst>
            </a:pPr>
            <a:endParaRPr lang="fr-CA" altLang="en-US" dirty="0">
              <a:sym typeface="Greek Symbols" pitchFamily="18" charset="2"/>
            </a:endParaRPr>
          </a:p>
          <a:p>
            <a:pPr marL="457200" indent="-457200" algn="l" rtl="0">
              <a:buFont typeface="Monotype Sorts" pitchFamily="-65" charset="2"/>
              <a:buAutoNum type="arabicPeriod" startAt="13"/>
              <a:tabLst>
                <a:tab pos="2279650" algn="l"/>
              </a:tabLst>
            </a:pPr>
            <a:endParaRPr lang="fr-CA" altLang="en-US" dirty="0">
              <a:sym typeface="Greek Symbols" pitchFamily="18" charset="2"/>
            </a:endParaRPr>
          </a:p>
          <a:p>
            <a:pPr marL="404813" indent="-404813" algn="l" rtl="0">
              <a:buFont typeface="Monotype Sorts" pitchFamily="-65" charset="2"/>
              <a:buNone/>
              <a:tabLst>
                <a:tab pos="2279650" algn="l"/>
              </a:tabLst>
            </a:pPr>
            <a:endParaRPr lang="fr-CA" altLang="en-US" dirty="0">
              <a:sym typeface="Symbol" panose="05050102010706020507" pitchFamily="18" charset="2"/>
            </a:endParaRPr>
          </a:p>
          <a:p>
            <a:pPr marL="404813" indent="-404813" algn="l" rtl="0">
              <a:buFont typeface="Monotype Sorts" pitchFamily="-65" charset="2"/>
              <a:buNone/>
              <a:tabLst>
                <a:tab pos="2279650" algn="l"/>
              </a:tabLst>
            </a:pPr>
            <a:endParaRPr lang="fr-CA" altLang="en-US" dirty="0">
              <a:sym typeface="Symbol" panose="05050102010706020507" pitchFamily="18" charset="2"/>
            </a:endParaRPr>
          </a:p>
        </p:txBody>
      </p:sp>
    </p:spTree>
    <p:extLst>
      <p:ext uri="{BB962C8B-B14F-4D97-AF65-F5344CB8AC3E}">
        <p14:creationId xmlns:p14="http://schemas.microsoft.com/office/powerpoint/2010/main" val="860106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499">
                                            <p:txEl>
                                              <p:pRg st="1" end="1"/>
                                            </p:txEl>
                                          </p:spTgt>
                                        </p:tgtEl>
                                        <p:attrNameLst>
                                          <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2499">
                                            <p:txEl>
                                              <p:pRg st="3" end="3"/>
                                            </p:txEl>
                                          </p:spTgt>
                                        </p:tgtEl>
                                        <p:attrNameLst>
                                          <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2499">
                                            <p:txEl>
                                              <p:pRg st="5" end="5"/>
                                            </p:txEl>
                                          </p:spTgt>
                                        </p:tgtEl>
                                        <p:attrNameLst>
                                          <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2499">
                                            <p:txEl>
                                              <p:pRg st="7" end="7"/>
                                            </p:txEl>
                                          </p:spTgt>
                                        </p:tgtEl>
                                        <p:attrNameLst>
                                          <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2499">
                                            <p:txEl>
                                              <p:pRg st="8" end="8"/>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 (suite)</a:t>
            </a:r>
          </a:p>
        </p:txBody>
      </p:sp>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83394" y="932534"/>
            <a:ext cx="7796463" cy="5642002"/>
          </a:xfrm>
        </p:spPr>
        <p:txBody>
          <a:bodyPr/>
          <a:lstStyle/>
          <a:p>
            <a:pPr marL="0" indent="0" algn="l" rtl="0">
              <a:buNone/>
              <a:tabLst>
                <a:tab pos="2279650" algn="l"/>
              </a:tabLst>
            </a:pPr>
            <a:r>
              <a:rPr lang="fr-CA" altLang="en-US" dirty="0">
                <a:sym typeface="Greek Symbols" pitchFamily="18" charset="2"/>
              </a:rPr>
              <a:t>Notez que plusieurs équivalences valables pour les jointures ne sont pas valables pour jointures externes</a:t>
            </a:r>
          </a:p>
          <a:p>
            <a:pPr marL="0" indent="0" algn="l" rtl="0">
              <a:buNone/>
              <a:tabLst>
                <a:tab pos="2279650" algn="l"/>
              </a:tabLst>
            </a:pPr>
            <a:endParaRPr lang="fr-CA" altLang="en-US" dirty="0">
              <a:sym typeface="Greek Symbols" pitchFamily="18" charset="2"/>
            </a:endParaRPr>
          </a:p>
          <a:p>
            <a:pPr algn="l" rtl="0">
              <a:tabLst>
                <a:tab pos="2279650" algn="l"/>
              </a:tabLst>
            </a:pPr>
            <a:r>
              <a:rPr lang="fr-CA" altLang="en-US" i="1" dirty="0">
                <a:sym typeface="Symbol" panose="05050102010706020507" pitchFamily="18" charset="2"/>
              </a:rPr>
              <a:t></a:t>
            </a:r>
            <a:r>
              <a:rPr lang="fr-CA" altLang="en-US" baseline="-25000" dirty="0">
                <a:sym typeface="Symbol" panose="05050102010706020507" pitchFamily="18" charset="2"/>
              </a:rPr>
              <a:t>année = 2017</a:t>
            </a:r>
            <a:r>
              <a:rPr lang="fr-CA" altLang="en-US" dirty="0">
                <a:sym typeface="Greek Symbols" pitchFamily="18" charset="2"/>
              </a:rPr>
              <a:t>(</a:t>
            </a:r>
            <a:r>
              <a:rPr lang="fr-CA" altLang="en-US" i="1" dirty="0">
                <a:sym typeface="Greek Symbols" pitchFamily="18" charset="2"/>
              </a:rPr>
              <a:t>instructeur</a:t>
            </a:r>
            <a:r>
              <a:rPr lang="fr-CA" altLang="en-US" dirty="0">
                <a:sym typeface="Greek Symbols" pitchFamily="18" charset="2"/>
              </a:rPr>
              <a:t> </a:t>
            </a:r>
            <a:r>
              <a:rPr lang="fr-CA" dirty="0"/>
              <a:t>⟕</a:t>
            </a:r>
            <a:r>
              <a:rPr lang="fr-CA" altLang="en-US" dirty="0">
                <a:sym typeface="Greek Symbols" pitchFamily="18" charset="2"/>
              </a:rPr>
              <a:t> </a:t>
            </a:r>
            <a:r>
              <a:rPr lang="fr-CA" altLang="en-US" i="1" dirty="0">
                <a:sym typeface="Greek Symbols" pitchFamily="18" charset="2"/>
              </a:rPr>
              <a:t>enseigne</a:t>
            </a:r>
            <a:r>
              <a:rPr lang="fr-CA" altLang="en-US" dirty="0">
                <a:sym typeface="Greek Symbols" pitchFamily="18" charset="2"/>
              </a:rPr>
              <a:t>) </a:t>
            </a:r>
            <a:r>
              <a:rPr lang="fr-CA" dirty="0"/>
              <a:t>≢</a:t>
            </a:r>
            <a:r>
              <a:rPr lang="fr-CA" altLang="en-US" dirty="0">
                <a:sym typeface="Greek Symbols" pitchFamily="18" charset="2"/>
              </a:rPr>
              <a:t> </a:t>
            </a:r>
            <a:r>
              <a:rPr lang="fr-CA" altLang="en-US" i="1" dirty="0">
                <a:sym typeface="Symbol" panose="05050102010706020507" pitchFamily="18" charset="2"/>
              </a:rPr>
              <a:t></a:t>
            </a:r>
            <a:r>
              <a:rPr lang="fr-CA" altLang="en-US" baseline="-25000" dirty="0">
                <a:sym typeface="Symbol" panose="05050102010706020507" pitchFamily="18" charset="2"/>
              </a:rPr>
              <a:t>année = 2017</a:t>
            </a:r>
            <a:r>
              <a:rPr lang="fr-CA" altLang="en-US" dirty="0">
                <a:sym typeface="Greek Symbols" pitchFamily="18" charset="2"/>
              </a:rPr>
              <a:t>(</a:t>
            </a:r>
            <a:r>
              <a:rPr lang="fr-CA" altLang="en-US" i="1" dirty="0">
                <a:sym typeface="Greek Symbols" pitchFamily="18" charset="2"/>
              </a:rPr>
              <a:t>instructeur</a:t>
            </a:r>
            <a:r>
              <a:rPr lang="fr-CA" altLang="en-US" dirty="0">
                <a:sym typeface="Greek Symbols" pitchFamily="18" charset="2"/>
              </a:rPr>
              <a:t> </a:t>
            </a:r>
            <a:r>
              <a:rPr lang="fr-CA" altLang="en-US" dirty="0"/>
              <a:t>⨝</a:t>
            </a:r>
            <a:r>
              <a:rPr lang="fr-CA" altLang="en-US" dirty="0">
                <a:sym typeface="Greek Symbols" pitchFamily="18" charset="2"/>
              </a:rPr>
              <a:t> </a:t>
            </a:r>
            <a:r>
              <a:rPr lang="fr-CA" altLang="en-US" i="1" dirty="0">
                <a:sym typeface="Greek Symbols" pitchFamily="18" charset="2"/>
              </a:rPr>
              <a:t>enseigne</a:t>
            </a:r>
            <a:r>
              <a:rPr lang="fr-CA" altLang="en-US" dirty="0">
                <a:sym typeface="Greek Symbols" pitchFamily="18" charset="2"/>
              </a:rPr>
              <a:t>)</a:t>
            </a:r>
          </a:p>
          <a:p>
            <a:pPr marL="0" indent="0" algn="l" rtl="0">
              <a:buNone/>
              <a:tabLst>
                <a:tab pos="2279650" algn="l"/>
              </a:tabLst>
            </a:pPr>
            <a:endParaRPr lang="fr-CA" altLang="en-US" dirty="0">
              <a:sym typeface="Greek Symbols" pitchFamily="18" charset="2"/>
            </a:endParaRPr>
          </a:p>
          <a:p>
            <a:pPr algn="l" rtl="0">
              <a:tabLst>
                <a:tab pos="2279650" algn="l"/>
              </a:tabLst>
            </a:pPr>
            <a:r>
              <a:rPr lang="fr-CA" altLang="en-US" dirty="0">
                <a:sym typeface="Greek Symbols" pitchFamily="18" charset="2"/>
              </a:rPr>
              <a:t>Jointures externes ne sont pas associatifs</a:t>
            </a:r>
            <a:br>
              <a:rPr lang="fr-CA" altLang="en-US" dirty="0">
                <a:sym typeface="Greek Symbols" pitchFamily="18" charset="2"/>
              </a:rPr>
            </a:br>
            <a:r>
              <a:rPr lang="fr-CA" altLang="en-US" dirty="0">
                <a:sym typeface="Greek Symbols" pitchFamily="18" charset="2"/>
              </a:rPr>
              <a:t> (r </a:t>
            </a:r>
            <a:r>
              <a:rPr lang="fr-CA" dirty="0"/>
              <a:t>⟕ s) ⟕ t ≢ r ⟕ (s ⟕ t)</a:t>
            </a:r>
          </a:p>
          <a:p>
            <a:pPr lvl="1" algn="l" rtl="0">
              <a:tabLst>
                <a:tab pos="2279650" algn="l"/>
              </a:tabLst>
            </a:pPr>
            <a:r>
              <a:rPr lang="fr-CA" altLang="en-US" dirty="0">
                <a:sym typeface="Greek Symbols" pitchFamily="18" charset="2"/>
              </a:rPr>
              <a:t>par exemple avec r (A, B) = {(1,1)}, s (B, C) = {(1,1)}, t (A, C) = {}</a:t>
            </a:r>
          </a:p>
          <a:p>
            <a:pPr marL="457200" indent="-457200" algn="l" rtl="0">
              <a:buFont typeface="Monotype Sorts" pitchFamily="-65" charset="2"/>
              <a:buAutoNum type="arabicPeriod" startAt="16"/>
              <a:tabLst>
                <a:tab pos="2279650" algn="l"/>
              </a:tabLst>
            </a:pPr>
            <a:endParaRPr lang="fr-CA" altLang="en-US" dirty="0">
              <a:sym typeface="Greek Symbols" pitchFamily="18" charset="2"/>
            </a:endParaRPr>
          </a:p>
          <a:p>
            <a:pPr marL="404813" indent="-404813" algn="l" rtl="0">
              <a:buFont typeface="Monotype Sorts" pitchFamily="-65" charset="2"/>
              <a:buNone/>
              <a:tabLst>
                <a:tab pos="2279650" algn="l"/>
              </a:tabLst>
            </a:pPr>
            <a:endParaRPr lang="fr-CA" altLang="en-US" dirty="0">
              <a:sym typeface="Symbol" panose="05050102010706020507" pitchFamily="18" charset="2"/>
            </a:endParaRPr>
          </a:p>
          <a:p>
            <a:pPr marL="404813" indent="-404813" algn="l" rtl="0">
              <a:buFont typeface="Monotype Sorts" pitchFamily="-65" charset="2"/>
              <a:buNone/>
              <a:tabLst>
                <a:tab pos="2279650" algn="l"/>
              </a:tabLst>
            </a:pPr>
            <a:endParaRPr lang="fr-CA" altLang="en-US" dirty="0">
              <a:sym typeface="Symbol" panose="05050102010706020507" pitchFamily="18" charset="2"/>
            </a:endParaRPr>
          </a:p>
        </p:txBody>
      </p:sp>
    </p:spTree>
    <p:extLst>
      <p:ext uri="{BB962C8B-B14F-4D97-AF65-F5344CB8AC3E}">
        <p14:creationId xmlns:p14="http://schemas.microsoft.com/office/powerpoint/2010/main" val="2323210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4" end="4"/>
                                            </p:txEl>
                                          </p:spTgt>
                                        </p:tgtEl>
                                        <p:attrNameLst>
                                          <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5" end="5"/>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9AB4C80-3C53-4A22-A0BA-9A1ABBED1926}"/>
              </a:ext>
            </a:extLst>
          </p:cNvPr>
          <p:cNvSpPr>
            <a:spLocks noGrp="1" noChangeArrowheads="1"/>
          </p:cNvSpPr>
          <p:nvPr>
            <p:ph type="title"/>
          </p:nvPr>
        </p:nvSpPr>
        <p:spPr>
          <a:xfrm>
            <a:off x="768350" y="382160"/>
            <a:ext cx="8077200" cy="609600"/>
          </a:xfrm>
          <a:extLst>
            <a:ext uri="{909E8E84-426E-40dd-AFC4-6F175D3DCCD1}"/>
            <a:ext uri="{91240B29-F687-4f45-9708-019B960494DF}"/>
          </a:extLst>
        </p:spPr>
        <p:txBody>
          <a:bodyPr/>
          <a:lstStyle/>
          <a:p>
            <a:pPr algn="l" rtl="0">
              <a:defRPr/>
            </a:pPr>
            <a:r>
              <a:rPr lang="fr-CA" altLang="en-US" sz="2800" dirty="0">
                <a:effectLst>
                  <a:outerShdw blurRad="38100" dist="38100" dir="2700000" algn="tl">
                    <a:srgbClr val="C0C0C0"/>
                  </a:outerShdw>
                </a:effectLst>
              </a:rPr>
              <a:t>Exemple de transformation: pousser des sélections</a:t>
            </a:r>
          </a:p>
        </p:txBody>
      </p:sp>
      <p:sp>
        <p:nvSpPr>
          <p:cNvPr id="32771" name="Rectangle 3">
            <a:extLst>
              <a:ext uri="{FF2B5EF4-FFF2-40B4-BE49-F238E27FC236}">
                <a16:creationId xmlns:a16="http://schemas.microsoft.com/office/drawing/2014/main" id="{F387F6FF-70A9-4D77-9B93-3363D0FBA892}"/>
              </a:ext>
            </a:extLst>
          </p:cNvPr>
          <p:cNvSpPr>
            <a:spLocks noGrp="1" noChangeArrowheads="1"/>
          </p:cNvSpPr>
          <p:nvPr>
            <p:ph idx="1"/>
          </p:nvPr>
        </p:nvSpPr>
        <p:spPr>
          <a:xfrm>
            <a:off x="644892" y="1270941"/>
            <a:ext cx="7729087" cy="5367972"/>
          </a:xfrm>
        </p:spPr>
        <p:txBody>
          <a:bodyPr/>
          <a:lstStyle/>
          <a:p>
            <a:pPr algn="l" rtl="0"/>
            <a:r>
              <a:rPr lang="fr-CA" altLang="en-US" dirty="0"/>
              <a:t>Requête: recherchez les noms de tous les professeurs du département Musique, ainsi que les titres des cours qu'ils enseignent</a:t>
            </a:r>
          </a:p>
          <a:p>
            <a:pPr lvl="1" algn="l" rtl="0"/>
            <a:r>
              <a:rPr lang="fr-CA" altLang="en-US" dirty="0">
                <a:sym typeface="Symbol" panose="05050102010706020507" pitchFamily="18" charset="2"/>
              </a:rPr>
              <a:t></a:t>
            </a:r>
            <a:r>
              <a:rPr lang="fr-CA" altLang="en-US" i="1" baseline="-25000" dirty="0" err="1">
                <a:sym typeface="Symbol" panose="05050102010706020507" pitchFamily="18" charset="2"/>
              </a:rPr>
              <a:t>name</a:t>
            </a:r>
            <a:r>
              <a:rPr lang="fr-CA" altLang="en-US" i="1" baseline="-25000" dirty="0">
                <a:sym typeface="Symbol" panose="05050102010706020507" pitchFamily="18" charset="2"/>
              </a:rPr>
              <a:t>, </a:t>
            </a:r>
            <a:r>
              <a:rPr lang="fr-CA" altLang="en-US" i="1" baseline="-25000" dirty="0" err="1">
                <a:sym typeface="Symbol" panose="05050102010706020507" pitchFamily="18" charset="2"/>
              </a:rPr>
              <a:t>title</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‘M</a:t>
            </a:r>
            <a:r>
              <a:rPr lang="fr-CA" altLang="ja-JP" baseline="-25000" dirty="0">
                <a:sym typeface="Symbol" panose="05050102010706020507" pitchFamily="18" charset="2"/>
              </a:rPr>
              <a:t>usic'</a:t>
            </a:r>
            <a:br>
              <a:rPr lang="fr-CA" altLang="ja-JP" dirty="0">
                <a:sym typeface="Symbol" panose="05050102010706020507" pitchFamily="18" charset="2"/>
              </a:rPr>
            </a:br>
            <a:r>
              <a:rPr lang="fr-CA" altLang="ja-JP" dirty="0">
                <a:sym typeface="Symbol" panose="05050102010706020507" pitchFamily="18" charset="2"/>
              </a:rPr>
              <a:t> (</a:t>
            </a:r>
            <a:r>
              <a:rPr lang="fr-CA" altLang="ja-JP" i="1" dirty="0" err="1">
                <a:sym typeface="Symbol" panose="05050102010706020507" pitchFamily="18" charset="2"/>
              </a:rPr>
              <a:t>instructor</a:t>
            </a:r>
            <a:r>
              <a:rPr lang="fr-CA" altLang="ja-JP" i="1" dirty="0">
                <a:sym typeface="Symbol" panose="05050102010706020507" pitchFamily="18" charset="2"/>
              </a:rPr>
              <a:t>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ja-JP" i="1" dirty="0">
                <a:sym typeface="Symbol" panose="05050102010706020507" pitchFamily="18" charset="2"/>
              </a:rPr>
              <a:t>(</a:t>
            </a:r>
            <a:r>
              <a:rPr lang="fr-CA" altLang="ja-JP" i="1" dirty="0" err="1">
                <a:sym typeface="Symbol" panose="05050102010706020507" pitchFamily="18" charset="2"/>
              </a:rPr>
              <a:t>teaches</a:t>
            </a:r>
            <a:r>
              <a:rPr lang="fr-CA" altLang="ja-JP" i="1" dirty="0">
                <a:sym typeface="Symbol" panose="05050102010706020507" pitchFamily="18" charset="2"/>
              </a:rPr>
              <a:t> </a:t>
            </a:r>
            <a:r>
              <a:rPr lang="fr-CA" altLang="en-US" dirty="0">
                <a:ea typeface="MS PGothic" panose="020B0600070205080204" pitchFamily="34" charset="-128"/>
              </a:rPr>
              <a:t>⨝</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a:t>
            </a:r>
            <a:r>
              <a:rPr lang="fr-CA" altLang="ja-JP" i="1" baseline="-25000" dirty="0" err="1">
                <a:sym typeface="Symbol" panose="05050102010706020507" pitchFamily="18" charset="2"/>
              </a:rPr>
              <a:t>Title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course</a:t>
            </a:r>
            <a:r>
              <a:rPr lang="fr-CA" altLang="ja-JP" dirty="0">
                <a:sym typeface="Symbol" panose="05050102010706020507" pitchFamily="18" charset="2"/>
              </a:rPr>
              <a:t>))))</a:t>
            </a:r>
          </a:p>
          <a:p>
            <a:pPr lvl="1" algn="l" rtl="0"/>
            <a:endParaRPr lang="fr-CA" altLang="ja-JP" dirty="0">
              <a:sym typeface="Symbol" panose="05050102010706020507" pitchFamily="18" charset="2"/>
            </a:endParaRPr>
          </a:p>
          <a:p>
            <a:pPr algn="l" rtl="0"/>
            <a:r>
              <a:rPr lang="fr-CA" altLang="en-US" dirty="0">
                <a:sym typeface="Symbol" panose="05050102010706020507" pitchFamily="18" charset="2"/>
              </a:rPr>
              <a:t>Transformation selon la règle 7a.</a:t>
            </a:r>
          </a:p>
          <a:p>
            <a:pPr lvl="1" algn="l" rtl="0"/>
            <a:r>
              <a:rPr lang="fr-CA" altLang="en-US" dirty="0">
                <a:sym typeface="Symbol" panose="05050102010706020507" pitchFamily="18" charset="2"/>
              </a:rPr>
              <a:t></a:t>
            </a:r>
            <a:r>
              <a:rPr lang="fr-CA" altLang="en-US" i="1" baseline="-25000" dirty="0" err="1">
                <a:sym typeface="Symbol" panose="05050102010706020507" pitchFamily="18" charset="2"/>
              </a:rPr>
              <a:t>name</a:t>
            </a:r>
            <a:r>
              <a:rPr lang="fr-CA" altLang="en-US" i="1" baseline="-25000" dirty="0">
                <a:sym typeface="Symbol" panose="05050102010706020507" pitchFamily="18" charset="2"/>
              </a:rPr>
              <a:t>, </a:t>
            </a:r>
            <a:r>
              <a:rPr lang="fr-CA" altLang="en-US" i="1" baseline="-25000" dirty="0" err="1">
                <a:sym typeface="Symbol" panose="05050102010706020507" pitchFamily="18" charset="2"/>
              </a:rPr>
              <a:t>title</a:t>
            </a:r>
            <a:r>
              <a:rPr lang="fr-CA" altLang="en-US" dirty="0">
                <a:sym typeface="Symbol" panose="05050102010706020507" pitchFamily="18" charset="2"/>
              </a:rPr>
              <a:t>((</a:t>
            </a:r>
            <a:r>
              <a:rPr lang="fr-CA" altLang="en-US" i="1" baseline="-25000" dirty="0" err="1">
                <a:sym typeface="Symbol" panose="05050102010706020507" pitchFamily="18" charset="2"/>
              </a:rPr>
              <a:t>dept_name</a:t>
            </a:r>
            <a:r>
              <a:rPr lang="fr-CA" altLang="en-US" i="1" baseline="-25000" dirty="0">
                <a:sym typeface="Symbol" panose="05050102010706020507" pitchFamily="18" charset="2"/>
              </a:rPr>
              <a:t> = ‘M</a:t>
            </a:r>
            <a:r>
              <a:rPr lang="fr-CA" altLang="ja-JP" baseline="-25000" dirty="0">
                <a:sym typeface="Symbol" panose="05050102010706020507" pitchFamily="18" charset="2"/>
              </a:rPr>
              <a:t>usic'</a:t>
            </a:r>
            <a:r>
              <a:rPr lang="fr-CA" altLang="ja-JP" dirty="0">
                <a:sym typeface="Symbol" panose="05050102010706020507" pitchFamily="18" charset="2"/>
              </a:rPr>
              <a:t>(</a:t>
            </a:r>
            <a:r>
              <a:rPr lang="fr-CA" altLang="ja-JP" i="1" dirty="0" err="1">
                <a:sym typeface="Symbol" panose="05050102010706020507" pitchFamily="18" charset="2"/>
              </a:rPr>
              <a:t>instructor</a:t>
            </a:r>
            <a:r>
              <a:rPr lang="fr-CA" altLang="ja-JP" dirty="0">
                <a:sym typeface="Symbol" panose="05050102010706020507" pitchFamily="18" charset="2"/>
              </a:rPr>
              <a:t>))</a:t>
            </a:r>
            <a:r>
              <a:rPr lang="fr-CA" altLang="en-US" dirty="0">
                <a:ea typeface="MS PGothic" panose="020B0600070205080204" pitchFamily="34" charset="-128"/>
              </a:rPr>
              <a:t> ⨝</a:t>
            </a:r>
            <a:r>
              <a:rPr lang="fr-CA" altLang="ja-JP" i="1" dirty="0">
                <a:sym typeface="Symbol" panose="05050102010706020507" pitchFamily="18" charset="2"/>
              </a:rPr>
              <a:t> </a:t>
            </a:r>
            <a:br>
              <a:rPr lang="fr-CA" altLang="ja-JP" i="1" dirty="0">
                <a:sym typeface="Symbol" panose="05050102010706020507" pitchFamily="18" charset="2"/>
              </a:rPr>
            </a:br>
            <a:r>
              <a:rPr lang="fr-CA" altLang="ja-JP" i="1" dirty="0">
                <a:sym typeface="Symbol" panose="05050102010706020507" pitchFamily="18" charset="2"/>
              </a:rPr>
              <a:t> (</a:t>
            </a:r>
            <a:r>
              <a:rPr lang="fr-CA" altLang="ja-JP" i="1" dirty="0" err="1">
                <a:sym typeface="Symbol" panose="05050102010706020507" pitchFamily="18" charset="2"/>
              </a:rPr>
              <a:t>teaches</a:t>
            </a:r>
            <a:r>
              <a:rPr lang="fr-CA" altLang="ja-JP" i="1" dirty="0">
                <a:sym typeface="Symbol" panose="05050102010706020507" pitchFamily="18" charset="2"/>
              </a:rPr>
              <a:t> </a:t>
            </a:r>
            <a:r>
              <a:rPr lang="fr-CA" altLang="en-US" dirty="0">
                <a:ea typeface="MS PGothic" panose="020B0600070205080204" pitchFamily="34" charset="-128"/>
              </a:rPr>
              <a:t>⨝</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a:t>
            </a:r>
            <a:r>
              <a:rPr lang="fr-CA" altLang="ja-JP" i="1" baseline="-25000" dirty="0" err="1">
                <a:sym typeface="Symbol" panose="05050102010706020507" pitchFamily="18" charset="2"/>
              </a:rPr>
              <a:t>Title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course</a:t>
            </a:r>
            <a:r>
              <a:rPr lang="fr-CA" altLang="ja-JP" dirty="0">
                <a:sym typeface="Symbol" panose="05050102010706020507" pitchFamily="18" charset="2"/>
              </a:rPr>
              <a:t>)))</a:t>
            </a:r>
          </a:p>
          <a:p>
            <a:pPr lvl="1" algn="l" rtl="0"/>
            <a:endParaRPr lang="fr-CA" altLang="ja-JP" dirty="0">
              <a:sym typeface="Symbol" panose="05050102010706020507" pitchFamily="18" charset="2"/>
            </a:endParaRPr>
          </a:p>
          <a:p>
            <a:pPr algn="l" rtl="0"/>
            <a:r>
              <a:rPr lang="fr-CA" altLang="en-US" dirty="0">
                <a:sym typeface="Symbol" panose="05050102010706020507" pitchFamily="18" charset="2"/>
              </a:rPr>
              <a:t>Effectuer la sélection le plus tôt possible permet de réduire la taille de la relation à joindre. </a:t>
            </a:r>
            <a:endParaRPr lang="fr-CA" altLang="en-US" baseline="-25000" dirty="0">
              <a:sym typeface="Symbol" panose="05050102010706020507" pitchFamily="18" charset="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0C250CDD-B570-4445-BF3F-3A786F80E8D8}"/>
              </a:ext>
            </a:extLst>
          </p:cNvPr>
          <p:cNvSpPr>
            <a:spLocks noGrp="1" noChangeArrowheads="1"/>
          </p:cNvSpPr>
          <p:nvPr>
            <p:ph type="title"/>
          </p:nvPr>
        </p:nvSpPr>
        <p:spPr>
          <a:extLst>
            <a:ext uri="{909E8E84-426E-40dd-AFC4-6F175D3DCCD1}"/>
            <a:ext uri="{91240B29-F687-4f45-9708-019B960494DF}"/>
          </a:extLst>
        </p:spPr>
        <p:txBody>
          <a:bodyPr/>
          <a:lstStyle/>
          <a:p>
            <a:pPr algn="l" rtl="0">
              <a:defRPr/>
            </a:pPr>
            <a:r>
              <a:rPr lang="en-US" altLang="en-US">
                <a:effectLst>
                  <a:outerShdw blurRad="38100" dist="38100" dir="2700000" algn="tl">
                    <a:srgbClr val="C0C0C0"/>
                  </a:outerShdw>
                </a:effectLst>
              </a:rPr>
              <a:t>Exemple avec plusieurs transformations</a:t>
            </a:r>
          </a:p>
        </p:txBody>
      </p:sp>
      <p:sp>
        <p:nvSpPr>
          <p:cNvPr id="33795" name="Rectangle 3">
            <a:extLst>
              <a:ext uri="{FF2B5EF4-FFF2-40B4-BE49-F238E27FC236}">
                <a16:creationId xmlns:a16="http://schemas.microsoft.com/office/drawing/2014/main" id="{AE12142C-2886-40EF-8A6F-FA29A95487BF}"/>
              </a:ext>
            </a:extLst>
          </p:cNvPr>
          <p:cNvSpPr>
            <a:spLocks noGrp="1" noChangeArrowheads="1"/>
          </p:cNvSpPr>
          <p:nvPr>
            <p:ph idx="1"/>
          </p:nvPr>
        </p:nvSpPr>
        <p:spPr>
          <a:xfrm>
            <a:off x="644892" y="1102497"/>
            <a:ext cx="7757963" cy="5367972"/>
          </a:xfrm>
        </p:spPr>
        <p:txBody>
          <a:bodyPr/>
          <a:lstStyle/>
          <a:p>
            <a:pPr algn="l" rtl="0"/>
            <a:r>
              <a:rPr lang="fr-CA" altLang="en-US" dirty="0"/>
              <a:t>Requête: recherchez les noms de tous les professeurs du département Musique qui ont enseigné un cours en 2017, ainsi que les titres des cours qu'ils ont enseignés</a:t>
            </a:r>
          </a:p>
          <a:p>
            <a:pPr marL="457200" lvl="1" indent="0" algn="l" rtl="0">
              <a:lnSpc>
                <a:spcPct val="110000"/>
              </a:lnSpc>
              <a:buNone/>
            </a:pPr>
            <a:r>
              <a:rPr lang="fr-CA" altLang="en-US" dirty="0">
                <a:sym typeface="Symbol" panose="05050102010706020507" pitchFamily="18" charset="2"/>
              </a:rPr>
              <a:t>       </a:t>
            </a:r>
            <a:r>
              <a:rPr lang="fr-CA" altLang="en-US" i="1" baseline="-25000" dirty="0">
                <a:sym typeface="Symbol" panose="05050102010706020507" pitchFamily="18" charset="2"/>
              </a:rPr>
              <a:t>nom, titre</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a:t>
            </a:r>
            <a:r>
              <a:rPr lang="fr-CA" altLang="ja-JP" i="1" baseline="-25000" dirty="0" err="1">
                <a:sym typeface="Symbol" panose="05050102010706020507" pitchFamily="18" charset="2"/>
              </a:rPr>
              <a:t>M</a:t>
            </a:r>
            <a:r>
              <a:rPr lang="fr-CA" altLang="ja-JP" baseline="-25000" dirty="0" err="1">
                <a:sym typeface="Symbol" panose="05050102010706020507" pitchFamily="18" charset="2"/>
              </a:rPr>
              <a:t>usique"</a:t>
            </a:r>
            <a:r>
              <a:rPr lang="fr-CA" altLang="ja-JP" i="1" baseline="-25000" dirty="0" err="1">
                <a:sym typeface="Symbol" panose="05050102010706020507" pitchFamily="18" charset="2"/>
              </a:rPr>
              <a:t>an</a:t>
            </a:r>
            <a:r>
              <a:rPr lang="fr-CA" altLang="ja-JP" baseline="-25000" dirty="0">
                <a:sym typeface="Symbol" panose="05050102010706020507" pitchFamily="18" charset="2"/>
              </a:rPr>
              <a:t> = 2017</a:t>
            </a:r>
            <a:br>
              <a:rPr lang="fr-CA" altLang="ja-JP" dirty="0">
                <a:sym typeface="Symbol" panose="05050102010706020507" pitchFamily="18" charset="2"/>
              </a:rPr>
            </a:br>
            <a:r>
              <a:rPr lang="fr-CA" altLang="ja-JP" dirty="0">
                <a:sym typeface="Symbol" panose="05050102010706020507" pitchFamily="18" charset="2"/>
              </a:rPr>
              <a:t>       (</a:t>
            </a:r>
            <a:r>
              <a:rPr lang="fr-CA" altLang="ja-JP" i="1" dirty="0">
                <a:sym typeface="Symbol" panose="05050102010706020507" pitchFamily="18" charset="2"/>
              </a:rPr>
              <a:t>instructeur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ja-JP" i="1" dirty="0">
                <a:sym typeface="Symbol" panose="05050102010706020507" pitchFamily="18" charset="2"/>
              </a:rPr>
              <a:t>(enseigne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Titre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a:t>
            </a:r>
            <a:r>
              <a:rPr lang="fr-CA" altLang="ja-JP" dirty="0">
                <a:sym typeface="Symbol" panose="05050102010706020507" pitchFamily="18" charset="2"/>
              </a:rPr>
              <a:t>))))</a:t>
            </a:r>
          </a:p>
          <a:p>
            <a:pPr lvl="1" algn="l" rtl="0">
              <a:lnSpc>
                <a:spcPct val="110000"/>
              </a:lnSpc>
            </a:pPr>
            <a:endParaRPr lang="fr-CA" altLang="ja-JP" dirty="0"/>
          </a:p>
          <a:p>
            <a:pPr algn="l" rtl="0"/>
            <a:r>
              <a:rPr lang="fr-CA" altLang="en-US" dirty="0">
                <a:sym typeface="Symbol" panose="05050102010706020507" pitchFamily="18" charset="2"/>
              </a:rPr>
              <a:t>Transformation par jointure associative (règle 6a):</a:t>
            </a:r>
          </a:p>
          <a:p>
            <a:pPr marL="457200" lvl="1" indent="0" algn="l" rtl="0">
              <a:lnSpc>
                <a:spcPct val="120000"/>
              </a:lnSpc>
              <a:buNone/>
            </a:pPr>
            <a:r>
              <a:rPr lang="fr-CA" altLang="en-US" dirty="0">
                <a:sym typeface="Symbol" panose="05050102010706020507" pitchFamily="18" charset="2"/>
              </a:rPr>
              <a:t>       </a:t>
            </a:r>
            <a:r>
              <a:rPr lang="fr-CA" altLang="en-US" i="1" baseline="-25000" dirty="0">
                <a:sym typeface="Symbol" panose="05050102010706020507" pitchFamily="18" charset="2"/>
              </a:rPr>
              <a:t>nom, titre</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en-US" i="1" baseline="-25000" dirty="0" err="1">
                <a:sym typeface="Symbol" panose="05050102010706020507" pitchFamily="18" charset="2"/>
              </a:rPr>
              <a:t>M</a:t>
            </a:r>
            <a:r>
              <a:rPr lang="fr-CA" altLang="ja-JP" baseline="-25000" dirty="0" err="1">
                <a:sym typeface="Symbol" panose="05050102010706020507" pitchFamily="18" charset="2"/>
              </a:rPr>
              <a:t>usique"</a:t>
            </a:r>
            <a:r>
              <a:rPr lang="fr-CA" altLang="ja-JP" i="1" baseline="-25000" dirty="0" err="1">
                <a:sym typeface="Symbol" panose="05050102010706020507" pitchFamily="18" charset="2"/>
              </a:rPr>
              <a:t>an</a:t>
            </a:r>
            <a:r>
              <a:rPr lang="fr-CA" altLang="ja-JP" baseline="-25000" dirty="0">
                <a:sym typeface="Symbol" panose="05050102010706020507" pitchFamily="18" charset="2"/>
              </a:rPr>
              <a:t> = 2017</a:t>
            </a:r>
            <a:br>
              <a:rPr lang="fr-CA" altLang="ja-JP" dirty="0">
                <a:sym typeface="Symbol" panose="05050102010706020507" pitchFamily="18" charset="2"/>
              </a:rPr>
            </a:br>
            <a:r>
              <a:rPr lang="fr-CA" altLang="ja-JP" dirty="0">
                <a:sym typeface="Symbol" panose="05050102010706020507" pitchFamily="18" charset="2"/>
              </a:rPr>
              <a:t>       ((</a:t>
            </a:r>
            <a:r>
              <a:rPr lang="fr-CA" altLang="ja-JP" i="1" dirty="0">
                <a:sym typeface="Symbol" panose="05050102010706020507" pitchFamily="18" charset="2"/>
              </a:rPr>
              <a:t>instructeur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ja-JP" i="1" dirty="0">
                <a:sym typeface="Symbol" panose="05050102010706020507" pitchFamily="18" charset="2"/>
              </a:rPr>
              <a:t>enseigne)</a:t>
            </a:r>
            <a:r>
              <a:rPr lang="fr-CA" altLang="en-US" dirty="0">
                <a:ea typeface="MS PGothic" panose="020B0600070205080204" pitchFamily="34" charset="-128"/>
              </a:rPr>
              <a:t> ⨝</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Titre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a:t>
            </a:r>
            <a:r>
              <a:rPr lang="fr-CA" altLang="ja-JP" dirty="0">
                <a:sym typeface="Symbol" panose="05050102010706020507" pitchFamily="18" charset="2"/>
              </a:rPr>
              <a:t>)))</a:t>
            </a:r>
          </a:p>
          <a:p>
            <a:pPr lvl="1" algn="l" rtl="0">
              <a:lnSpc>
                <a:spcPct val="120000"/>
              </a:lnSpc>
            </a:pPr>
            <a:endParaRPr lang="fr-CA" altLang="ja-JP" dirty="0">
              <a:sym typeface="Symbol" panose="05050102010706020507" pitchFamily="18" charset="2"/>
            </a:endParaRPr>
          </a:p>
          <a:p>
            <a:pPr algn="l" rtl="0"/>
            <a:r>
              <a:rPr lang="fr-CA" altLang="en-US" dirty="0">
                <a:sym typeface="Symbol" panose="05050102010706020507" pitchFamily="18" charset="2"/>
              </a:rPr>
              <a:t>La deuxième formule offre la possibilité d'appliquer la règle </a:t>
            </a:r>
            <a:r>
              <a:rPr lang="fr-CA" altLang="ja-JP" dirty="0">
                <a:sym typeface="Symbol" panose="05050102010706020507" pitchFamily="18" charset="2"/>
              </a:rPr>
              <a:t>"effectuer les sélections tôt", résultant en sous-expression</a:t>
            </a:r>
          </a:p>
          <a:p>
            <a:pPr algn="l" rtl="0">
              <a:buFont typeface="Monotype Sorts" pitchFamily="-65" charset="2"/>
              <a:buNone/>
            </a:pPr>
            <a:r>
              <a:rPr lang="fr-CA" altLang="en-US" dirty="0">
                <a:sym typeface="Symbol" panose="05050102010706020507" pitchFamily="18" charset="2"/>
              </a:rPr>
              <a:t>             </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baseline="-25000" dirty="0">
                <a:sym typeface="Symbol" panose="05050102010706020507" pitchFamily="18" charset="2"/>
              </a:rPr>
              <a:t>La musique" </a:t>
            </a:r>
            <a:r>
              <a:rPr lang="fr-CA" altLang="ja-JP" dirty="0">
                <a:sym typeface="Symbol" panose="05050102010706020507" pitchFamily="18" charset="2"/>
              </a:rPr>
              <a:t>(</a:t>
            </a:r>
            <a:r>
              <a:rPr lang="fr-CA" altLang="ja-JP" i="1" dirty="0">
                <a:sym typeface="Symbol" panose="05050102010706020507" pitchFamily="18" charset="2"/>
              </a:rPr>
              <a:t>instructeur</a:t>
            </a:r>
            <a:r>
              <a:rPr lang="fr-CA" altLang="ja-JP" dirty="0">
                <a:sym typeface="Symbol" panose="05050102010706020507" pitchFamily="18" charset="2"/>
              </a:rPr>
              <a:t>) </a:t>
            </a:r>
            <a:r>
              <a:rPr lang="fr-CA" altLang="en-US" dirty="0">
                <a:ea typeface="MS PGothic" panose="020B0600070205080204" pitchFamily="34" charset="-128"/>
              </a:rPr>
              <a:t>⨝</a:t>
            </a:r>
            <a:r>
              <a:rPr lang="fr-CA" altLang="ja-JP" dirty="0">
                <a:sym typeface="Symbol" panose="05050102010706020507" pitchFamily="18" charset="2"/>
              </a:rPr>
              <a:t>  </a:t>
            </a:r>
            <a:r>
              <a:rPr lang="fr-CA" altLang="ja-JP" i="1" baseline="-25000" dirty="0">
                <a:sym typeface="Symbol" panose="05050102010706020507" pitchFamily="18" charset="2"/>
              </a:rPr>
              <a:t>année = 2017</a:t>
            </a:r>
            <a:r>
              <a:rPr lang="fr-CA" altLang="ja-JP" dirty="0">
                <a:sym typeface="Symbol" panose="05050102010706020507" pitchFamily="18" charset="2"/>
              </a:rPr>
              <a:t> (</a:t>
            </a:r>
            <a:r>
              <a:rPr lang="fr-CA" altLang="ja-JP" i="1" dirty="0">
                <a:sym typeface="Symbol" panose="05050102010706020507" pitchFamily="18" charset="2"/>
              </a:rPr>
              <a:t>enseigne</a:t>
            </a:r>
            <a:r>
              <a:rPr lang="fr-CA" altLang="ja-JP" dirty="0">
                <a:sym typeface="Symbol" panose="05050102010706020507" pitchFamily="18" charset="2"/>
              </a:rPr>
              <a:t>)</a:t>
            </a:r>
          </a:p>
          <a:p>
            <a:pPr algn="l" rtl="0">
              <a:buFont typeface="Monotype Sorts" pitchFamily="-65" charset="2"/>
              <a:buNone/>
            </a:pPr>
            <a:endParaRPr lang="fr-CA"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28584A3-E588-472A-9A73-1615951D4D45}"/>
              </a:ext>
            </a:extLst>
          </p:cNvPr>
          <p:cNvSpPr>
            <a:spLocks noGrp="1" noChangeArrowheads="1"/>
          </p:cNvSpPr>
          <p:nvPr>
            <p:ph type="title"/>
          </p:nvPr>
        </p:nvSpPr>
        <p:spPr/>
        <p:txBody>
          <a:bodyPr/>
          <a:lstStyle/>
          <a:p>
            <a:pPr algn="l" rtl="0">
              <a:defRPr/>
            </a:pPr>
            <a:r>
              <a:rPr lang="en-US" altLang="en-US" dirty="0">
                <a:effectLst>
                  <a:outerShdw blurRad="38100" dist="38100" dir="2700000" algn="tl">
                    <a:srgbClr val="C0C0C0"/>
                  </a:outerShdw>
                </a:effectLst>
              </a:rPr>
              <a:t>Plan</a:t>
            </a:r>
          </a:p>
        </p:txBody>
      </p:sp>
      <p:sp>
        <p:nvSpPr>
          <p:cNvPr id="7171" name="Rectangle 3">
            <a:extLst>
              <a:ext uri="{FF2B5EF4-FFF2-40B4-BE49-F238E27FC236}">
                <a16:creationId xmlns:a16="http://schemas.microsoft.com/office/drawing/2014/main" id="{6F228E95-0A51-4249-9394-A4C573974D5D}"/>
              </a:ext>
            </a:extLst>
          </p:cNvPr>
          <p:cNvSpPr>
            <a:spLocks noGrp="1" noChangeArrowheads="1"/>
          </p:cNvSpPr>
          <p:nvPr>
            <p:ph idx="1"/>
          </p:nvPr>
        </p:nvSpPr>
        <p:spPr>
          <a:xfrm>
            <a:off x="712269" y="1102498"/>
            <a:ext cx="7738711" cy="2607354"/>
          </a:xfrm>
        </p:spPr>
        <p:txBody>
          <a:bodyPr/>
          <a:lstStyle/>
          <a:p>
            <a:pPr algn="l" rtl="0"/>
            <a:r>
              <a:rPr lang="fr-CA" altLang="en-US" dirty="0"/>
              <a:t>Introduction </a:t>
            </a:r>
          </a:p>
          <a:p>
            <a:pPr algn="l" rtl="0"/>
            <a:r>
              <a:rPr lang="fr-CA" altLang="en-US" dirty="0"/>
              <a:t>Transformation des expressions relationnelles</a:t>
            </a:r>
          </a:p>
          <a:p>
            <a:r>
              <a:rPr lang="fr-CA" altLang="en-US" dirty="0"/>
              <a:t>Catalogue d’informations pour l'estimation des coûts</a:t>
            </a:r>
          </a:p>
          <a:p>
            <a:pPr algn="l" rtl="0"/>
            <a:r>
              <a:rPr lang="fr-CA" altLang="en-US" dirty="0"/>
              <a:t>Informations statistiques pour l'estimation des coûts</a:t>
            </a:r>
          </a:p>
          <a:p>
            <a:pPr algn="l" rtl="0"/>
            <a:r>
              <a:rPr lang="fr-CA" altLang="en-US" dirty="0"/>
              <a:t>Optimisation basée sur les coûts</a:t>
            </a:r>
          </a:p>
          <a:p>
            <a:pPr algn="l" rtl="0"/>
            <a:r>
              <a:rPr lang="fr-CA" altLang="en-US" dirty="0"/>
              <a:t>Programmation dynamique pour le choix des plans d'évaluation</a:t>
            </a:r>
          </a:p>
          <a:p>
            <a:pPr algn="l" rtl="0"/>
            <a:r>
              <a:rPr lang="fr-CA" altLang="en-US" dirty="0"/>
              <a:t>Vues matérialisées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4E491A4A-3C0A-4D6B-A8E6-DAADB455E4E2}"/>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Transformations multiples (suite)</a:t>
            </a:r>
          </a:p>
        </p:txBody>
      </p:sp>
      <p:pic>
        <p:nvPicPr>
          <p:cNvPr id="3" name="Graphic 2">
            <a:extLst>
              <a:ext uri="{FF2B5EF4-FFF2-40B4-BE49-F238E27FC236}">
                <a16:creationId xmlns:a16="http://schemas.microsoft.com/office/drawing/2014/main" id="{33E806A7-61B5-4CE6-B8A7-DDF13E6D6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8393" y="1301164"/>
            <a:ext cx="8227213" cy="36102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DA5B014-9A7D-4BC3-B609-3F8C59E676BD}"/>
              </a:ext>
            </a:extLst>
          </p:cNvPr>
          <p:cNvSpPr>
            <a:spLocks noGrp="1" noChangeArrowheads="1"/>
          </p:cNvSpPr>
          <p:nvPr>
            <p:ph type="title"/>
          </p:nvPr>
        </p:nvSpPr>
        <p:spPr>
          <a:xfrm>
            <a:off x="768350" y="309983"/>
            <a:ext cx="8077200" cy="609600"/>
          </a:xfrm>
          <a:extLst>
            <a:ext uri="{909E8E84-426E-40dd-AFC4-6F175D3DCCD1}"/>
            <a:ext uri="{91240B29-F687-4f45-9708-019B960494DF}"/>
          </a:extLst>
        </p:spPr>
        <p:txBody>
          <a:bodyPr/>
          <a:lstStyle/>
          <a:p>
            <a:pPr algn="l" rtl="0">
              <a:defRPr/>
            </a:pPr>
            <a:r>
              <a:rPr lang="fr-CA" altLang="en-US" sz="2800" dirty="0">
                <a:effectLst>
                  <a:outerShdw blurRad="38100" dist="38100" dir="2700000" algn="tl">
                    <a:srgbClr val="C0C0C0"/>
                  </a:outerShdw>
                </a:effectLst>
              </a:rPr>
              <a:t>Exemple de transformation: pousser des projections</a:t>
            </a:r>
          </a:p>
        </p:txBody>
      </p:sp>
      <p:sp>
        <p:nvSpPr>
          <p:cNvPr id="36867" name="Rectangle 3">
            <a:extLst>
              <a:ext uri="{FF2B5EF4-FFF2-40B4-BE49-F238E27FC236}">
                <a16:creationId xmlns:a16="http://schemas.microsoft.com/office/drawing/2014/main" id="{FFF184D8-343D-426D-8603-75BB32384BEC}"/>
              </a:ext>
            </a:extLst>
          </p:cNvPr>
          <p:cNvSpPr>
            <a:spLocks noGrp="1" noChangeArrowheads="1"/>
          </p:cNvSpPr>
          <p:nvPr>
            <p:ph idx="1"/>
          </p:nvPr>
        </p:nvSpPr>
        <p:spPr>
          <a:xfrm>
            <a:off x="673768" y="1475477"/>
            <a:ext cx="7796464" cy="5367972"/>
          </a:xfrm>
        </p:spPr>
        <p:txBody>
          <a:bodyPr/>
          <a:lstStyle/>
          <a:p>
            <a:pPr algn="l" rtl="0">
              <a:lnSpc>
                <a:spcPct val="90000"/>
              </a:lnSpc>
            </a:pPr>
            <a:r>
              <a:rPr lang="fr-CA" altLang="en-US" dirty="0">
                <a:sym typeface="Symbol" panose="05050102010706020507" pitchFamily="18" charset="2"/>
              </a:rPr>
              <a:t>Considérez: </a:t>
            </a:r>
            <a:r>
              <a:rPr lang="fr-CA" altLang="en-US" i="1" baseline="-25000" dirty="0">
                <a:sym typeface="Symbol" panose="05050102010706020507" pitchFamily="18" charset="2"/>
              </a:rPr>
              <a:t>nom, titre</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a:t>
            </a:r>
            <a:r>
              <a:rPr lang="fr-CA" altLang="ja-JP" baseline="-25000" dirty="0">
                <a:sym typeface="Symbol" panose="05050102010706020507" pitchFamily="18" charset="2"/>
              </a:rPr>
              <a:t>La musique" </a:t>
            </a:r>
            <a:r>
              <a:rPr lang="fr-CA" altLang="ja-JP" dirty="0">
                <a:sym typeface="Symbol" panose="05050102010706020507" pitchFamily="18" charset="2"/>
              </a:rPr>
              <a:t>(</a:t>
            </a:r>
            <a:r>
              <a:rPr lang="fr-CA" altLang="ja-JP" i="1" dirty="0">
                <a:sym typeface="Symbol" panose="05050102010706020507" pitchFamily="18" charset="2"/>
              </a:rPr>
              <a:t>instructeur)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ja-JP" i="1" dirty="0">
                <a:sym typeface="Symbol" panose="05050102010706020507" pitchFamily="18" charset="2"/>
              </a:rPr>
              <a:t>enseigne</a:t>
            </a:r>
            <a:r>
              <a:rPr lang="fr-CA" altLang="ja-JP" dirty="0">
                <a:sym typeface="Symbol" panose="05050102010706020507" pitchFamily="18" charset="2"/>
              </a:rPr>
              <a:t>) </a:t>
            </a:r>
            <a:br>
              <a:rPr lang="fr-CA" altLang="ja-JP" i="1" dirty="0">
                <a:sym typeface="Symbol" panose="05050102010706020507" pitchFamily="18" charset="2"/>
              </a:rPr>
            </a:br>
            <a:r>
              <a:rPr lang="fr-CA" altLang="ja-JP" i="1" dirty="0">
                <a:sym typeface="Symbol" panose="05050102010706020507" pitchFamily="18" charset="2"/>
              </a:rPr>
              <a:t> </a:t>
            </a:r>
            <a:r>
              <a:rPr lang="fr-CA" altLang="en-US" dirty="0">
                <a:ea typeface="MS PGothic" panose="020B0600070205080204" pitchFamily="34" charset="-128"/>
              </a:rPr>
              <a:t>⨝</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Titre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a:t>
            </a:r>
            <a:r>
              <a:rPr lang="fr-CA" altLang="ja-JP" dirty="0">
                <a:sym typeface="Symbol" panose="05050102010706020507" pitchFamily="18" charset="2"/>
              </a:rPr>
              <a:t>))))</a:t>
            </a:r>
          </a:p>
          <a:p>
            <a:pPr algn="l" rtl="0">
              <a:lnSpc>
                <a:spcPct val="90000"/>
              </a:lnSpc>
            </a:pPr>
            <a:r>
              <a:rPr lang="fr-CA" altLang="en-US" dirty="0"/>
              <a:t>Quand nous calculons</a:t>
            </a:r>
          </a:p>
          <a:p>
            <a:pPr algn="l" rtl="0">
              <a:lnSpc>
                <a:spcPct val="90000"/>
              </a:lnSpc>
              <a:buFont typeface="Monotype Sorts" pitchFamily="-65" charset="2"/>
              <a:buNone/>
            </a:pPr>
            <a:r>
              <a:rPr lang="fr-CA" altLang="en-US" dirty="0"/>
              <a:t> (</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baseline="-25000" dirty="0">
                <a:sym typeface="Symbol" panose="05050102010706020507" pitchFamily="18" charset="2"/>
              </a:rPr>
              <a:t> = </a:t>
            </a:r>
            <a:r>
              <a:rPr lang="fr-CA" altLang="ja-JP" baseline="-25000" dirty="0">
                <a:sym typeface="Symbol" panose="05050102010706020507" pitchFamily="18" charset="2"/>
              </a:rPr>
              <a:t>"La musique"</a:t>
            </a:r>
            <a:r>
              <a:rPr lang="fr-CA" altLang="ja-JP" dirty="0">
                <a:sym typeface="Symbol" panose="05050102010706020507" pitchFamily="18" charset="2"/>
              </a:rPr>
              <a:t> (</a:t>
            </a:r>
            <a:r>
              <a:rPr lang="fr-CA" altLang="ja-JP" i="1" dirty="0">
                <a:sym typeface="Symbol" panose="05050102010706020507" pitchFamily="18" charset="2"/>
              </a:rPr>
              <a:t>instructeur</a:t>
            </a:r>
            <a:r>
              <a:rPr lang="fr-CA" altLang="ja-JP" dirty="0">
                <a:sym typeface="Symbol" panose="05050102010706020507" pitchFamily="18" charset="2"/>
              </a:rPr>
              <a:t> </a:t>
            </a:r>
            <a:r>
              <a:rPr lang="fr-CA" altLang="en-US" dirty="0">
                <a:ea typeface="MS PGothic" panose="020B0600070205080204" pitchFamily="34" charset="-128"/>
              </a:rPr>
              <a:t>⨝</a:t>
            </a:r>
            <a:r>
              <a:rPr lang="fr-CA" altLang="ja-JP" dirty="0">
                <a:sym typeface="Symbol" panose="05050102010706020507" pitchFamily="18" charset="2"/>
              </a:rPr>
              <a:t> </a:t>
            </a:r>
            <a:r>
              <a:rPr lang="fr-CA" altLang="ja-JP" i="1" dirty="0">
                <a:sym typeface="Symbol" panose="05050102010706020507" pitchFamily="18" charset="2"/>
              </a:rPr>
              <a:t>enseigne</a:t>
            </a:r>
            <a:r>
              <a:rPr lang="fr-CA" altLang="ja-JP" dirty="0">
                <a:sym typeface="Symbol" panose="05050102010706020507" pitchFamily="18" charset="2"/>
              </a:rPr>
              <a:t>)</a:t>
            </a:r>
          </a:p>
          <a:p>
            <a:pPr algn="l" rtl="0">
              <a:lnSpc>
                <a:spcPct val="90000"/>
              </a:lnSpc>
              <a:buFont typeface="Monotype Sorts" pitchFamily="-65" charset="2"/>
              <a:buNone/>
            </a:pPr>
            <a:br>
              <a:rPr lang="fr-CA" altLang="en-US" dirty="0">
                <a:sym typeface="Symbol" panose="05050102010706020507" pitchFamily="18" charset="2"/>
              </a:rPr>
            </a:br>
            <a:r>
              <a:rPr lang="fr-CA" altLang="en-US" dirty="0">
                <a:sym typeface="Symbol" panose="05050102010706020507" pitchFamily="18" charset="2"/>
              </a:rPr>
              <a:t>on obtient une relation dont le schéma est:</a:t>
            </a:r>
            <a:br>
              <a:rPr lang="fr-CA" altLang="en-US" dirty="0">
                <a:sym typeface="Symbol" panose="05050102010706020507" pitchFamily="18" charset="2"/>
              </a:rPr>
            </a:br>
            <a:r>
              <a:rPr lang="fr-CA" altLang="en-US" dirty="0">
                <a:sym typeface="Symbol" panose="05050102010706020507" pitchFamily="18" charset="2"/>
              </a:rPr>
              <a:t>(</a:t>
            </a:r>
            <a:r>
              <a:rPr lang="fr-CA" altLang="en-US" i="1" dirty="0">
                <a:sym typeface="Symbol" panose="05050102010706020507" pitchFamily="18" charset="2"/>
              </a:rPr>
              <a:t>ID, nom, </a:t>
            </a:r>
            <a:r>
              <a:rPr lang="fr-CA" altLang="en-US" i="1" dirty="0" err="1">
                <a:sym typeface="Symbol" panose="05050102010706020507" pitchFamily="18" charset="2"/>
              </a:rPr>
              <a:t>nom_dépt</a:t>
            </a:r>
            <a:r>
              <a:rPr lang="fr-CA" altLang="en-US" i="1" dirty="0">
                <a:sym typeface="Symbol" panose="05050102010706020507" pitchFamily="18" charset="2"/>
              </a:rPr>
              <a:t>, salaire, </a:t>
            </a:r>
            <a:r>
              <a:rPr lang="fr-CA" altLang="en-US" i="1" dirty="0" err="1">
                <a:sym typeface="Symbol" panose="05050102010706020507" pitchFamily="18" charset="2"/>
              </a:rPr>
              <a:t>course_id</a:t>
            </a:r>
            <a:r>
              <a:rPr lang="fr-CA" altLang="en-US" i="1" dirty="0">
                <a:sym typeface="Symbol" panose="05050102010706020507" pitchFamily="18" charset="2"/>
              </a:rPr>
              <a:t>, </a:t>
            </a:r>
            <a:r>
              <a:rPr lang="fr-CA" altLang="en-US" i="1" dirty="0" err="1">
                <a:sym typeface="Symbol" panose="05050102010706020507" pitchFamily="18" charset="2"/>
              </a:rPr>
              <a:t>sec_id</a:t>
            </a:r>
            <a:r>
              <a:rPr lang="fr-CA" altLang="en-US" i="1" dirty="0">
                <a:sym typeface="Symbol" panose="05050102010706020507" pitchFamily="18" charset="2"/>
              </a:rPr>
              <a:t>, semestre, année)</a:t>
            </a:r>
          </a:p>
          <a:p>
            <a:pPr algn="l" rtl="0">
              <a:lnSpc>
                <a:spcPct val="90000"/>
              </a:lnSpc>
            </a:pPr>
            <a:r>
              <a:rPr lang="fr-CA" altLang="en-US" dirty="0"/>
              <a:t>Pousser les projections en utilisant les règles d'équivalence 8a et 8b; éliminez les attributs inutiles des résultats intermédiaires pour obtenir:</a:t>
            </a:r>
            <a:br>
              <a:rPr lang="fr-CA" altLang="en-US" dirty="0"/>
            </a:br>
            <a:r>
              <a:rPr lang="fr-CA" altLang="en-US" dirty="0"/>
              <a:t> </a:t>
            </a:r>
            <a:r>
              <a:rPr lang="fr-CA" altLang="en-US" dirty="0">
                <a:sym typeface="Symbol" panose="05050102010706020507" pitchFamily="18" charset="2"/>
              </a:rPr>
              <a:t></a:t>
            </a:r>
            <a:r>
              <a:rPr lang="fr-CA" altLang="en-US" i="1" baseline="-25000" dirty="0">
                <a:sym typeface="Symbol" panose="05050102010706020507" pitchFamily="18" charset="2"/>
              </a:rPr>
              <a:t>nom, titre</a:t>
            </a:r>
            <a:r>
              <a:rPr lang="fr-CA" altLang="en-US" dirty="0">
                <a:sym typeface="Symbol" panose="05050102010706020507" pitchFamily="18" charset="2"/>
              </a:rPr>
              <a:t>(</a:t>
            </a:r>
            <a:r>
              <a:rPr lang="fr-CA" altLang="en-US" i="1" baseline="-25000" dirty="0">
                <a:sym typeface="Symbol" panose="05050102010706020507" pitchFamily="18" charset="2"/>
              </a:rPr>
              <a:t>Nom, </a:t>
            </a:r>
            <a:r>
              <a:rPr lang="fr-CA" altLang="en-US" i="1" baseline="-25000" dirty="0" err="1">
                <a:sym typeface="Symbol" panose="05050102010706020507" pitchFamily="18" charset="2"/>
              </a:rPr>
              <a:t>course_id</a:t>
            </a:r>
            <a:r>
              <a:rPr lang="fr-CA" altLang="en-US" dirty="0">
                <a:sym typeface="Symbol" panose="05050102010706020507" pitchFamily="18" charset="2"/>
              </a:rPr>
              <a:t> (</a:t>
            </a:r>
            <a:br>
              <a:rPr lang="fr-CA" altLang="en-US" dirty="0">
                <a:sym typeface="Symbol" panose="05050102010706020507" pitchFamily="18" charset="2"/>
              </a:rPr>
            </a:br>
            <a:r>
              <a:rPr lang="fr-CA" altLang="en-US" dirty="0">
                <a:sym typeface="Symbol" panose="05050102010706020507" pitchFamily="18" charset="2"/>
              </a:rPr>
              <a:t> </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a:t>
            </a:r>
            <a:r>
              <a:rPr lang="fr-CA" altLang="ja-JP" baseline="-25000" dirty="0">
                <a:sym typeface="Symbol" panose="05050102010706020507" pitchFamily="18" charset="2"/>
              </a:rPr>
              <a:t>La musique" </a:t>
            </a:r>
            <a:r>
              <a:rPr lang="fr-CA" altLang="ja-JP" dirty="0">
                <a:sym typeface="Symbol" panose="05050102010706020507" pitchFamily="18" charset="2"/>
              </a:rPr>
              <a:t>(</a:t>
            </a:r>
            <a:r>
              <a:rPr lang="fr-CA" altLang="ja-JP" i="1" dirty="0">
                <a:sym typeface="Symbol" panose="05050102010706020507" pitchFamily="18" charset="2"/>
              </a:rPr>
              <a:t>instructeur)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ja-JP" i="1" dirty="0">
                <a:sym typeface="Symbol" panose="05050102010706020507" pitchFamily="18" charset="2"/>
              </a:rPr>
              <a:t>enseigne</a:t>
            </a:r>
            <a:r>
              <a:rPr lang="fr-CA" altLang="ja-JP" dirty="0">
                <a:sym typeface="Symbol" panose="05050102010706020507" pitchFamily="18" charset="2"/>
              </a:rPr>
              <a:t>)) </a:t>
            </a:r>
            <a:br>
              <a:rPr lang="fr-CA" altLang="ja-JP" i="1" dirty="0">
                <a:sym typeface="Symbol" panose="05050102010706020507" pitchFamily="18" charset="2"/>
              </a:rPr>
            </a:br>
            <a:r>
              <a:rPr lang="fr-CA" altLang="ja-JP" i="1" dirty="0">
                <a:sym typeface="Symbol" panose="05050102010706020507" pitchFamily="18" charset="2"/>
              </a:rPr>
              <a:t> </a:t>
            </a:r>
            <a:r>
              <a:rPr lang="fr-CA" altLang="en-US" dirty="0">
                <a:ea typeface="MS PGothic" panose="020B0600070205080204" pitchFamily="34" charset="-128"/>
              </a:rPr>
              <a:t>⨝</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Titre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a:t>
            </a:r>
            <a:r>
              <a:rPr lang="fr-CA" altLang="ja-JP" dirty="0">
                <a:sym typeface="Symbol" panose="05050102010706020507" pitchFamily="18" charset="2"/>
              </a:rPr>
              <a:t>))))</a:t>
            </a:r>
          </a:p>
          <a:p>
            <a:pPr algn="l" rtl="0">
              <a:lnSpc>
                <a:spcPct val="90000"/>
              </a:lnSpc>
            </a:pPr>
            <a:r>
              <a:rPr lang="fr-CA" altLang="en-US" dirty="0">
                <a:sym typeface="Symbol" panose="05050102010706020507" pitchFamily="18" charset="2"/>
              </a:rPr>
              <a:t>Effectuer la projection le plus tôt possible réduit la taille de la relation à joindre. </a:t>
            </a:r>
            <a:endParaRPr lang="fr-CA"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C6E47C56-A0BE-493D-99C6-FE63BED90C4A}"/>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Exemple de commande de jointure</a:t>
            </a:r>
          </a:p>
        </p:txBody>
      </p:sp>
      <p:sp>
        <p:nvSpPr>
          <p:cNvPr id="37891" name="Rectangle 3">
            <a:extLst>
              <a:ext uri="{FF2B5EF4-FFF2-40B4-BE49-F238E27FC236}">
                <a16:creationId xmlns:a16="http://schemas.microsoft.com/office/drawing/2014/main" id="{7C1CF120-E4F7-4429-B2DB-787B5E5C06E0}"/>
              </a:ext>
            </a:extLst>
          </p:cNvPr>
          <p:cNvSpPr>
            <a:spLocks noGrp="1" noChangeArrowheads="1"/>
          </p:cNvSpPr>
          <p:nvPr>
            <p:ph idx="1"/>
          </p:nvPr>
        </p:nvSpPr>
        <p:spPr>
          <a:xfrm>
            <a:off x="664144" y="1073622"/>
            <a:ext cx="7594332" cy="5367972"/>
          </a:xfrm>
        </p:spPr>
        <p:txBody>
          <a:bodyPr/>
          <a:lstStyle/>
          <a:p>
            <a:pPr algn="l" rtl="0">
              <a:tabLst>
                <a:tab pos="1947863" algn="l"/>
              </a:tabLst>
            </a:pPr>
            <a:r>
              <a:rPr lang="fr-CA" altLang="en-US" dirty="0"/>
              <a:t>Pour toutes les relations </a:t>
            </a:r>
            <a:r>
              <a:rPr lang="fr-CA" altLang="en-US" i="1" dirty="0"/>
              <a:t>r</a:t>
            </a:r>
            <a:r>
              <a:rPr lang="fr-CA" altLang="en-US" baseline="-25000" dirty="0"/>
              <a:t>1, </a:t>
            </a:r>
            <a:r>
              <a:rPr lang="fr-CA" altLang="en-US" i="1" dirty="0"/>
              <a:t>r</a:t>
            </a:r>
            <a:r>
              <a:rPr lang="fr-CA" altLang="en-US" baseline="-25000" dirty="0"/>
              <a:t>2, </a:t>
            </a:r>
            <a:r>
              <a:rPr lang="fr-CA" altLang="en-US" dirty="0"/>
              <a:t>et </a:t>
            </a:r>
            <a:r>
              <a:rPr lang="fr-CA" altLang="en-US" i="1" dirty="0"/>
              <a:t>r</a:t>
            </a:r>
            <a:r>
              <a:rPr lang="fr-CA" altLang="en-US" baseline="-25000" dirty="0"/>
              <a:t>3</a:t>
            </a:r>
            <a:r>
              <a:rPr lang="fr-CA" altLang="en-US" dirty="0"/>
              <a:t>,</a:t>
            </a:r>
          </a:p>
          <a:p>
            <a:pPr algn="l" rtl="0">
              <a:buFont typeface="Monotype Sorts" pitchFamily="-65" charset="2"/>
              <a:buNone/>
              <a:tabLst>
                <a:tab pos="1947863" algn="l"/>
              </a:tabLst>
            </a:pPr>
            <a:r>
              <a:rPr lang="fr-CA" altLang="en-US" dirty="0"/>
              <a:t>        (</a:t>
            </a:r>
            <a:r>
              <a:rPr lang="fr-CA" altLang="en-US" i="1" dirty="0"/>
              <a:t>r</a:t>
            </a:r>
            <a:r>
              <a:rPr lang="fr-CA" altLang="en-US" baseline="-25000" dirty="0"/>
              <a:t>1</a:t>
            </a:r>
            <a:r>
              <a:rPr lang="fr-CA" altLang="en-US" dirty="0">
                <a:ea typeface="MS PGothic" panose="020B0600070205080204" pitchFamily="34" charset="-128"/>
              </a:rPr>
              <a:t> ⨝</a:t>
            </a:r>
            <a:r>
              <a:rPr lang="fr-CA" altLang="en-US" i="1" dirty="0">
                <a:ea typeface="MS PGothic" panose="020B0600070205080204" pitchFamily="34" charset="-128"/>
              </a:rPr>
              <a:t> </a:t>
            </a:r>
            <a:r>
              <a:rPr lang="fr-CA" altLang="en-US" i="1" dirty="0"/>
              <a:t>r</a:t>
            </a:r>
            <a:r>
              <a:rPr lang="fr-CA" altLang="en-US" baseline="-25000" dirty="0"/>
              <a:t>2</a:t>
            </a:r>
            <a:r>
              <a:rPr lang="fr-CA" altLang="en-US" dirty="0"/>
              <a:t>)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en-US" i="1" dirty="0"/>
              <a:t>r</a:t>
            </a:r>
            <a:r>
              <a:rPr lang="fr-CA" altLang="en-US" baseline="-25000" dirty="0"/>
              <a:t>3 </a:t>
            </a:r>
            <a:r>
              <a:rPr lang="fr-CA" altLang="en-US" dirty="0"/>
              <a:t>= </a:t>
            </a:r>
            <a:r>
              <a:rPr lang="fr-CA" altLang="en-US" i="1" dirty="0"/>
              <a:t>r</a:t>
            </a:r>
            <a:r>
              <a:rPr lang="fr-CA" altLang="en-US" baseline="-25000" dirty="0"/>
              <a:t>1</a:t>
            </a:r>
            <a:r>
              <a:rPr lang="fr-CA" altLang="en-US" dirty="0"/>
              <a:t>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en-US" dirty="0"/>
              <a:t>(</a:t>
            </a:r>
            <a:r>
              <a:rPr lang="fr-CA" altLang="en-US" i="1" dirty="0"/>
              <a:t>r</a:t>
            </a:r>
            <a:r>
              <a:rPr lang="fr-CA" altLang="en-US" baseline="-25000" dirty="0"/>
              <a:t>2</a:t>
            </a:r>
            <a:r>
              <a:rPr lang="fr-CA" altLang="en-US" dirty="0"/>
              <a:t>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en-US" i="1" dirty="0"/>
              <a:t>r</a:t>
            </a:r>
            <a:r>
              <a:rPr lang="fr-CA" altLang="en-US" baseline="-25000" dirty="0"/>
              <a:t>3 </a:t>
            </a:r>
            <a:r>
              <a:rPr lang="fr-CA" altLang="en-US" dirty="0"/>
              <a:t>)  (l'associativité de jointure)</a:t>
            </a:r>
            <a:r>
              <a:rPr lang="fr-CA" altLang="en-US" dirty="0">
                <a:ea typeface="MS PGothic" panose="020B0600070205080204" pitchFamily="34" charset="-128"/>
              </a:rPr>
              <a:t> </a:t>
            </a:r>
            <a:r>
              <a:rPr lang="fr-CA" altLang="en-US" i="1" dirty="0">
                <a:ea typeface="MS PGothic" panose="020B0600070205080204" pitchFamily="34" charset="-128"/>
              </a:rPr>
              <a:t> </a:t>
            </a:r>
          </a:p>
          <a:p>
            <a:pPr algn="l" rtl="0">
              <a:buFont typeface="Monotype Sorts" pitchFamily="-65" charset="2"/>
              <a:buNone/>
              <a:tabLst>
                <a:tab pos="1947863" algn="l"/>
              </a:tabLst>
            </a:pPr>
            <a:endParaRPr lang="fr-CA" altLang="en-US" i="1" dirty="0">
              <a:ea typeface="MS PGothic" panose="020B0600070205080204" pitchFamily="34" charset="-128"/>
            </a:endParaRPr>
          </a:p>
          <a:p>
            <a:pPr algn="l" rtl="0">
              <a:buFont typeface="Monotype Sorts" pitchFamily="-65" charset="2"/>
              <a:buNone/>
              <a:tabLst>
                <a:tab pos="1947863" algn="l"/>
              </a:tabLst>
            </a:pPr>
            <a:endParaRPr lang="fr-CA" altLang="en-US" dirty="0"/>
          </a:p>
          <a:p>
            <a:pPr algn="l" rtl="0">
              <a:tabLst>
                <a:tab pos="1947863" algn="l"/>
              </a:tabLst>
            </a:pPr>
            <a:r>
              <a:rPr lang="fr-CA" altLang="en-US" dirty="0"/>
              <a:t>Si </a:t>
            </a:r>
            <a:r>
              <a:rPr lang="fr-CA" altLang="en-US" i="1" dirty="0"/>
              <a:t>r</a:t>
            </a:r>
            <a:r>
              <a:rPr lang="fr-CA" altLang="en-US" baseline="-25000" dirty="0"/>
              <a:t>2</a:t>
            </a:r>
            <a:r>
              <a:rPr lang="fr-CA" altLang="en-US" dirty="0"/>
              <a:t> </a:t>
            </a:r>
            <a:r>
              <a:rPr lang="fr-CA" altLang="en-US" dirty="0">
                <a:ea typeface="MS PGothic" panose="020B0600070205080204" pitchFamily="34" charset="-128"/>
              </a:rPr>
              <a:t>⨝</a:t>
            </a:r>
            <a:r>
              <a:rPr lang="fr-CA" altLang="en-US" dirty="0"/>
              <a:t> </a:t>
            </a:r>
            <a:r>
              <a:rPr lang="fr-CA" altLang="en-US" i="1" dirty="0"/>
              <a:t>r</a:t>
            </a:r>
            <a:r>
              <a:rPr lang="fr-CA" altLang="en-US" baseline="-25000" dirty="0"/>
              <a:t>3 </a:t>
            </a:r>
            <a:r>
              <a:rPr lang="fr-CA" altLang="en-US" dirty="0"/>
              <a:t> est assez grand et </a:t>
            </a:r>
            <a:r>
              <a:rPr lang="fr-CA" altLang="en-US" i="1" dirty="0"/>
              <a:t>r</a:t>
            </a:r>
            <a:r>
              <a:rPr lang="fr-CA" altLang="en-US" baseline="-25000" dirty="0"/>
              <a:t>1</a:t>
            </a:r>
            <a:r>
              <a:rPr lang="fr-CA" altLang="en-US" dirty="0"/>
              <a:t> </a:t>
            </a:r>
            <a:r>
              <a:rPr lang="fr-CA" altLang="en-US" dirty="0">
                <a:ea typeface="MS PGothic" panose="020B0600070205080204" pitchFamily="34" charset="-128"/>
              </a:rPr>
              <a:t>⨝</a:t>
            </a:r>
            <a:r>
              <a:rPr lang="fr-CA" altLang="en-US" dirty="0"/>
              <a:t> </a:t>
            </a:r>
            <a:r>
              <a:rPr lang="fr-CA" altLang="en-US" i="1" dirty="0"/>
              <a:t>r</a:t>
            </a:r>
            <a:r>
              <a:rPr lang="fr-CA" altLang="en-US" baseline="-25000" dirty="0"/>
              <a:t>2</a:t>
            </a:r>
            <a:r>
              <a:rPr lang="fr-CA" altLang="en-US" dirty="0"/>
              <a:t> est petit, on choisit</a:t>
            </a:r>
          </a:p>
          <a:p>
            <a:pPr algn="l" rtl="0">
              <a:buFont typeface="Monotype Sorts" pitchFamily="-65" charset="2"/>
              <a:buNone/>
              <a:tabLst>
                <a:tab pos="1947863" algn="l"/>
              </a:tabLst>
            </a:pPr>
            <a:br>
              <a:rPr lang="fr-CA" altLang="en-US" baseline="-25000" dirty="0"/>
            </a:br>
            <a:r>
              <a:rPr lang="fr-CA" altLang="en-US" baseline="-25000" dirty="0"/>
              <a:t>                                    </a:t>
            </a:r>
            <a:r>
              <a:rPr lang="fr-CA" altLang="en-US" dirty="0"/>
              <a:t>(</a:t>
            </a:r>
            <a:r>
              <a:rPr lang="fr-CA" altLang="en-US" i="1" dirty="0"/>
              <a:t>r</a:t>
            </a:r>
            <a:r>
              <a:rPr lang="fr-CA" altLang="en-US" baseline="-25000" dirty="0"/>
              <a:t>1</a:t>
            </a:r>
            <a:r>
              <a:rPr lang="fr-CA" altLang="en-US" dirty="0"/>
              <a:t> </a:t>
            </a:r>
            <a:r>
              <a:rPr lang="fr-CA" altLang="en-US" dirty="0">
                <a:ea typeface="MS PGothic" panose="020B0600070205080204" pitchFamily="34" charset="-128"/>
              </a:rPr>
              <a:t>⨝</a:t>
            </a:r>
            <a:r>
              <a:rPr lang="fr-CA" altLang="en-US" i="1" dirty="0">
                <a:ea typeface="MS PGothic" panose="020B0600070205080204" pitchFamily="34" charset="-128"/>
              </a:rPr>
              <a:t> </a:t>
            </a:r>
            <a:r>
              <a:rPr lang="fr-CA" altLang="en-US" i="1" dirty="0"/>
              <a:t>r</a:t>
            </a:r>
            <a:r>
              <a:rPr lang="fr-CA" altLang="en-US" baseline="-25000" dirty="0"/>
              <a:t>2</a:t>
            </a:r>
            <a:r>
              <a:rPr lang="fr-CA" altLang="en-US" dirty="0"/>
              <a:t>) </a:t>
            </a:r>
            <a:r>
              <a:rPr lang="fr-CA" altLang="en-US" dirty="0">
                <a:ea typeface="MS PGothic" panose="020B0600070205080204" pitchFamily="34" charset="-128"/>
              </a:rPr>
              <a:t>⨝</a:t>
            </a:r>
            <a:r>
              <a:rPr lang="fr-CA" altLang="en-US" dirty="0"/>
              <a:t> </a:t>
            </a:r>
            <a:r>
              <a:rPr lang="fr-CA" altLang="en-US" i="1" dirty="0"/>
              <a:t>r</a:t>
            </a:r>
            <a:r>
              <a:rPr lang="fr-CA" altLang="en-US" baseline="-25000" dirty="0"/>
              <a:t>3</a:t>
            </a:r>
            <a:endParaRPr lang="fr-CA" altLang="en-US" dirty="0"/>
          </a:p>
          <a:p>
            <a:pPr algn="l" rtl="0">
              <a:buFont typeface="Monotype Sorts" pitchFamily="-65" charset="2"/>
              <a:buNone/>
              <a:tabLst>
                <a:tab pos="1947863" algn="l"/>
              </a:tabLst>
            </a:pPr>
            <a:r>
              <a:rPr lang="fr-CA" altLang="en-US" dirty="0"/>
              <a:t>      afin de calculer et stocker une relation temporaire plus petite.</a:t>
            </a:r>
            <a:endParaRPr lang="fr-CA" altLang="en-US" baseline="-25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A7DFCF53-4E54-4048-AC08-C5BD5617B13B}"/>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Exemple de commande de jointure (suite)</a:t>
            </a:r>
          </a:p>
        </p:txBody>
      </p:sp>
      <p:sp>
        <p:nvSpPr>
          <p:cNvPr id="39939" name="Rectangle 3">
            <a:extLst>
              <a:ext uri="{FF2B5EF4-FFF2-40B4-BE49-F238E27FC236}">
                <a16:creationId xmlns:a16="http://schemas.microsoft.com/office/drawing/2014/main" id="{FC58C06D-6BC1-4E20-A3A3-6AFD666C4DA4}"/>
              </a:ext>
            </a:extLst>
          </p:cNvPr>
          <p:cNvSpPr>
            <a:spLocks noGrp="1" noChangeArrowheads="1"/>
          </p:cNvSpPr>
          <p:nvPr>
            <p:ph idx="1"/>
          </p:nvPr>
        </p:nvSpPr>
        <p:spPr>
          <a:xfrm>
            <a:off x="664144" y="1073622"/>
            <a:ext cx="8181406" cy="5367972"/>
          </a:xfrm>
        </p:spPr>
        <p:txBody>
          <a:bodyPr/>
          <a:lstStyle/>
          <a:p>
            <a:pPr algn="l" rtl="0">
              <a:tabLst>
                <a:tab pos="1198563" algn="l"/>
              </a:tabLst>
            </a:pPr>
            <a:r>
              <a:rPr lang="fr-CA" altLang="en-US" dirty="0"/>
              <a:t>Considérez l'expression</a:t>
            </a:r>
          </a:p>
          <a:p>
            <a:pPr algn="l" rtl="0">
              <a:buFont typeface="Monotype Sorts" pitchFamily="-65" charset="2"/>
              <a:buNone/>
              <a:tabLst>
                <a:tab pos="1198563" algn="l"/>
              </a:tabLst>
            </a:pPr>
            <a:r>
              <a:rPr lang="fr-CA" altLang="en-US" dirty="0"/>
              <a:t>       </a:t>
            </a:r>
            <a:r>
              <a:rPr lang="fr-CA" altLang="en-US" dirty="0">
                <a:sym typeface="Symbol" panose="05050102010706020507" pitchFamily="18" charset="2"/>
              </a:rPr>
              <a:t></a:t>
            </a:r>
            <a:r>
              <a:rPr lang="fr-CA" altLang="en-US" i="1" baseline="-25000" dirty="0">
                <a:sym typeface="Symbol" panose="05050102010706020507" pitchFamily="18" charset="2"/>
              </a:rPr>
              <a:t>nom, titre</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a:t>
            </a:r>
            <a:r>
              <a:rPr lang="fr-CA" altLang="ja-JP" baseline="-25000" dirty="0">
                <a:sym typeface="Symbol" panose="05050102010706020507" pitchFamily="18" charset="2"/>
              </a:rPr>
              <a:t>La musique" </a:t>
            </a:r>
            <a:r>
              <a:rPr lang="fr-CA" altLang="ja-JP" dirty="0">
                <a:sym typeface="Symbol" panose="05050102010706020507" pitchFamily="18" charset="2"/>
              </a:rPr>
              <a:t>(</a:t>
            </a:r>
            <a:r>
              <a:rPr lang="fr-CA" altLang="ja-JP" i="1" dirty="0">
                <a:sym typeface="Symbol" panose="05050102010706020507" pitchFamily="18" charset="2"/>
              </a:rPr>
              <a:t>instructeur)</a:t>
            </a:r>
            <a:r>
              <a:rPr lang="fr-CA" altLang="en-US" dirty="0">
                <a:ea typeface="MS PGothic" panose="020B0600070205080204" pitchFamily="34" charset="-128"/>
              </a:rPr>
              <a:t> ⨝</a:t>
            </a:r>
            <a:r>
              <a:rPr lang="fr-CA" altLang="ja-JP" i="1" dirty="0">
                <a:sym typeface="Symbol" panose="05050102010706020507" pitchFamily="18" charset="2"/>
              </a:rPr>
              <a:t> enseigne</a:t>
            </a:r>
            <a:r>
              <a:rPr lang="fr-CA" altLang="ja-JP" dirty="0">
                <a:sym typeface="Symbol" panose="05050102010706020507" pitchFamily="18" charset="2"/>
              </a:rPr>
              <a:t>) </a:t>
            </a:r>
            <a:r>
              <a:rPr lang="fr-CA" altLang="en-US" dirty="0">
                <a:ea typeface="MS PGothic" panose="020B0600070205080204" pitchFamily="34" charset="-128"/>
              </a:rPr>
              <a:t>⨝</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baseline="-25000" dirty="0" err="1">
                <a:sym typeface="Symbol" panose="05050102010706020507" pitchFamily="18" charset="2"/>
              </a:rPr>
              <a:t>course_id</a:t>
            </a:r>
            <a:r>
              <a:rPr lang="fr-CA" altLang="ja-JP" i="1" baseline="-25000" dirty="0">
                <a:sym typeface="Symbol" panose="05050102010706020507" pitchFamily="18" charset="2"/>
              </a:rPr>
              <a:t>, Titre</a:t>
            </a:r>
            <a:r>
              <a:rPr lang="fr-CA" altLang="ja-JP" i="1" dirty="0">
                <a:sym typeface="Symbol" panose="05050102010706020507" pitchFamily="18" charset="2"/>
              </a:rPr>
              <a:t> </a:t>
            </a:r>
            <a:r>
              <a:rPr lang="fr-CA" altLang="ja-JP" dirty="0">
                <a:sym typeface="Symbol" panose="05050102010706020507" pitchFamily="18" charset="2"/>
              </a:rPr>
              <a:t>(</a:t>
            </a:r>
            <a:r>
              <a:rPr lang="fr-CA" altLang="ja-JP" i="1" dirty="0">
                <a:sym typeface="Symbol" panose="05050102010706020507" pitchFamily="18" charset="2"/>
              </a:rPr>
              <a:t>cours</a:t>
            </a:r>
            <a:r>
              <a:rPr lang="fr-CA" altLang="ja-JP" dirty="0">
                <a:sym typeface="Symbol" panose="05050102010706020507" pitchFamily="18" charset="2"/>
              </a:rPr>
              <a:t>))))</a:t>
            </a:r>
          </a:p>
          <a:p>
            <a:pPr algn="l" rtl="0">
              <a:buFont typeface="Monotype Sorts" pitchFamily="-65" charset="2"/>
              <a:buNone/>
              <a:tabLst>
                <a:tab pos="1198563" algn="l"/>
              </a:tabLst>
            </a:pPr>
            <a:endParaRPr lang="fr-CA" altLang="ja-JP" dirty="0">
              <a:sym typeface="Symbol" panose="05050102010706020507" pitchFamily="18" charset="2"/>
            </a:endParaRPr>
          </a:p>
          <a:p>
            <a:pPr algn="l" rtl="0">
              <a:tabLst>
                <a:tab pos="1198563" algn="l"/>
              </a:tabLst>
            </a:pPr>
            <a:r>
              <a:rPr lang="fr-CA" altLang="en-US" dirty="0"/>
              <a:t>Pourrait calculer </a:t>
            </a:r>
            <a:r>
              <a:rPr lang="fr-CA" altLang="en-US" i="1" dirty="0"/>
              <a:t>enseigne </a:t>
            </a:r>
            <a:r>
              <a:rPr lang="fr-CA" altLang="en-US" dirty="0">
                <a:ea typeface="MS PGothic" panose="020B0600070205080204" pitchFamily="34" charset="-128"/>
              </a:rPr>
              <a:t>⨝</a:t>
            </a:r>
            <a:r>
              <a:rPr lang="fr-CA" altLang="en-US" i="1" dirty="0"/>
              <a:t> </a:t>
            </a:r>
            <a:r>
              <a:rPr lang="fr-CA" altLang="en-US" dirty="0">
                <a:sym typeface="Symbol" panose="05050102010706020507" pitchFamily="18" charset="2"/>
              </a:rPr>
              <a:t></a:t>
            </a:r>
            <a:r>
              <a:rPr lang="fr-CA" altLang="en-US" i="1" baseline="-25000" dirty="0" err="1">
                <a:sym typeface="Symbol" panose="05050102010706020507" pitchFamily="18" charset="2"/>
              </a:rPr>
              <a:t>course_id</a:t>
            </a:r>
            <a:r>
              <a:rPr lang="fr-CA" altLang="en-US" i="1" baseline="-25000" dirty="0">
                <a:sym typeface="Symbol" panose="05050102010706020507" pitchFamily="18" charset="2"/>
              </a:rPr>
              <a:t>, Titre</a:t>
            </a:r>
            <a:r>
              <a:rPr lang="fr-CA" altLang="en-US" i="1" dirty="0">
                <a:sym typeface="Symbol" panose="05050102010706020507" pitchFamily="18" charset="2"/>
              </a:rPr>
              <a:t> </a:t>
            </a:r>
            <a:r>
              <a:rPr lang="fr-CA" altLang="en-US" dirty="0">
                <a:sym typeface="Symbol" panose="05050102010706020507" pitchFamily="18" charset="2"/>
              </a:rPr>
              <a:t>(</a:t>
            </a:r>
            <a:r>
              <a:rPr lang="fr-CA" altLang="en-US" i="1" dirty="0">
                <a:sym typeface="Symbol" panose="05050102010706020507" pitchFamily="18" charset="2"/>
              </a:rPr>
              <a:t>cours</a:t>
            </a:r>
            <a:r>
              <a:rPr lang="fr-CA" altLang="en-US" dirty="0">
                <a:sym typeface="Symbol" panose="05050102010706020507" pitchFamily="18" charset="2"/>
              </a:rPr>
              <a:t>)</a:t>
            </a:r>
            <a:r>
              <a:rPr lang="fr-CA" altLang="en-US" i="1" dirty="0"/>
              <a:t> </a:t>
            </a:r>
            <a:r>
              <a:rPr lang="fr-CA" altLang="en-US" dirty="0"/>
              <a:t>d'abord, et puis joindre le résultat avec </a:t>
            </a:r>
            <a:br>
              <a:rPr lang="fr-CA" altLang="en-US" dirty="0"/>
            </a:br>
            <a:r>
              <a:rPr lang="fr-CA" altLang="en-US" dirty="0"/>
              <a:t>                                </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 M</a:t>
            </a:r>
            <a:r>
              <a:rPr lang="fr-CA" altLang="ja-JP" baseline="-25000" dirty="0">
                <a:sym typeface="Symbol" panose="05050102010706020507" pitchFamily="18" charset="2"/>
              </a:rPr>
              <a:t>usique" </a:t>
            </a:r>
            <a:r>
              <a:rPr lang="fr-CA" altLang="ja-JP" dirty="0">
                <a:sym typeface="Symbol" panose="05050102010706020507" pitchFamily="18" charset="2"/>
              </a:rPr>
              <a:t>(</a:t>
            </a:r>
            <a:r>
              <a:rPr lang="fr-CA" altLang="ja-JP" i="1" dirty="0">
                <a:sym typeface="Symbol" panose="05050102010706020507" pitchFamily="18" charset="2"/>
              </a:rPr>
              <a:t>instructeur</a:t>
            </a:r>
            <a:r>
              <a:rPr lang="fr-CA" altLang="ja-JP" dirty="0">
                <a:sym typeface="Symbol" panose="05050102010706020507" pitchFamily="18" charset="2"/>
              </a:rPr>
              <a:t>)</a:t>
            </a:r>
            <a:r>
              <a:rPr lang="fr-CA" altLang="ja-JP" i="1" dirty="0">
                <a:sym typeface="Symbol" panose="05050102010706020507" pitchFamily="18" charset="2"/>
              </a:rPr>
              <a:t> </a:t>
            </a:r>
          </a:p>
          <a:p>
            <a:pPr marL="0" indent="0" algn="l" rtl="0">
              <a:buNone/>
              <a:tabLst>
                <a:tab pos="1198563" algn="l"/>
              </a:tabLst>
            </a:pPr>
            <a:br>
              <a:rPr lang="fr-CA" altLang="ja-JP" i="1" dirty="0">
                <a:sym typeface="Symbol" panose="05050102010706020507" pitchFamily="18" charset="2"/>
              </a:rPr>
            </a:br>
            <a:r>
              <a:rPr lang="fr-CA" altLang="ja-JP" i="1" dirty="0">
                <a:sym typeface="Symbol" panose="05050102010706020507" pitchFamily="18" charset="2"/>
              </a:rPr>
              <a:t>      </a:t>
            </a:r>
            <a:r>
              <a:rPr lang="fr-CA" altLang="ja-JP" dirty="0">
                <a:sym typeface="Symbol" panose="05050102010706020507" pitchFamily="18" charset="2"/>
              </a:rPr>
              <a:t>mais le résultat de la première jointure</a:t>
            </a:r>
            <a:r>
              <a:rPr lang="fr-CA" altLang="ja-JP" i="1" dirty="0">
                <a:sym typeface="Symbol" panose="05050102010706020507" pitchFamily="18" charset="2"/>
              </a:rPr>
              <a:t> </a:t>
            </a:r>
            <a:r>
              <a:rPr lang="fr-CA" altLang="ja-JP" dirty="0">
                <a:sym typeface="Symbol" panose="05050102010706020507" pitchFamily="18" charset="2"/>
              </a:rPr>
              <a:t>est susceptible d'être une grande          relation.</a:t>
            </a:r>
          </a:p>
          <a:p>
            <a:pPr algn="l" rtl="0">
              <a:tabLst>
                <a:tab pos="1198563" algn="l"/>
              </a:tabLst>
            </a:pPr>
            <a:endParaRPr lang="fr-CA" altLang="ja-JP" dirty="0">
              <a:sym typeface="Symbol" panose="05050102010706020507" pitchFamily="18" charset="2"/>
            </a:endParaRPr>
          </a:p>
          <a:p>
            <a:pPr algn="l" rtl="0">
              <a:tabLst>
                <a:tab pos="1198563" algn="l"/>
              </a:tabLst>
            </a:pPr>
            <a:r>
              <a:rPr lang="fr-CA" altLang="en-US" dirty="0">
                <a:sym typeface="Symbol" panose="05050102010706020507" pitchFamily="18" charset="2"/>
              </a:rPr>
              <a:t>Seule une petite fraction d</a:t>
            </a:r>
            <a:r>
              <a:rPr lang="fr-CA" altLang="ja-JP" dirty="0">
                <a:sym typeface="Symbol" panose="05050102010706020507" pitchFamily="18" charset="2"/>
              </a:rPr>
              <a:t>es instructeurs de l’université sont probablement du département de musique</a:t>
            </a:r>
          </a:p>
          <a:p>
            <a:pPr lvl="1" algn="l" rtl="0">
              <a:tabLst>
                <a:tab pos="1198563" algn="l"/>
              </a:tabLst>
            </a:pPr>
            <a:r>
              <a:rPr lang="fr-CA" altLang="en-US" dirty="0">
                <a:sym typeface="Symbol" panose="05050102010706020507" pitchFamily="18" charset="2"/>
              </a:rPr>
              <a:t> il vaut mieux calculer</a:t>
            </a:r>
          </a:p>
          <a:p>
            <a:pPr algn="l" rtl="0">
              <a:buFont typeface="Monotype Sorts" pitchFamily="-65" charset="2"/>
              <a:buNone/>
              <a:tabLst>
                <a:tab pos="1198563" algn="l"/>
              </a:tabLst>
            </a:pPr>
            <a:r>
              <a:rPr lang="fr-CA" altLang="en-US" dirty="0"/>
              <a:t>              </a:t>
            </a:r>
            <a:r>
              <a:rPr lang="fr-CA" altLang="en-US" dirty="0">
                <a:sym typeface="Symbol" panose="05050102010706020507" pitchFamily="18" charset="2"/>
              </a:rPr>
              <a:t></a:t>
            </a:r>
            <a:r>
              <a:rPr lang="fr-CA" altLang="en-US" i="1" baseline="-25000" dirty="0" err="1">
                <a:sym typeface="Symbol" panose="05050102010706020507" pitchFamily="18" charset="2"/>
              </a:rPr>
              <a:t>nom_dépt</a:t>
            </a:r>
            <a:r>
              <a:rPr lang="fr-CA" altLang="en-US" i="1" baseline="-25000" dirty="0">
                <a:sym typeface="Symbol" panose="05050102010706020507" pitchFamily="18" charset="2"/>
              </a:rPr>
              <a:t> = ‘’</a:t>
            </a:r>
            <a:r>
              <a:rPr lang="fr-CA" altLang="ja-JP" i="1" baseline="-25000" dirty="0">
                <a:sym typeface="Symbol" panose="05050102010706020507" pitchFamily="18" charset="2"/>
              </a:rPr>
              <a:t>M</a:t>
            </a:r>
            <a:r>
              <a:rPr lang="fr-CA" altLang="ja-JP" baseline="-25000" dirty="0">
                <a:sym typeface="Symbol" panose="05050102010706020507" pitchFamily="18" charset="2"/>
              </a:rPr>
              <a:t>usique" </a:t>
            </a:r>
            <a:r>
              <a:rPr lang="fr-CA" altLang="ja-JP" dirty="0">
                <a:sym typeface="Symbol" panose="05050102010706020507" pitchFamily="18" charset="2"/>
              </a:rPr>
              <a:t>(</a:t>
            </a:r>
            <a:r>
              <a:rPr lang="fr-CA" altLang="ja-JP" i="1" dirty="0">
                <a:sym typeface="Symbol" panose="05050102010706020507" pitchFamily="18" charset="2"/>
              </a:rPr>
              <a:t>instructeur) </a:t>
            </a:r>
            <a:r>
              <a:rPr lang="fr-CA" altLang="en-US" dirty="0">
                <a:ea typeface="MS PGothic" panose="020B0600070205080204" pitchFamily="34" charset="-128"/>
              </a:rPr>
              <a:t>⨝</a:t>
            </a:r>
            <a:r>
              <a:rPr lang="fr-CA" altLang="ja-JP" i="1" dirty="0">
                <a:sym typeface="Symbol" panose="05050102010706020507" pitchFamily="18" charset="2"/>
              </a:rPr>
              <a:t> enseigne en </a:t>
            </a:r>
            <a:r>
              <a:rPr lang="fr-CA" altLang="en-US" dirty="0">
                <a:sym typeface="Symbol" panose="05050102010706020507" pitchFamily="18" charset="2"/>
              </a:rPr>
              <a:t>premier.</a:t>
            </a:r>
            <a:r>
              <a:rPr lang="fr-CA" altLang="en-US" dirty="0"/>
              <a:t> </a:t>
            </a:r>
          </a:p>
          <a:p>
            <a:pPr algn="l" rtl="0">
              <a:buFont typeface="Monotype Sorts" pitchFamily="-65" charset="2"/>
              <a:buNone/>
              <a:tabLst>
                <a:tab pos="1198563" algn="l"/>
              </a:tabLst>
            </a:pPr>
            <a:endParaRPr lang="fr-CA"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A6C3F11C-A25B-4E42-A39E-BB138AAD9251}"/>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Énumération des expressions équivalentes</a:t>
            </a:r>
          </a:p>
        </p:txBody>
      </p:sp>
      <p:sp>
        <p:nvSpPr>
          <p:cNvPr id="41987" name="Rectangle 3">
            <a:extLst>
              <a:ext uri="{FF2B5EF4-FFF2-40B4-BE49-F238E27FC236}">
                <a16:creationId xmlns:a16="http://schemas.microsoft.com/office/drawing/2014/main" id="{F6C31D7E-F789-4652-9488-B1AEE7EED4D5}"/>
              </a:ext>
            </a:extLst>
          </p:cNvPr>
          <p:cNvSpPr>
            <a:spLocks noGrp="1" noChangeArrowheads="1"/>
          </p:cNvSpPr>
          <p:nvPr>
            <p:ph idx="1"/>
          </p:nvPr>
        </p:nvSpPr>
        <p:spPr>
          <a:xfrm>
            <a:off x="673768" y="946081"/>
            <a:ext cx="7719461" cy="5367972"/>
          </a:xfrm>
        </p:spPr>
        <p:txBody>
          <a:bodyPr/>
          <a:lstStyle/>
          <a:p>
            <a:pPr algn="l" rtl="0"/>
            <a:r>
              <a:rPr lang="fr-CA" altLang="en-US" dirty="0"/>
              <a:t>Les optimiseurs de requêtes utilisent des règles d'équivalence pour </a:t>
            </a:r>
            <a:r>
              <a:rPr lang="fr-CA" altLang="en-US" b="1" dirty="0"/>
              <a:t>systématiquement</a:t>
            </a:r>
            <a:r>
              <a:rPr lang="fr-CA" altLang="en-US" dirty="0"/>
              <a:t> générer des expressions équivalentes à l'expression donnée</a:t>
            </a:r>
          </a:p>
          <a:p>
            <a:pPr algn="l" rtl="0"/>
            <a:r>
              <a:rPr lang="fr-CA" altLang="en-US" dirty="0"/>
              <a:t>Peut générer toutes les expressions équivalentes comme suit: </a:t>
            </a:r>
          </a:p>
          <a:p>
            <a:pPr lvl="1" algn="l" rtl="0"/>
            <a:r>
              <a:rPr lang="fr-CA" altLang="en-US" dirty="0"/>
              <a:t> Répéter</a:t>
            </a:r>
          </a:p>
          <a:p>
            <a:pPr lvl="2" algn="l" rtl="0"/>
            <a:r>
              <a:rPr lang="fr-CA" altLang="en-US" dirty="0"/>
              <a:t>appliquer toutes les règles d'équivalence applicables à chaque sous-expression de chaque expression équivalente trouvée jusqu'à présent.</a:t>
            </a:r>
          </a:p>
          <a:p>
            <a:pPr lvl="2" algn="l" rtl="0"/>
            <a:r>
              <a:rPr lang="fr-CA" altLang="en-US" dirty="0"/>
              <a:t>ajouter des expressions nouvellement générées à l'ensemble des expressions équivalentes.</a:t>
            </a:r>
          </a:p>
          <a:p>
            <a:pPr lvl="2" algn="l" rtl="0">
              <a:buFont typeface="Webdings" panose="05030102010509060703" pitchFamily="18" charset="2"/>
              <a:buNone/>
            </a:pPr>
            <a:r>
              <a:rPr lang="fr-CA" altLang="en-US" dirty="0"/>
              <a:t>Jusqu'à ce qu'aucune nouvelle expression équivalente ne soit générée ci-dessus.</a:t>
            </a:r>
          </a:p>
          <a:p>
            <a:pPr algn="l" rtl="0"/>
            <a:r>
              <a:rPr lang="fr-CA" altLang="en-US" dirty="0"/>
              <a:t>L'approche ci-dessus est très coûteuse en espace et en temps</a:t>
            </a:r>
          </a:p>
          <a:p>
            <a:pPr lvl="1" algn="l" rtl="0"/>
            <a:r>
              <a:rPr lang="fr-CA" altLang="en-US" dirty="0"/>
              <a:t>Deux approches possibles:</a:t>
            </a:r>
          </a:p>
          <a:p>
            <a:pPr lvl="2" algn="l" rtl="0"/>
            <a:r>
              <a:rPr lang="fr-CA" altLang="en-US" dirty="0"/>
              <a:t>Génération de plan optimisée basée sur des règles de transformation.</a:t>
            </a:r>
          </a:p>
          <a:p>
            <a:pPr lvl="2" algn="l" rtl="0"/>
            <a:r>
              <a:rPr lang="fr-CA" altLang="en-US" dirty="0"/>
              <a:t>Approche de cas particulier pour les requêtes avec uniquement des sélections, des projections et des jointures.</a:t>
            </a:r>
          </a:p>
          <a:p>
            <a:pPr algn="l" rtl="0">
              <a:buFont typeface="Monotype Sorts" pitchFamily="-65" charset="2"/>
              <a:buNone/>
            </a:pPr>
            <a:endParaRPr lang="fr-CA"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A841BFC6-44BE-4C9F-A1AF-2D2B70137654}"/>
              </a:ext>
            </a:extLst>
          </p:cNvPr>
          <p:cNvSpPr>
            <a:spLocks noGrp="1" noChangeArrowheads="1"/>
          </p:cNvSpPr>
          <p:nvPr>
            <p:ph type="title"/>
          </p:nvPr>
        </p:nvSpPr>
        <p:spPr>
          <a:xfrm>
            <a:off x="621881" y="177567"/>
            <a:ext cx="8693702" cy="697094"/>
          </a:xfrm>
        </p:spPr>
        <p:txBody>
          <a:bodyPr/>
          <a:lstStyle/>
          <a:p>
            <a:pPr algn="l" rtl="0">
              <a:defRPr/>
            </a:pPr>
            <a:r>
              <a:rPr lang="en-US" altLang="en-US" sz="2600" dirty="0">
                <a:effectLst>
                  <a:outerShdw blurRad="38100" dist="38100" dir="2700000" algn="tl">
                    <a:srgbClr val="C0C0C0"/>
                  </a:outerShdw>
                </a:effectLst>
              </a:rPr>
              <a:t>Mise en œuvre de l'optimisation basée sur la transformation</a:t>
            </a:r>
          </a:p>
        </p:txBody>
      </p:sp>
      <p:sp>
        <p:nvSpPr>
          <p:cNvPr id="44035" name="Rectangle 3">
            <a:extLst>
              <a:ext uri="{FF2B5EF4-FFF2-40B4-BE49-F238E27FC236}">
                <a16:creationId xmlns:a16="http://schemas.microsoft.com/office/drawing/2014/main" id="{5EC7FF5E-BA26-4F49-881B-EBC2A8B4FA47}"/>
              </a:ext>
            </a:extLst>
          </p:cNvPr>
          <p:cNvSpPr>
            <a:spLocks noGrp="1" noChangeArrowheads="1"/>
          </p:cNvSpPr>
          <p:nvPr>
            <p:ph idx="1"/>
          </p:nvPr>
        </p:nvSpPr>
        <p:spPr>
          <a:xfrm>
            <a:off x="683394" y="1102497"/>
            <a:ext cx="7825339" cy="5367972"/>
          </a:xfrm>
        </p:spPr>
        <p:txBody>
          <a:bodyPr/>
          <a:lstStyle/>
          <a:p>
            <a:pPr algn="l" rtl="0"/>
            <a:r>
              <a:rPr lang="en-US" altLang="en-US" dirty="0"/>
              <a:t>Espace requis réduit par le partage de sous-expressions communes:</a:t>
            </a:r>
          </a:p>
          <a:p>
            <a:pPr lvl="1" algn="l" rtl="0"/>
            <a:r>
              <a:rPr lang="en-US" altLang="en-US" dirty="0"/>
              <a:t>lorsque E1 est généré à partir de E2 par une règle d'équivalence, généralement seul le niveau supérieur des deux est différent, les sous-arbres ci-dessous sont les mêmes et peuvent être partagés à l'aide de pointeurs</a:t>
            </a:r>
          </a:p>
          <a:p>
            <a:pPr lvl="2" algn="l" rtl="0"/>
            <a:r>
              <a:rPr lang="en-US" altLang="en-US" dirty="0"/>
              <a:t>Par exemple, lors de l'application de la commutativité de jointure</a:t>
            </a:r>
          </a:p>
          <a:p>
            <a:pPr lvl="2" algn="l" rtl="0">
              <a:buFont typeface="Webdings" panose="05030102010509060703" pitchFamily="18" charset="2"/>
              <a:buNone/>
            </a:pPr>
            <a:br>
              <a:rPr lang="en-US" altLang="en-US" dirty="0"/>
            </a:br>
            <a:br>
              <a:rPr lang="en-US" altLang="en-US" dirty="0"/>
            </a:br>
            <a:br>
              <a:rPr lang="en-US" altLang="en-US" dirty="0"/>
            </a:br>
            <a:br>
              <a:rPr lang="en-US" altLang="en-US" dirty="0"/>
            </a:br>
            <a:br>
              <a:rPr lang="en-US" altLang="en-US" dirty="0"/>
            </a:br>
            <a:endParaRPr lang="en-US" altLang="en-US" dirty="0"/>
          </a:p>
          <a:p>
            <a:pPr lvl="1" algn="l" rtl="0"/>
            <a:r>
              <a:rPr lang="en-US" altLang="en-US" dirty="0"/>
              <a:t>La même sous-expression peut être générée plusieurs fois</a:t>
            </a:r>
          </a:p>
          <a:p>
            <a:pPr lvl="2" algn="l" rtl="0"/>
            <a:r>
              <a:rPr lang="en-US" altLang="en-US" dirty="0"/>
              <a:t>Détectez les sous-expressions en double et partagez une copie</a:t>
            </a:r>
          </a:p>
          <a:p>
            <a:pPr algn="l" rtl="0"/>
            <a:r>
              <a:rPr lang="en-US" altLang="en-US" dirty="0"/>
              <a:t>Les délais sont réduits en ne générant pas toutes les expressions</a:t>
            </a:r>
          </a:p>
          <a:p>
            <a:pPr lvl="1" algn="l" rtl="0"/>
            <a:r>
              <a:rPr lang="en-US" altLang="en-US" dirty="0"/>
              <a:t>Programmation dynamique</a:t>
            </a:r>
          </a:p>
          <a:p>
            <a:pPr lvl="2" algn="l" rtl="0"/>
            <a:r>
              <a:rPr lang="en-US" altLang="en-US" dirty="0"/>
              <a:t>Nous n'étudierons que le cas particulier de la programmation dynamique pour l'optimisation des ordres de jointure</a:t>
            </a:r>
          </a:p>
        </p:txBody>
      </p:sp>
      <p:pic>
        <p:nvPicPr>
          <p:cNvPr id="2" name="Picture 1"/>
          <p:cNvPicPr>
            <a:picLocks noChangeAspect="1"/>
          </p:cNvPicPr>
          <p:nvPr/>
        </p:nvPicPr>
        <p:blipFill>
          <a:blip r:embed="rId3"/>
          <a:stretch>
            <a:fillRect/>
          </a:stretch>
        </p:blipFill>
        <p:spPr>
          <a:xfrm>
            <a:off x="3737289" y="3048558"/>
            <a:ext cx="2622067" cy="13050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CD7419F5-FE92-4159-9AAF-687033F9013B}"/>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Estimation du coût</a:t>
            </a:r>
          </a:p>
        </p:txBody>
      </p:sp>
      <p:sp>
        <p:nvSpPr>
          <p:cNvPr id="46083" name="Rectangle 3">
            <a:extLst>
              <a:ext uri="{FF2B5EF4-FFF2-40B4-BE49-F238E27FC236}">
                <a16:creationId xmlns:a16="http://schemas.microsoft.com/office/drawing/2014/main" id="{6F513389-B461-4AFD-8659-5598A25B6340}"/>
              </a:ext>
            </a:extLst>
          </p:cNvPr>
          <p:cNvSpPr>
            <a:spLocks noGrp="1" noChangeArrowheads="1"/>
          </p:cNvSpPr>
          <p:nvPr>
            <p:ph idx="1"/>
          </p:nvPr>
        </p:nvSpPr>
        <p:spPr>
          <a:xfrm>
            <a:off x="673768" y="1102497"/>
            <a:ext cx="8171782" cy="5367972"/>
          </a:xfrm>
        </p:spPr>
        <p:txBody>
          <a:bodyPr/>
          <a:lstStyle/>
          <a:p>
            <a:pPr algn="l" rtl="0"/>
            <a:r>
              <a:rPr lang="en-US" altLang="en-US" dirty="0"/>
              <a:t>Coût de chaque ordinateur opérateur tel que décrit au chapitre 15</a:t>
            </a:r>
          </a:p>
          <a:p>
            <a:pPr lvl="1" algn="l" rtl="0"/>
            <a:r>
              <a:rPr lang="en-US" altLang="en-US" dirty="0"/>
              <a:t>Besoin de statistiques sur les relations d'entrée</a:t>
            </a:r>
          </a:p>
          <a:p>
            <a:pPr lvl="2" algn="l" rtl="0"/>
            <a:r>
              <a:rPr lang="en-US" altLang="en-US" dirty="0"/>
              <a:t>Par exemple, nombre de tuples, tailles de tuples</a:t>
            </a:r>
          </a:p>
          <a:p>
            <a:pPr algn="l" rtl="0"/>
            <a:r>
              <a:rPr lang="en-US" altLang="en-US" dirty="0"/>
              <a:t>Les entrées peuvent être les résultats de sous-expressions</a:t>
            </a:r>
          </a:p>
          <a:p>
            <a:pPr lvl="1" algn="l" rtl="0"/>
            <a:r>
              <a:rPr lang="en-US" altLang="en-US" dirty="0"/>
              <a:t>Besoin d'estimer les statistiques des résultats d'expression</a:t>
            </a:r>
          </a:p>
          <a:p>
            <a:pPr lvl="1" algn="l" rtl="0"/>
            <a:r>
              <a:rPr lang="en-US" altLang="en-US" dirty="0"/>
              <a:t>Pour ce faire, nous avons besoin de statistiques supplémentaires</a:t>
            </a:r>
          </a:p>
          <a:p>
            <a:pPr lvl="2" algn="l" rtl="0"/>
            <a:r>
              <a:rPr lang="en-US" altLang="en-US" dirty="0"/>
              <a:t>Par exemple, nombre de valeurs distinctes pour un attribut</a:t>
            </a:r>
          </a:p>
          <a:p>
            <a:pPr algn="l" rtl="0"/>
            <a:r>
              <a:rPr lang="en-US" altLang="en-US" dirty="0"/>
              <a:t>Plus d'informations sur l'estimation des coûts plus tard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64326744-9FBF-4DBD-9453-5D70A30DDC0A}"/>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Choix des plans d'évaluation</a:t>
            </a:r>
          </a:p>
        </p:txBody>
      </p:sp>
      <p:sp>
        <p:nvSpPr>
          <p:cNvPr id="48131" name="Rectangle 3">
            <a:extLst>
              <a:ext uri="{FF2B5EF4-FFF2-40B4-BE49-F238E27FC236}">
                <a16:creationId xmlns:a16="http://schemas.microsoft.com/office/drawing/2014/main" id="{EFE03035-031F-48FD-B68D-7BF85E78CE40}"/>
              </a:ext>
            </a:extLst>
          </p:cNvPr>
          <p:cNvSpPr>
            <a:spLocks noGrp="1" noChangeArrowheads="1"/>
          </p:cNvSpPr>
          <p:nvPr>
            <p:ph idx="1"/>
          </p:nvPr>
        </p:nvSpPr>
        <p:spPr>
          <a:xfrm>
            <a:off x="673768" y="1102497"/>
            <a:ext cx="7796464" cy="5367972"/>
          </a:xfrm>
        </p:spPr>
        <p:txBody>
          <a:bodyPr/>
          <a:lstStyle/>
          <a:p>
            <a:pPr algn="l" rtl="0"/>
            <a:r>
              <a:rPr lang="fr-CA" altLang="en-US" dirty="0"/>
              <a:t>Doit tenir compte de l'interaction des techniques d'évaluation lors du choix des plans d'évaluation</a:t>
            </a:r>
          </a:p>
          <a:p>
            <a:pPr lvl="1" algn="l" rtl="0"/>
            <a:r>
              <a:rPr lang="fr-CA" altLang="en-US" dirty="0"/>
              <a:t>le choix de l'algorithme le moins cher pour chaque opération peut ne pas produire le meilleur algorithme global. Par exemple</a:t>
            </a:r>
          </a:p>
          <a:p>
            <a:pPr lvl="2" algn="l" rtl="0"/>
            <a:r>
              <a:rPr lang="fr-CA" altLang="en-US" dirty="0"/>
              <a:t>la fusion-jointure peut être plus coûteuse que la jointure par hachage, mais peut fournir une sortie triée qui réduit le coût d'une agrégation de niveau externe.</a:t>
            </a:r>
          </a:p>
          <a:p>
            <a:pPr lvl="2" algn="l" rtl="0"/>
            <a:r>
              <a:rPr lang="fr-CA" altLang="en-US" dirty="0"/>
              <a:t>la jointure en boucle imbriquée peut offrir une opportunité de pipelining</a:t>
            </a:r>
          </a:p>
          <a:p>
            <a:pPr algn="l" rtl="0"/>
            <a:r>
              <a:rPr lang="fr-CA" altLang="en-US" dirty="0"/>
              <a:t>Les optimiseurs de requêtes pratiques intègrent des éléments des deux grandes approches suivantes:</a:t>
            </a:r>
          </a:p>
          <a:p>
            <a:pPr lvl="1" algn="l" rtl="0">
              <a:buFont typeface="Monotype Sorts" pitchFamily="-65" charset="2"/>
              <a:buNone/>
            </a:pPr>
            <a:r>
              <a:rPr lang="fr-CA" altLang="en-US" dirty="0"/>
              <a:t>1. Rechercher tous les plans et choisir le meilleur plan dans un </a:t>
            </a:r>
            <a:br>
              <a:rPr lang="fr-CA" altLang="en-US" dirty="0"/>
            </a:br>
            <a:r>
              <a:rPr lang="fr-CA" altLang="en-US" dirty="0"/>
              <a:t>mode basée sur les coûts.</a:t>
            </a:r>
          </a:p>
          <a:p>
            <a:pPr lvl="1" algn="l" rtl="0">
              <a:buFont typeface="Monotype Sorts" pitchFamily="-65" charset="2"/>
              <a:buNone/>
            </a:pPr>
            <a:r>
              <a:rPr lang="fr-CA" altLang="en-US" dirty="0"/>
              <a:t>2. Utiliser l'heuristique pour choisir un plan.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D488288B-9F1E-41DE-952D-1B18F0FF9045}"/>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Optimisation basée sur les coûts</a:t>
            </a:r>
          </a:p>
        </p:txBody>
      </p:sp>
      <p:sp>
        <p:nvSpPr>
          <p:cNvPr id="50179" name="Rectangle 3">
            <a:extLst>
              <a:ext uri="{FF2B5EF4-FFF2-40B4-BE49-F238E27FC236}">
                <a16:creationId xmlns:a16="http://schemas.microsoft.com/office/drawing/2014/main" id="{704B53F0-B238-43C6-8666-D94F62176F70}"/>
              </a:ext>
            </a:extLst>
          </p:cNvPr>
          <p:cNvSpPr>
            <a:spLocks noGrp="1" noChangeArrowheads="1"/>
          </p:cNvSpPr>
          <p:nvPr>
            <p:ph idx="1"/>
          </p:nvPr>
        </p:nvSpPr>
        <p:spPr>
          <a:xfrm>
            <a:off x="683394" y="1102497"/>
            <a:ext cx="7700210" cy="5367972"/>
          </a:xfrm>
        </p:spPr>
        <p:txBody>
          <a:bodyPr/>
          <a:lstStyle/>
          <a:p>
            <a:pPr algn="l" rtl="0"/>
            <a:r>
              <a:rPr lang="fr-CA" altLang="en-US" dirty="0"/>
              <a:t>Pensez à trouver le meilleur ordre de jointure pour </a:t>
            </a:r>
            <a:r>
              <a:rPr lang="fr-CA" altLang="en-US" i="1" dirty="0"/>
              <a:t>r</a:t>
            </a:r>
            <a:r>
              <a:rPr lang="fr-CA" altLang="en-US" baseline="-25000" dirty="0"/>
              <a:t>1</a:t>
            </a:r>
            <a:r>
              <a:rPr lang="fr-CA" altLang="en-US" dirty="0"/>
              <a:t> </a:t>
            </a:r>
            <a:r>
              <a:rPr lang="fr-CA" altLang="en-US" dirty="0">
                <a:ea typeface="MS PGothic" panose="020B0600070205080204" pitchFamily="34" charset="-128"/>
              </a:rPr>
              <a:t>⨝</a:t>
            </a:r>
            <a:r>
              <a:rPr lang="fr-CA" altLang="en-US" dirty="0"/>
              <a:t> </a:t>
            </a:r>
            <a:r>
              <a:rPr lang="fr-CA" altLang="en-US" i="1" dirty="0"/>
              <a:t>r</a:t>
            </a:r>
            <a:r>
              <a:rPr lang="fr-CA" altLang="en-US" baseline="-25000" dirty="0"/>
              <a:t>2 </a:t>
            </a:r>
            <a:r>
              <a:rPr lang="fr-CA" altLang="en-US" dirty="0">
                <a:ea typeface="MS PGothic" panose="020B0600070205080204" pitchFamily="34" charset="-128"/>
              </a:rPr>
              <a:t>⨝</a:t>
            </a:r>
            <a:r>
              <a:rPr lang="fr-CA" altLang="en-US" baseline="-25000" dirty="0"/>
              <a:t> </a:t>
            </a:r>
            <a:r>
              <a:rPr lang="fr-CA" altLang="en-US" dirty="0"/>
              <a:t>. . .</a:t>
            </a:r>
            <a:r>
              <a:rPr lang="fr-CA" altLang="en-US" dirty="0">
                <a:ea typeface="MS PGothic" panose="020B0600070205080204" pitchFamily="34" charset="-128"/>
              </a:rPr>
              <a:t> ⨝</a:t>
            </a:r>
            <a:r>
              <a:rPr lang="fr-CA" altLang="en-US" dirty="0"/>
              <a:t> </a:t>
            </a:r>
            <a:r>
              <a:rPr lang="fr-CA" altLang="en-US" i="1" dirty="0"/>
              <a:t>r</a:t>
            </a:r>
            <a:r>
              <a:rPr lang="fr-CA" altLang="en-US" i="1" baseline="-25000" dirty="0"/>
              <a:t>n</a:t>
            </a:r>
            <a:r>
              <a:rPr lang="fr-CA" altLang="en-US" dirty="0"/>
              <a:t>.</a:t>
            </a:r>
          </a:p>
          <a:p>
            <a:pPr algn="l" rtl="0"/>
            <a:endParaRPr lang="fr-CA" altLang="en-US" dirty="0"/>
          </a:p>
          <a:p>
            <a:pPr algn="l" rtl="0"/>
            <a:r>
              <a:rPr lang="fr-CA" altLang="en-US" dirty="0"/>
              <a:t>Il y a 2(</a:t>
            </a:r>
            <a:r>
              <a:rPr lang="fr-CA" altLang="en-US" i="1" dirty="0"/>
              <a:t>n</a:t>
            </a:r>
            <a:r>
              <a:rPr lang="fr-CA" altLang="en-US" dirty="0"/>
              <a:t> - 1))!/(</a:t>
            </a:r>
            <a:r>
              <a:rPr lang="fr-CA" altLang="en-US" i="1" dirty="0"/>
              <a:t>n</a:t>
            </a:r>
            <a:r>
              <a:rPr lang="fr-CA" altLang="en-US" dirty="0"/>
              <a:t>- 1)! ordres de jointure différents pour l'expression ci-dessus. Avec </a:t>
            </a:r>
            <a:r>
              <a:rPr lang="fr-CA" altLang="en-US" i="1" dirty="0"/>
              <a:t>n</a:t>
            </a:r>
            <a:r>
              <a:rPr lang="fr-CA" altLang="en-US" dirty="0"/>
              <a:t> = 7, le nombre est 665280, avec </a:t>
            </a:r>
            <a:r>
              <a:rPr lang="fr-CA" altLang="en-US" i="1" dirty="0"/>
              <a:t>n = </a:t>
            </a:r>
            <a:r>
              <a:rPr lang="fr-CA" altLang="en-US" dirty="0"/>
              <a:t>10, le nombre est supérieur à 176 milliards!</a:t>
            </a:r>
          </a:p>
          <a:p>
            <a:pPr marL="0" indent="0" algn="l" rtl="0">
              <a:buNone/>
            </a:pPr>
            <a:endParaRPr lang="fr-CA" altLang="en-US" dirty="0"/>
          </a:p>
          <a:p>
            <a:pPr algn="l" rtl="0"/>
            <a:r>
              <a:rPr lang="fr-CA" altLang="en-US" dirty="0"/>
              <a:t>Pas besoin de générer tous les ordres de jointure. À l'aide de la programmation dynamique, l'ordre de jointure le moins coûteux pour tout sous-ensemble de {</a:t>
            </a:r>
            <a:r>
              <a:rPr lang="fr-CA" altLang="en-US" i="1" dirty="0"/>
              <a:t>r</a:t>
            </a:r>
            <a:r>
              <a:rPr lang="fr-CA" altLang="en-US" baseline="-25000" dirty="0"/>
              <a:t>1</a:t>
            </a:r>
            <a:r>
              <a:rPr lang="fr-CA" altLang="en-US" dirty="0"/>
              <a:t>, </a:t>
            </a:r>
            <a:r>
              <a:rPr lang="fr-CA" altLang="en-US" i="1" dirty="0"/>
              <a:t>r</a:t>
            </a:r>
            <a:r>
              <a:rPr lang="fr-CA" altLang="en-US" baseline="-25000" dirty="0"/>
              <a:t>2</a:t>
            </a:r>
            <a:r>
              <a:rPr lang="fr-CA" altLang="en-US" dirty="0"/>
              <a:t>,. . .</a:t>
            </a:r>
            <a:r>
              <a:rPr lang="fr-CA" altLang="en-US" i="1" dirty="0"/>
              <a:t>r</a:t>
            </a:r>
            <a:r>
              <a:rPr lang="fr-CA" altLang="en-US" i="1" baseline="-25000" dirty="0"/>
              <a:t>n</a:t>
            </a:r>
            <a:r>
              <a:rPr lang="fr-CA" altLang="en-US" dirty="0"/>
              <a:t>} est calculé une seule fois et stocké pour une utilisation future.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BC8B51C9-7C46-4DF8-945C-4452B6099041}"/>
              </a:ext>
            </a:extLst>
          </p:cNvPr>
          <p:cNvSpPr>
            <a:spLocks noGrp="1" noChangeArrowheads="1"/>
          </p:cNvSpPr>
          <p:nvPr>
            <p:ph type="title"/>
          </p:nvPr>
        </p:nvSpPr>
        <p:spPr>
          <a:xfrm>
            <a:off x="768350" y="309987"/>
            <a:ext cx="8077200" cy="609600"/>
          </a:xfrm>
        </p:spPr>
        <p:txBody>
          <a:bodyPr/>
          <a:lstStyle/>
          <a:p>
            <a:pPr algn="l" rtl="0">
              <a:defRPr/>
            </a:pPr>
            <a:r>
              <a:rPr lang="fr-CA" altLang="en-US" dirty="0">
                <a:effectLst>
                  <a:outerShdw blurRad="38100" dist="38100" dir="2700000" algn="tl">
                    <a:srgbClr val="C0C0C0"/>
                  </a:outerShdw>
                </a:effectLst>
              </a:rPr>
              <a:t>Programmation dynamique dans l'optimisation</a:t>
            </a:r>
          </a:p>
        </p:txBody>
      </p:sp>
      <p:sp>
        <p:nvSpPr>
          <p:cNvPr id="52227" name="Rectangle 3">
            <a:extLst>
              <a:ext uri="{FF2B5EF4-FFF2-40B4-BE49-F238E27FC236}">
                <a16:creationId xmlns:a16="http://schemas.microsoft.com/office/drawing/2014/main" id="{B3FBD68B-D02C-4BB9-BD9F-29683E87A55E}"/>
              </a:ext>
            </a:extLst>
          </p:cNvPr>
          <p:cNvSpPr>
            <a:spLocks noGrp="1" noChangeArrowheads="1"/>
          </p:cNvSpPr>
          <p:nvPr>
            <p:ph idx="1"/>
          </p:nvPr>
        </p:nvSpPr>
        <p:spPr>
          <a:xfrm>
            <a:off x="693018" y="1258910"/>
            <a:ext cx="7738713" cy="5367972"/>
          </a:xfrm>
        </p:spPr>
        <p:txBody>
          <a:bodyPr/>
          <a:lstStyle/>
          <a:p>
            <a:pPr algn="l" rtl="0"/>
            <a:r>
              <a:rPr lang="fr-CA" altLang="en-US" dirty="0"/>
              <a:t>Pour trouver la meilleure arborescence de jointure pour un ensemble de </a:t>
            </a:r>
            <a:r>
              <a:rPr lang="fr-CA" altLang="en-US" i="1" dirty="0"/>
              <a:t>n</a:t>
            </a:r>
            <a:r>
              <a:rPr lang="fr-CA" altLang="en-US" dirty="0"/>
              <a:t> relations:</a:t>
            </a:r>
          </a:p>
          <a:p>
            <a:pPr lvl="1" algn="l" rtl="0"/>
            <a:r>
              <a:rPr lang="fr-CA" altLang="en-US" dirty="0"/>
              <a:t>Pour trouver le meilleur plan pour un ensemble </a:t>
            </a:r>
            <a:r>
              <a:rPr lang="fr-CA" altLang="en-US" i="1" dirty="0"/>
              <a:t>S</a:t>
            </a:r>
            <a:r>
              <a:rPr lang="fr-CA" altLang="en-US" dirty="0"/>
              <a:t> de </a:t>
            </a:r>
            <a:r>
              <a:rPr lang="fr-CA" altLang="en-US" i="1" dirty="0"/>
              <a:t>n</a:t>
            </a:r>
            <a:r>
              <a:rPr lang="fr-CA" altLang="en-US" dirty="0"/>
              <a:t> relations, considérez tous les plans possibles de la forme: </a:t>
            </a:r>
            <a:r>
              <a:rPr lang="fr-CA" altLang="en-US" i="1" dirty="0"/>
              <a:t>S</a:t>
            </a:r>
            <a:r>
              <a:rPr lang="fr-CA" altLang="en-US" baseline="-25000" dirty="0"/>
              <a:t>1</a:t>
            </a:r>
            <a:r>
              <a:rPr lang="fr-CA" altLang="en-US" dirty="0"/>
              <a:t> </a:t>
            </a:r>
            <a:r>
              <a:rPr lang="fr-CA" altLang="en-US" dirty="0">
                <a:ea typeface="MS PGothic" panose="020B0600070205080204" pitchFamily="34" charset="-128"/>
              </a:rPr>
              <a:t>⨝</a:t>
            </a:r>
            <a:r>
              <a:rPr lang="fr-CA" altLang="en-US" dirty="0"/>
              <a:t> (</a:t>
            </a:r>
            <a:r>
              <a:rPr lang="fr-CA" altLang="en-US" i="1" dirty="0"/>
              <a:t>S - S</a:t>
            </a:r>
            <a:r>
              <a:rPr lang="fr-CA" altLang="en-US" baseline="-25000" dirty="0"/>
              <a:t>1</a:t>
            </a:r>
            <a:r>
              <a:rPr lang="fr-CA" altLang="en-US" dirty="0"/>
              <a:t>) où </a:t>
            </a:r>
            <a:r>
              <a:rPr lang="fr-CA" altLang="en-US" i="1" dirty="0"/>
              <a:t>S</a:t>
            </a:r>
            <a:r>
              <a:rPr lang="fr-CA" altLang="en-US" baseline="-25000" dirty="0"/>
              <a:t>1</a:t>
            </a:r>
            <a:r>
              <a:rPr lang="fr-CA" altLang="en-US" dirty="0"/>
              <a:t> est un sous-ensemble quelconque non vide de </a:t>
            </a:r>
            <a:r>
              <a:rPr lang="fr-CA" altLang="en-US" i="1" dirty="0"/>
              <a:t>S</a:t>
            </a:r>
            <a:r>
              <a:rPr lang="fr-CA" altLang="en-US" dirty="0"/>
              <a:t>.</a:t>
            </a:r>
          </a:p>
          <a:p>
            <a:pPr lvl="1" algn="l" rtl="0"/>
            <a:r>
              <a:rPr lang="fr-CA" altLang="en-US" dirty="0"/>
              <a:t>Calculer de manière récursive les coûts pour joindre des sous-ensembles de </a:t>
            </a:r>
            <a:r>
              <a:rPr lang="fr-CA" altLang="en-US" i="1" dirty="0"/>
              <a:t>S </a:t>
            </a:r>
            <a:r>
              <a:rPr lang="fr-CA" altLang="en-US" dirty="0"/>
              <a:t>pour trouver le coût de chaque plan. Choisissez le moins cher des 2</a:t>
            </a:r>
            <a:r>
              <a:rPr lang="fr-CA" altLang="en-US" i="1" baseline="30000" dirty="0"/>
              <a:t>n</a:t>
            </a:r>
            <a:r>
              <a:rPr lang="fr-CA" altLang="en-US" i="1" dirty="0"/>
              <a:t> </a:t>
            </a:r>
            <a:r>
              <a:rPr lang="fr-CA" altLang="en-US" dirty="0"/>
              <a:t>- 2 alternatives.</a:t>
            </a:r>
          </a:p>
          <a:p>
            <a:pPr lvl="1" algn="l" rtl="0"/>
            <a:r>
              <a:rPr lang="fr-CA" altLang="en-US" dirty="0"/>
              <a:t>Cas de base de la récursivité: plan d'accès à relation unique</a:t>
            </a:r>
          </a:p>
          <a:p>
            <a:pPr lvl="2" algn="l" rtl="0"/>
            <a:r>
              <a:rPr lang="fr-CA" altLang="en-US" dirty="0"/>
              <a:t>Appliquer toutes les sélections sur R</a:t>
            </a:r>
            <a:r>
              <a:rPr lang="fr-CA" altLang="en-US" baseline="-25000" dirty="0"/>
              <a:t>i </a:t>
            </a:r>
            <a:r>
              <a:rPr lang="fr-CA" altLang="en-US" dirty="0"/>
              <a:t>en utilisant le meilleur choix d'indices sur R</a:t>
            </a:r>
            <a:r>
              <a:rPr lang="fr-CA" altLang="en-US" baseline="-25000" dirty="0"/>
              <a:t>i</a:t>
            </a:r>
          </a:p>
          <a:p>
            <a:pPr lvl="1" algn="l" rtl="0"/>
            <a:r>
              <a:rPr lang="fr-CA" altLang="en-US" dirty="0"/>
              <a:t>Lorsque le plan d'un sous-ensemble est calculé, stockez-le et réutilisez-le quand il est à nouveau nécessaire, au lieu de le recalculer. </a:t>
            </a:r>
          </a:p>
          <a:p>
            <a:pPr lvl="2" algn="l" rtl="0"/>
            <a:r>
              <a:rPr lang="fr-CA" altLang="en-US" dirty="0"/>
              <a:t>Programmation dynamique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3598BEF7-BBDB-45DA-88AB-4873FD9E5E36}"/>
              </a:ext>
            </a:extLst>
          </p:cNvPr>
          <p:cNvSpPr>
            <a:spLocks noGrp="1" noChangeArrowheads="1"/>
          </p:cNvSpPr>
          <p:nvPr>
            <p:ph type="title"/>
          </p:nvPr>
        </p:nvSpPr>
        <p:spPr/>
        <p:txBody>
          <a:bodyPr/>
          <a:lstStyle/>
          <a:p>
            <a:pPr algn="l" rtl="0">
              <a:defRPr/>
            </a:pPr>
            <a:r>
              <a:rPr lang="en-US" altLang="en-US" dirty="0">
                <a:effectLst>
                  <a:outerShdw blurRad="38100" dist="38100" dir="2700000" algn="tl">
                    <a:srgbClr val="C0C0C0"/>
                  </a:outerShdw>
                </a:effectLst>
              </a:rPr>
              <a:t>Introduction</a:t>
            </a:r>
          </a:p>
        </p:txBody>
      </p:sp>
      <p:sp>
        <p:nvSpPr>
          <p:cNvPr id="9219" name="Rectangle 7">
            <a:extLst>
              <a:ext uri="{FF2B5EF4-FFF2-40B4-BE49-F238E27FC236}">
                <a16:creationId xmlns:a16="http://schemas.microsoft.com/office/drawing/2014/main" id="{07242271-6D11-4330-A09C-537A38CCCF32}"/>
              </a:ext>
            </a:extLst>
          </p:cNvPr>
          <p:cNvSpPr>
            <a:spLocks noGrp="1" noChangeArrowheads="1"/>
          </p:cNvSpPr>
          <p:nvPr>
            <p:ph idx="1"/>
          </p:nvPr>
        </p:nvSpPr>
        <p:spPr>
          <a:xfrm>
            <a:off x="712268" y="1102498"/>
            <a:ext cx="7082131" cy="1039812"/>
          </a:xfrm>
        </p:spPr>
        <p:txBody>
          <a:bodyPr/>
          <a:lstStyle/>
          <a:p>
            <a:pPr algn="l" rtl="0"/>
            <a:r>
              <a:rPr lang="fr-CA" altLang="en-US" dirty="0"/>
              <a:t>Problématiques d’évaluation d'une requête donnée</a:t>
            </a:r>
          </a:p>
          <a:p>
            <a:pPr lvl="1" algn="l" rtl="0"/>
            <a:r>
              <a:rPr lang="fr-CA" altLang="en-US" dirty="0"/>
              <a:t>Expressions équivalentes</a:t>
            </a:r>
          </a:p>
          <a:p>
            <a:pPr lvl="1"/>
            <a:r>
              <a:rPr lang="fr-CA" altLang="en-US" dirty="0"/>
              <a:t>Algorithmes différents pour chaque opération</a:t>
            </a:r>
          </a:p>
        </p:txBody>
      </p:sp>
      <p:pic>
        <p:nvPicPr>
          <p:cNvPr id="3" name="Graphic 2">
            <a:extLst>
              <a:ext uri="{FF2B5EF4-FFF2-40B4-BE49-F238E27FC236}">
                <a16:creationId xmlns:a16="http://schemas.microsoft.com/office/drawing/2014/main" id="{CE39E27B-873D-4551-A927-6DFB7A85D9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5478" y="2360977"/>
            <a:ext cx="7388619" cy="3496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70AC9EB8-145F-44FE-83DE-591A653E71C4}"/>
              </a:ext>
            </a:extLst>
          </p:cNvPr>
          <p:cNvSpPr>
            <a:spLocks noGrp="1" noChangeArrowheads="1"/>
          </p:cNvSpPr>
          <p:nvPr>
            <p:ph type="title"/>
          </p:nvPr>
        </p:nvSpPr>
        <p:spPr>
          <a:xfrm>
            <a:off x="768350" y="5185"/>
            <a:ext cx="8077200" cy="609600"/>
          </a:xfrm>
        </p:spPr>
        <p:txBody>
          <a:bodyPr/>
          <a:lstStyle/>
          <a:p>
            <a:pPr algn="l">
              <a:defRPr/>
            </a:pPr>
            <a:r>
              <a:rPr lang="fr-CA" altLang="en-US" dirty="0">
                <a:effectLst>
                  <a:outerShdw blurRad="38100" dist="38100" dir="2700000" algn="tl">
                    <a:srgbClr val="C0C0C0"/>
                  </a:outerShdw>
                </a:effectLst>
              </a:rPr>
              <a:t>Algorithme d'optimisation d'ordre de jointure</a:t>
            </a:r>
          </a:p>
        </p:txBody>
      </p:sp>
      <p:sp>
        <p:nvSpPr>
          <p:cNvPr id="54275" name="Rectangle 3">
            <a:extLst>
              <a:ext uri="{FF2B5EF4-FFF2-40B4-BE49-F238E27FC236}">
                <a16:creationId xmlns:a16="http://schemas.microsoft.com/office/drawing/2014/main" id="{9EF63D08-E132-4508-BDD9-45B4691EBB73}"/>
              </a:ext>
            </a:extLst>
          </p:cNvPr>
          <p:cNvSpPr>
            <a:spLocks noGrp="1" noChangeArrowheads="1"/>
          </p:cNvSpPr>
          <p:nvPr>
            <p:ph idx="1"/>
          </p:nvPr>
        </p:nvSpPr>
        <p:spPr>
          <a:xfrm>
            <a:off x="646446" y="1192960"/>
            <a:ext cx="8321007" cy="4876800"/>
          </a:xfrm>
          <a:prstGeom prst="rect">
            <a:avLst/>
          </a:prstGeom>
        </p:spPr>
        <p:txBody>
          <a:bodyPr/>
          <a:lstStyle/>
          <a:p>
            <a:pPr algn="l" rtl="0">
              <a:buFont typeface="Monotype Sorts" pitchFamily="-65" charset="2"/>
              <a:buNone/>
            </a:pPr>
            <a:r>
              <a:rPr lang="fr-CA" altLang="en-US" b="1" dirty="0" err="1"/>
              <a:t>procedure</a:t>
            </a:r>
            <a:r>
              <a:rPr lang="fr-CA" altLang="en-US" dirty="0"/>
              <a:t> </a:t>
            </a:r>
            <a:r>
              <a:rPr lang="fr-CA" altLang="en-US" dirty="0" err="1"/>
              <a:t>findbestplan</a:t>
            </a:r>
            <a:r>
              <a:rPr lang="fr-CA" altLang="en-US" dirty="0"/>
              <a:t>(</a:t>
            </a:r>
            <a:r>
              <a:rPr lang="fr-CA" altLang="en-US" i="1" dirty="0"/>
              <a:t>S</a:t>
            </a:r>
            <a:r>
              <a:rPr lang="fr-CA" altLang="en-US" dirty="0"/>
              <a:t>)</a:t>
            </a:r>
            <a:br>
              <a:rPr lang="fr-CA" altLang="en-US" dirty="0"/>
            </a:br>
            <a:r>
              <a:rPr lang="fr-CA" altLang="en-US" b="1" dirty="0"/>
              <a:t>if </a:t>
            </a:r>
            <a:r>
              <a:rPr lang="fr-CA" altLang="en-US" dirty="0"/>
              <a:t>(</a:t>
            </a:r>
            <a:r>
              <a:rPr lang="fr-CA" altLang="en-US" i="1" dirty="0" err="1"/>
              <a:t>bestplan</a:t>
            </a:r>
            <a:r>
              <a:rPr lang="fr-CA" altLang="en-US" dirty="0"/>
              <a:t>[</a:t>
            </a:r>
            <a:r>
              <a:rPr lang="fr-CA" altLang="en-US" i="1" dirty="0"/>
              <a:t>S</a:t>
            </a:r>
            <a:r>
              <a:rPr lang="fr-CA" altLang="en-US" dirty="0"/>
              <a:t>].</a:t>
            </a:r>
            <a:r>
              <a:rPr lang="fr-CA" altLang="en-US" i="1" dirty="0" err="1"/>
              <a:t>cost</a:t>
            </a:r>
            <a:r>
              <a:rPr lang="fr-CA" altLang="en-US" i="1" dirty="0"/>
              <a:t> </a:t>
            </a:r>
            <a:r>
              <a:rPr lang="fr-CA" altLang="en-US" dirty="0">
                <a:sym typeface="Symbol" panose="05050102010706020507" pitchFamily="18" charset="2"/>
              </a:rPr>
              <a:t> )</a:t>
            </a:r>
            <a:br>
              <a:rPr lang="fr-CA" altLang="en-US" dirty="0">
                <a:sym typeface="Symbol" panose="05050102010706020507" pitchFamily="18" charset="2"/>
              </a:rPr>
            </a:br>
            <a:r>
              <a:rPr lang="fr-CA" altLang="en-US" dirty="0">
                <a:sym typeface="Symbol" panose="05050102010706020507" pitchFamily="18" charset="2"/>
              </a:rPr>
              <a:t> </a:t>
            </a:r>
            <a:r>
              <a:rPr lang="fr-CA" altLang="en-US" b="1" dirty="0">
                <a:sym typeface="Symbol" panose="05050102010706020507" pitchFamily="18" charset="2"/>
              </a:rPr>
              <a:t>return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a:t>
            </a:r>
            <a:br>
              <a:rPr lang="fr-CA" altLang="en-US" dirty="0">
                <a:sym typeface="Symbol" panose="05050102010706020507" pitchFamily="18" charset="2"/>
              </a:rPr>
            </a:br>
            <a:r>
              <a:rPr lang="fr-CA" altLang="en-US" dirty="0">
                <a:sym typeface="Symbol" panose="05050102010706020507" pitchFamily="18" charset="2"/>
              </a:rPr>
              <a:t>     // autre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 n'a pas été calculé, calculez-le maintenant</a:t>
            </a:r>
            <a:br>
              <a:rPr lang="fr-CA" altLang="en-US" dirty="0">
                <a:sym typeface="Symbol" panose="05050102010706020507" pitchFamily="18" charset="2"/>
              </a:rPr>
            </a:br>
            <a:r>
              <a:rPr lang="fr-CA" altLang="en-US" b="1" dirty="0">
                <a:sym typeface="Symbol" panose="05050102010706020507" pitchFamily="18" charset="2"/>
              </a:rPr>
              <a:t>if</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contient seulement 1 relation)</a:t>
            </a:r>
            <a:br>
              <a:rPr lang="fr-CA" altLang="en-US" dirty="0">
                <a:sym typeface="Symbol" panose="05050102010706020507" pitchFamily="18" charset="2"/>
              </a:rPr>
            </a:br>
            <a:r>
              <a:rPr lang="fr-CA" altLang="en-US" dirty="0">
                <a:sym typeface="Symbol" panose="05050102010706020507" pitchFamily="18" charset="2"/>
              </a:rPr>
              <a:t> définir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a:t>
            </a:r>
            <a:r>
              <a:rPr lang="fr-CA" altLang="en-US" i="1" dirty="0">
                <a:sym typeface="Symbol" panose="05050102010706020507" pitchFamily="18" charset="2"/>
              </a:rPr>
              <a:t>plan</a:t>
            </a:r>
            <a:r>
              <a:rPr lang="fr-CA" altLang="en-US" dirty="0">
                <a:sym typeface="Symbol" panose="05050102010706020507" pitchFamily="18" charset="2"/>
              </a:rPr>
              <a:t> et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a:t>
            </a:r>
            <a:r>
              <a:rPr lang="fr-CA" altLang="en-US" i="1" dirty="0" err="1">
                <a:sym typeface="Symbol" panose="05050102010706020507" pitchFamily="18" charset="2"/>
              </a:rPr>
              <a:t>cost</a:t>
            </a:r>
            <a:r>
              <a:rPr lang="fr-CA" altLang="en-US" i="1" dirty="0">
                <a:sym typeface="Symbol" panose="05050102010706020507" pitchFamily="18" charset="2"/>
              </a:rPr>
              <a:t> en </a:t>
            </a:r>
            <a:r>
              <a:rPr lang="fr-CA" altLang="en-US" dirty="0">
                <a:sym typeface="Symbol" panose="05050102010706020507" pitchFamily="18" charset="2"/>
              </a:rPr>
              <a:t>basant sur la meilleure façon </a:t>
            </a:r>
            <a:br>
              <a:rPr lang="fr-CA" altLang="en-US" dirty="0">
                <a:sym typeface="Symbol" panose="05050102010706020507" pitchFamily="18" charset="2"/>
              </a:rPr>
            </a:br>
            <a:r>
              <a:rPr lang="fr-CA" altLang="en-US" dirty="0">
                <a:sym typeface="Symbol" panose="05050102010706020507" pitchFamily="18" charset="2"/>
              </a:rPr>
              <a:t> d'accéder </a:t>
            </a:r>
            <a:r>
              <a:rPr lang="fr-CA" altLang="en-US" i="1" dirty="0">
                <a:sym typeface="Symbol" panose="05050102010706020507" pitchFamily="18" charset="2"/>
              </a:rPr>
              <a:t>S</a:t>
            </a:r>
            <a:r>
              <a:rPr lang="fr-CA" altLang="en-US" dirty="0">
                <a:sym typeface="Symbol" panose="05050102010706020507" pitchFamily="18" charset="2"/>
              </a:rPr>
              <a:t> en utilisant les sélections sur </a:t>
            </a:r>
            <a:r>
              <a:rPr lang="fr-CA" altLang="en-US" i="1" dirty="0">
                <a:sym typeface="Symbol" panose="05050102010706020507" pitchFamily="18" charset="2"/>
              </a:rPr>
              <a:t>S</a:t>
            </a:r>
            <a:r>
              <a:rPr lang="fr-CA" altLang="en-US" dirty="0">
                <a:sym typeface="Symbol" panose="05050102010706020507" pitchFamily="18" charset="2"/>
              </a:rPr>
              <a:t> et indices (le cas échéant) sur S </a:t>
            </a:r>
            <a:endParaRPr lang="fr-CA" altLang="en-US" b="1" dirty="0">
              <a:sym typeface="Symbol" panose="05050102010706020507" pitchFamily="18" charset="2"/>
            </a:endParaRPr>
          </a:p>
          <a:p>
            <a:pPr algn="l" rtl="0">
              <a:buFont typeface="Monotype Sorts" pitchFamily="-65" charset="2"/>
              <a:buNone/>
            </a:pPr>
            <a:r>
              <a:rPr lang="fr-CA" altLang="en-US" b="1" dirty="0">
                <a:sym typeface="Symbol" panose="05050102010706020507" pitchFamily="18" charset="2"/>
              </a:rPr>
              <a:t>       </a:t>
            </a:r>
            <a:r>
              <a:rPr lang="fr-CA" altLang="en-US" b="1" dirty="0" err="1">
                <a:sym typeface="Symbol" panose="05050102010706020507" pitchFamily="18" charset="2"/>
              </a:rPr>
              <a:t>else</a:t>
            </a:r>
            <a:r>
              <a:rPr lang="fr-CA" altLang="en-US" b="1" dirty="0">
                <a:sym typeface="Symbol" panose="05050102010706020507" pitchFamily="18" charset="2"/>
              </a:rPr>
              <a:t> for </a:t>
            </a:r>
            <a:r>
              <a:rPr lang="fr-CA" altLang="en-US" b="1" dirty="0" err="1">
                <a:sym typeface="Symbol" panose="05050102010706020507" pitchFamily="18" charset="2"/>
              </a:rPr>
              <a:t>each</a:t>
            </a:r>
            <a:r>
              <a:rPr lang="fr-CA" altLang="en-US" b="1" dirty="0">
                <a:sym typeface="Symbol" panose="05050102010706020507" pitchFamily="18" charset="2"/>
              </a:rPr>
              <a:t> </a:t>
            </a:r>
            <a:r>
              <a:rPr lang="fr-CA" altLang="en-US" dirty="0">
                <a:sym typeface="Symbol" panose="05050102010706020507" pitchFamily="18" charset="2"/>
              </a:rPr>
              <a:t>sous-ensemble non vide </a:t>
            </a:r>
            <a:r>
              <a:rPr lang="fr-CA" altLang="en-US" i="1" dirty="0">
                <a:sym typeface="Symbol" panose="05050102010706020507" pitchFamily="18" charset="2"/>
              </a:rPr>
              <a:t>S1</a:t>
            </a:r>
            <a:r>
              <a:rPr lang="fr-CA" altLang="en-US" dirty="0">
                <a:sym typeface="Symbol" panose="05050102010706020507" pitchFamily="18" charset="2"/>
              </a:rPr>
              <a:t> de </a:t>
            </a:r>
            <a:r>
              <a:rPr lang="fr-CA" altLang="en-US" i="1" dirty="0">
                <a:sym typeface="Symbol" panose="05050102010706020507" pitchFamily="18" charset="2"/>
              </a:rPr>
              <a:t>S </a:t>
            </a:r>
            <a:r>
              <a:rPr lang="fr-CA" altLang="en-US" dirty="0">
                <a:sym typeface="Symbol" panose="05050102010706020507" pitchFamily="18" charset="2"/>
              </a:rPr>
              <a:t>tel que </a:t>
            </a:r>
            <a:r>
              <a:rPr lang="fr-CA" altLang="en-US" i="1" dirty="0">
                <a:sym typeface="Symbol" panose="05050102010706020507" pitchFamily="18" charset="2"/>
              </a:rPr>
              <a:t>S</a:t>
            </a:r>
            <a:r>
              <a:rPr lang="fr-CA" altLang="en-US" dirty="0">
                <a:sym typeface="Symbol" panose="05050102010706020507" pitchFamily="18" charset="2"/>
              </a:rPr>
              <a:t>1  </a:t>
            </a:r>
            <a:r>
              <a:rPr lang="fr-CA" altLang="en-US" i="1" dirty="0">
                <a:sym typeface="Symbol" panose="05050102010706020507" pitchFamily="18" charset="2"/>
              </a:rPr>
              <a:t>S</a:t>
            </a:r>
          </a:p>
          <a:p>
            <a:pPr algn="l" rtl="0">
              <a:buFont typeface="Monotype Sorts" pitchFamily="-65" charset="2"/>
              <a:buNone/>
            </a:pPr>
            <a:br>
              <a:rPr lang="fr-CA" altLang="en-US" i="1" dirty="0">
                <a:sym typeface="Symbol" panose="05050102010706020507" pitchFamily="18" charset="2"/>
              </a:rPr>
            </a:br>
            <a:r>
              <a:rPr lang="fr-CA" altLang="en-US" i="1" dirty="0">
                <a:sym typeface="Symbol" panose="05050102010706020507" pitchFamily="18" charset="2"/>
              </a:rPr>
              <a:t> </a:t>
            </a:r>
            <a:r>
              <a:rPr lang="fr-CA" altLang="en-US" dirty="0">
                <a:sym typeface="Symbol" panose="05050102010706020507" pitchFamily="18" charset="2"/>
              </a:rPr>
              <a:t>P1 = </a:t>
            </a:r>
            <a:r>
              <a:rPr lang="fr-CA" altLang="en-US" dirty="0" err="1">
                <a:sym typeface="Symbol" panose="05050102010706020507" pitchFamily="18" charset="2"/>
              </a:rPr>
              <a:t>findbestplan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1)</a:t>
            </a:r>
            <a:br>
              <a:rPr lang="fr-CA" altLang="en-US" dirty="0">
                <a:sym typeface="Symbol" panose="05050102010706020507" pitchFamily="18" charset="2"/>
              </a:rPr>
            </a:br>
            <a:r>
              <a:rPr lang="fr-CA" altLang="en-US" dirty="0">
                <a:sym typeface="Symbol" panose="05050102010706020507" pitchFamily="18" charset="2"/>
              </a:rPr>
              <a:t> P2 = </a:t>
            </a:r>
            <a:r>
              <a:rPr lang="fr-CA" altLang="en-US" dirty="0" err="1">
                <a:sym typeface="Symbol" panose="05050102010706020507" pitchFamily="18" charset="2"/>
              </a:rPr>
              <a:t>findbestplan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 - </a:t>
            </a:r>
            <a:r>
              <a:rPr lang="fr-CA" altLang="en-US" i="1" dirty="0">
                <a:sym typeface="Symbol" panose="05050102010706020507" pitchFamily="18" charset="2"/>
              </a:rPr>
              <a:t>S</a:t>
            </a:r>
            <a:r>
              <a:rPr lang="fr-CA" altLang="en-US" dirty="0">
                <a:sym typeface="Symbol" panose="05050102010706020507" pitchFamily="18" charset="2"/>
              </a:rPr>
              <a:t>1)</a:t>
            </a:r>
          </a:p>
          <a:p>
            <a:pPr algn="l" rtl="0">
              <a:buFont typeface="Monotype Sorts" pitchFamily="-65" charset="2"/>
              <a:buNone/>
            </a:pPr>
            <a:br>
              <a:rPr lang="fr-CA" altLang="en-US" dirty="0">
                <a:sym typeface="Symbol" panose="05050102010706020507" pitchFamily="18" charset="2"/>
              </a:rPr>
            </a:br>
            <a:r>
              <a:rPr lang="fr-CA" altLang="en-US" dirty="0">
                <a:sym typeface="Symbol" panose="05050102010706020507" pitchFamily="18" charset="2"/>
              </a:rPr>
              <a:t> </a:t>
            </a:r>
            <a:r>
              <a:rPr lang="fr-CA" altLang="en-US" b="1" dirty="0">
                <a:sym typeface="Symbol" panose="05050102010706020507" pitchFamily="18" charset="2"/>
              </a:rPr>
              <a:t>for </a:t>
            </a:r>
            <a:r>
              <a:rPr lang="fr-CA" altLang="en-US" b="1" dirty="0" err="1">
                <a:sym typeface="Symbol" panose="05050102010706020507" pitchFamily="18" charset="2"/>
              </a:rPr>
              <a:t>each</a:t>
            </a:r>
            <a:r>
              <a:rPr lang="fr-CA" altLang="en-US" b="1" dirty="0">
                <a:sym typeface="Symbol" panose="05050102010706020507" pitchFamily="18" charset="2"/>
              </a:rPr>
              <a:t> </a:t>
            </a:r>
            <a:r>
              <a:rPr lang="fr-CA" altLang="en-US" dirty="0">
                <a:ea typeface="MS PGothic" panose="020B0600070205080204" pitchFamily="34" charset="-128"/>
                <a:sym typeface="Symbol" panose="05050102010706020507" pitchFamily="18" charset="2"/>
              </a:rPr>
              <a:t>algorithme A pour joindre les résultats </a:t>
            </a:r>
            <a:r>
              <a:rPr lang="fr-CA" altLang="en-US" dirty="0">
                <a:sym typeface="Symbol" panose="05050102010706020507" pitchFamily="18" charset="2"/>
              </a:rPr>
              <a:t>de </a:t>
            </a:r>
            <a:r>
              <a:rPr lang="fr-CA" altLang="en-US" i="1" dirty="0">
                <a:sym typeface="Symbol" panose="05050102010706020507" pitchFamily="18" charset="2"/>
              </a:rPr>
              <a:t>P</a:t>
            </a:r>
            <a:r>
              <a:rPr lang="fr-CA" altLang="en-US" dirty="0">
                <a:sym typeface="Symbol" panose="05050102010706020507" pitchFamily="18" charset="2"/>
              </a:rPr>
              <a:t>1 et </a:t>
            </a:r>
            <a:r>
              <a:rPr lang="fr-CA" altLang="en-US" i="1" dirty="0">
                <a:sym typeface="Symbol" panose="05050102010706020507" pitchFamily="18" charset="2"/>
              </a:rPr>
              <a:t>P</a:t>
            </a:r>
            <a:r>
              <a:rPr lang="fr-CA" altLang="en-US" dirty="0">
                <a:sym typeface="Symbol" panose="05050102010706020507" pitchFamily="18" charset="2"/>
              </a:rPr>
              <a:t>2</a:t>
            </a:r>
            <a:br>
              <a:rPr lang="fr-CA" altLang="en-US" dirty="0">
                <a:sym typeface="Symbol" panose="05050102010706020507" pitchFamily="18" charset="2"/>
              </a:rPr>
            </a:br>
            <a:r>
              <a:rPr lang="fr-CA" altLang="en-US" dirty="0">
                <a:sym typeface="Symbol" panose="05050102010706020507" pitchFamily="18" charset="2"/>
              </a:rPr>
              <a:t> </a:t>
            </a:r>
            <a:r>
              <a:rPr lang="fr-CA" altLang="en-US" b="1" i="1" dirty="0">
                <a:sym typeface="Symbol" panose="05050102010706020507" pitchFamily="18" charset="2"/>
              </a:rPr>
              <a:t>… Calculer le plan et le coût d'utilisation de A (voir page suivante).</a:t>
            </a:r>
            <a:br>
              <a:rPr lang="fr-CA" altLang="en-US" i="1" dirty="0">
                <a:sym typeface="Symbol" panose="05050102010706020507" pitchFamily="18" charset="2"/>
              </a:rPr>
            </a:br>
            <a:r>
              <a:rPr lang="fr-CA" altLang="en-US" b="1" dirty="0">
                <a:sym typeface="Symbol" panose="05050102010706020507" pitchFamily="18" charset="2"/>
              </a:rPr>
              <a:t> if </a:t>
            </a:r>
            <a:r>
              <a:rPr lang="fr-CA" altLang="en-US" i="1" dirty="0" err="1">
                <a:sym typeface="Symbol" panose="05050102010706020507" pitchFamily="18" charset="2"/>
              </a:rPr>
              <a:t>cost</a:t>
            </a:r>
            <a:r>
              <a:rPr lang="fr-CA" altLang="en-US" i="1" dirty="0">
                <a:sym typeface="Symbol" panose="05050102010706020507" pitchFamily="18" charset="2"/>
              </a:rPr>
              <a:t> </a:t>
            </a:r>
            <a:r>
              <a:rPr lang="fr-CA" altLang="en-US" dirty="0">
                <a:sym typeface="Symbol" panose="05050102010706020507" pitchFamily="18" charset="2"/>
              </a:rPr>
              <a:t>&lt;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a:t>
            </a:r>
            <a:r>
              <a:rPr lang="fr-CA" altLang="en-US" i="1" dirty="0" err="1">
                <a:sym typeface="Symbol" panose="05050102010706020507" pitchFamily="18" charset="2"/>
              </a:rPr>
              <a:t>cost</a:t>
            </a:r>
            <a:br>
              <a:rPr lang="fr-CA" altLang="en-US" dirty="0">
                <a:sym typeface="Symbol" panose="05050102010706020507" pitchFamily="18" charset="2"/>
              </a:rPr>
            </a:br>
            <a:r>
              <a:rPr lang="fr-CA" altLang="en-US" dirty="0">
                <a:sym typeface="Symbol" panose="05050102010706020507" pitchFamily="18" charset="2"/>
              </a:rPr>
              <a:t>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a:t>
            </a:r>
            <a:r>
              <a:rPr lang="fr-CA" altLang="en-US" i="1" dirty="0" err="1">
                <a:sym typeface="Symbol" panose="05050102010706020507" pitchFamily="18" charset="2"/>
              </a:rPr>
              <a:t>cost</a:t>
            </a:r>
            <a:r>
              <a:rPr lang="fr-CA" altLang="en-US" i="1" dirty="0">
                <a:sym typeface="Symbol" panose="05050102010706020507" pitchFamily="18" charset="2"/>
              </a:rPr>
              <a:t> </a:t>
            </a:r>
            <a:r>
              <a:rPr lang="fr-CA" altLang="en-US" dirty="0">
                <a:sym typeface="Symbol" panose="05050102010706020507" pitchFamily="18" charset="2"/>
              </a:rPr>
              <a:t>= </a:t>
            </a:r>
            <a:r>
              <a:rPr lang="fr-CA" altLang="en-US" dirty="0" err="1">
                <a:sym typeface="Symbol" panose="05050102010706020507" pitchFamily="18" charset="2"/>
              </a:rPr>
              <a:t>cost</a:t>
            </a:r>
            <a:br>
              <a:rPr lang="fr-CA" altLang="en-US" dirty="0">
                <a:sym typeface="Symbol" panose="05050102010706020507" pitchFamily="18" charset="2"/>
              </a:rPr>
            </a:br>
            <a:r>
              <a:rPr lang="fr-CA" altLang="en-US" dirty="0">
                <a:sym typeface="Symbol" panose="05050102010706020507" pitchFamily="18" charset="2"/>
              </a:rPr>
              <a:t> </a:t>
            </a:r>
            <a:r>
              <a:rPr lang="fr-CA" altLang="en-US" i="1" dirty="0" err="1">
                <a:sym typeface="Symbol" panose="05050102010706020507" pitchFamily="18" charset="2"/>
              </a:rPr>
              <a:t>bestplan</a:t>
            </a:r>
            <a:r>
              <a:rPr lang="fr-CA" altLang="en-US" dirty="0">
                <a:sym typeface="Symbol" panose="05050102010706020507" pitchFamily="18" charset="2"/>
              </a:rPr>
              <a:t>[</a:t>
            </a:r>
            <a:r>
              <a:rPr lang="fr-CA" altLang="en-US" i="1" dirty="0">
                <a:sym typeface="Symbol" panose="05050102010706020507" pitchFamily="18" charset="2"/>
              </a:rPr>
              <a:t>S</a:t>
            </a:r>
            <a:r>
              <a:rPr lang="fr-CA" altLang="en-US" dirty="0">
                <a:sym typeface="Symbol" panose="05050102010706020507" pitchFamily="18" charset="2"/>
              </a:rPr>
              <a:t>].</a:t>
            </a:r>
            <a:r>
              <a:rPr lang="fr-CA" altLang="en-US" i="1" dirty="0">
                <a:sym typeface="Symbol" panose="05050102010706020507" pitchFamily="18" charset="2"/>
              </a:rPr>
              <a:t>plan </a:t>
            </a:r>
            <a:r>
              <a:rPr lang="fr-CA" altLang="en-US" dirty="0">
                <a:sym typeface="Symbol" panose="05050102010706020507" pitchFamily="18" charset="2"/>
              </a:rPr>
              <a:t>= </a:t>
            </a:r>
            <a:r>
              <a:rPr lang="fr-CA" altLang="ja-JP" i="1" dirty="0">
                <a:sym typeface="Symbol" panose="05050102010706020507" pitchFamily="18" charset="2"/>
              </a:rPr>
              <a:t>plan</a:t>
            </a:r>
            <a:r>
              <a:rPr lang="fr-CA" altLang="ja-JP" dirty="0">
                <a:sym typeface="Symbol" panose="05050102010706020507" pitchFamily="18" charset="2"/>
              </a:rPr>
              <a:t>;</a:t>
            </a:r>
          </a:p>
          <a:p>
            <a:pPr algn="l" rtl="0">
              <a:buFont typeface="Monotype Sorts" pitchFamily="-65" charset="2"/>
              <a:buNone/>
            </a:pPr>
            <a:r>
              <a:rPr lang="fr-CA" altLang="ja-JP" b="1" dirty="0">
                <a:sym typeface="Symbol" panose="05050102010706020507" pitchFamily="18" charset="2"/>
              </a:rPr>
              <a:t>return</a:t>
            </a:r>
            <a:r>
              <a:rPr lang="fr-CA" altLang="ja-JP" dirty="0">
                <a:sym typeface="Symbol" panose="05050102010706020507" pitchFamily="18" charset="2"/>
              </a:rPr>
              <a:t> </a:t>
            </a:r>
            <a:r>
              <a:rPr lang="fr-CA" altLang="ja-JP" i="1" dirty="0" err="1">
                <a:sym typeface="Symbol" panose="05050102010706020507" pitchFamily="18" charset="2"/>
              </a:rPr>
              <a:t>bestplan</a:t>
            </a:r>
            <a:r>
              <a:rPr lang="fr-CA" altLang="ja-JP" dirty="0">
                <a:sym typeface="Symbol" panose="05050102010706020507" pitchFamily="18" charset="2"/>
              </a:rPr>
              <a:t>[</a:t>
            </a:r>
            <a:r>
              <a:rPr lang="fr-CA" altLang="ja-JP" i="1" dirty="0">
                <a:sym typeface="Symbol" panose="05050102010706020507" pitchFamily="18" charset="2"/>
              </a:rPr>
              <a:t>S</a:t>
            </a:r>
            <a:r>
              <a:rPr lang="fr-CA" altLang="ja-JP" dirty="0">
                <a:sym typeface="Symbol" panose="05050102010706020507" pitchFamily="18" charset="2"/>
              </a:rPr>
              <a:t>]</a:t>
            </a:r>
            <a:endParaRPr lang="fr-CA" altLang="en-US" dirty="0">
              <a:sym typeface="Symbol" panose="05050102010706020507" pitchFamily="18" charset="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70AC9EB8-145F-44FE-83DE-591A653E71C4}"/>
              </a:ext>
            </a:extLst>
          </p:cNvPr>
          <p:cNvSpPr>
            <a:spLocks noGrp="1" noChangeArrowheads="1"/>
          </p:cNvSpPr>
          <p:nvPr>
            <p:ph type="title"/>
          </p:nvPr>
        </p:nvSpPr>
        <p:spPr>
          <a:xfrm>
            <a:off x="768350" y="285921"/>
            <a:ext cx="8226426" cy="634087"/>
          </a:xfrm>
        </p:spPr>
        <p:txBody>
          <a:bodyPr/>
          <a:lstStyle/>
          <a:p>
            <a:pPr algn="l">
              <a:defRPr/>
            </a:pPr>
            <a:r>
              <a:rPr lang="fr-CA" altLang="en-US" dirty="0">
                <a:effectLst>
                  <a:outerShdw blurRad="38100" dist="38100" dir="2700000" algn="tl">
                    <a:srgbClr val="C0C0C0"/>
                  </a:outerShdw>
                </a:effectLst>
              </a:rPr>
              <a:t>Algorithme d'optimisation d'ordre de jointure (suite)</a:t>
            </a:r>
          </a:p>
        </p:txBody>
      </p:sp>
      <p:sp>
        <p:nvSpPr>
          <p:cNvPr id="54275" name="Rectangle 3">
            <a:extLst>
              <a:ext uri="{FF2B5EF4-FFF2-40B4-BE49-F238E27FC236}">
                <a16:creationId xmlns:a16="http://schemas.microsoft.com/office/drawing/2014/main" id="{9EF63D08-E132-4508-BDD9-45B4691EBB73}"/>
              </a:ext>
            </a:extLst>
          </p:cNvPr>
          <p:cNvSpPr>
            <a:spLocks noGrp="1" noChangeArrowheads="1"/>
          </p:cNvSpPr>
          <p:nvPr>
            <p:ph idx="1"/>
          </p:nvPr>
        </p:nvSpPr>
        <p:spPr>
          <a:xfrm>
            <a:off x="664142" y="942471"/>
            <a:ext cx="7632835" cy="5819275"/>
          </a:xfrm>
          <a:prstGeom prst="rect">
            <a:avLst/>
          </a:prstGeom>
        </p:spPr>
        <p:txBody>
          <a:bodyPr/>
          <a:lstStyle/>
          <a:p>
            <a:pPr algn="l" rtl="0">
              <a:buFont typeface="Monotype Sorts" pitchFamily="-65" charset="2"/>
              <a:buNone/>
            </a:pPr>
            <a:r>
              <a:rPr lang="fr-CA" altLang="en-US" b="1" dirty="0">
                <a:sym typeface="Symbol" panose="05050102010706020507" pitchFamily="18" charset="2"/>
              </a:rPr>
              <a:t>For </a:t>
            </a:r>
            <a:r>
              <a:rPr lang="fr-CA" altLang="en-US" b="1" dirty="0" err="1">
                <a:sym typeface="Symbol" panose="05050102010706020507" pitchFamily="18" charset="2"/>
              </a:rPr>
              <a:t>each</a:t>
            </a:r>
            <a:r>
              <a:rPr lang="fr-CA" altLang="en-US" b="1" dirty="0">
                <a:sym typeface="Symbol" panose="05050102010706020507" pitchFamily="18" charset="2"/>
              </a:rPr>
              <a:t> </a:t>
            </a:r>
            <a:r>
              <a:rPr lang="fr-CA" altLang="en-US" dirty="0">
                <a:ea typeface="MS PGothic" panose="020B0600070205080204" pitchFamily="34" charset="-128"/>
                <a:sym typeface="Symbol" panose="05050102010706020507" pitchFamily="18" charset="2"/>
              </a:rPr>
              <a:t>algorithme A pour joindre les résultats </a:t>
            </a:r>
            <a:r>
              <a:rPr lang="fr-CA" altLang="en-US" dirty="0">
                <a:sym typeface="Symbol" panose="05050102010706020507" pitchFamily="18" charset="2"/>
              </a:rPr>
              <a:t>de </a:t>
            </a:r>
            <a:r>
              <a:rPr lang="fr-CA" altLang="en-US" i="1" dirty="0">
                <a:sym typeface="Symbol" panose="05050102010706020507" pitchFamily="18" charset="2"/>
              </a:rPr>
              <a:t>P</a:t>
            </a:r>
            <a:r>
              <a:rPr lang="fr-CA" altLang="en-US" dirty="0">
                <a:sym typeface="Symbol" panose="05050102010706020507" pitchFamily="18" charset="2"/>
              </a:rPr>
              <a:t>1 et </a:t>
            </a:r>
            <a:r>
              <a:rPr lang="fr-CA" altLang="en-US" i="1" dirty="0">
                <a:sym typeface="Symbol" panose="05050102010706020507" pitchFamily="18" charset="2"/>
              </a:rPr>
              <a:t>P</a:t>
            </a:r>
            <a:r>
              <a:rPr lang="fr-CA" altLang="en-US" dirty="0">
                <a:sym typeface="Symbol" panose="05050102010706020507" pitchFamily="18" charset="2"/>
              </a:rPr>
              <a:t>2</a:t>
            </a:r>
            <a:br>
              <a:rPr lang="fr-CA" altLang="en-US" dirty="0">
                <a:sym typeface="Symbol" panose="05050102010706020507" pitchFamily="18" charset="2"/>
              </a:rPr>
            </a:br>
            <a:r>
              <a:rPr lang="fr-CA" altLang="en-US" dirty="0">
                <a:sym typeface="Symbol" panose="05050102010706020507" pitchFamily="18" charset="2"/>
              </a:rPr>
              <a:t> </a:t>
            </a:r>
            <a:r>
              <a:rPr lang="fr-CA" altLang="en-US" sz="1400" dirty="0">
                <a:sym typeface="Symbol" panose="05050102010706020507" pitchFamily="18" charset="2"/>
              </a:rPr>
              <a:t>// Pour les jointures de boucles imbriquées indexées, l'extérieur peut être </a:t>
            </a:r>
            <a:r>
              <a:rPr lang="fr-CA" altLang="en-US" sz="1400" i="1" dirty="0">
                <a:sym typeface="Symbol" panose="05050102010706020507" pitchFamily="18" charset="2"/>
              </a:rPr>
              <a:t>P1</a:t>
            </a:r>
            <a:r>
              <a:rPr lang="fr-CA" altLang="en-US" sz="1400" dirty="0">
                <a:sym typeface="Symbol" panose="05050102010706020507" pitchFamily="18" charset="2"/>
              </a:rPr>
              <a:t> ou </a:t>
            </a:r>
            <a:r>
              <a:rPr lang="fr-CA" altLang="en-US" sz="1400" i="1" dirty="0">
                <a:sym typeface="Symbol" panose="05050102010706020507" pitchFamily="18" charset="2"/>
              </a:rPr>
              <a:t>P2</a:t>
            </a:r>
            <a:br>
              <a:rPr lang="fr-CA" altLang="en-US" sz="1400" i="1" dirty="0">
                <a:sym typeface="Symbol" panose="05050102010706020507" pitchFamily="18" charset="2"/>
              </a:rPr>
            </a:br>
            <a:r>
              <a:rPr lang="fr-CA" altLang="en-US" sz="1400" i="1" dirty="0">
                <a:sym typeface="Symbol" panose="05050102010706020507" pitchFamily="18" charset="2"/>
              </a:rPr>
              <a:t> </a:t>
            </a:r>
            <a:r>
              <a:rPr lang="fr-CA" altLang="en-US" sz="1400" dirty="0">
                <a:sym typeface="Symbol" panose="05050102010706020507" pitchFamily="18" charset="2"/>
              </a:rPr>
              <a:t>// De même pour hash-</a:t>
            </a:r>
            <a:r>
              <a:rPr lang="fr-CA" altLang="en-US" sz="1400" dirty="0" err="1">
                <a:sym typeface="Symbol" panose="05050102010706020507" pitchFamily="18" charset="2"/>
              </a:rPr>
              <a:t>join</a:t>
            </a:r>
            <a:r>
              <a:rPr lang="fr-CA" altLang="en-US" sz="1400" dirty="0">
                <a:sym typeface="Symbol" panose="05050102010706020507" pitchFamily="18" charset="2"/>
              </a:rPr>
              <a:t>, la relation de construction pourrait être</a:t>
            </a:r>
            <a:r>
              <a:rPr lang="fr-CA" altLang="en-US" sz="1400" i="1" dirty="0">
                <a:sym typeface="Symbol" panose="05050102010706020507" pitchFamily="18" charset="2"/>
              </a:rPr>
              <a:t> P1 </a:t>
            </a:r>
            <a:r>
              <a:rPr lang="fr-CA" altLang="en-US" sz="1400" dirty="0">
                <a:sym typeface="Symbol" panose="05050102010706020507" pitchFamily="18" charset="2"/>
              </a:rPr>
              <a:t>ou</a:t>
            </a:r>
            <a:r>
              <a:rPr lang="fr-CA" altLang="en-US" sz="1400" i="1" dirty="0">
                <a:sym typeface="Symbol" panose="05050102010706020507" pitchFamily="18" charset="2"/>
              </a:rPr>
              <a:t> P2</a:t>
            </a:r>
            <a:br>
              <a:rPr lang="fr-CA" altLang="en-US" sz="1400" i="1" dirty="0">
                <a:sym typeface="Symbol" panose="05050102010706020507" pitchFamily="18" charset="2"/>
              </a:rPr>
            </a:br>
            <a:r>
              <a:rPr lang="fr-CA" altLang="en-US" sz="1400" i="1" dirty="0">
                <a:sym typeface="Symbol" panose="05050102010706020507" pitchFamily="18" charset="2"/>
              </a:rPr>
              <a:t> </a:t>
            </a:r>
            <a:r>
              <a:rPr lang="fr-CA" altLang="en-US" sz="1400" dirty="0">
                <a:sym typeface="Symbol" panose="05050102010706020507" pitchFamily="18" charset="2"/>
              </a:rPr>
              <a:t>//</a:t>
            </a:r>
            <a:r>
              <a:rPr lang="fr-CA" altLang="en-US" sz="1400" i="1" dirty="0">
                <a:sym typeface="Symbol" panose="05050102010706020507" pitchFamily="18" charset="2"/>
              </a:rPr>
              <a:t> </a:t>
            </a:r>
            <a:r>
              <a:rPr lang="fr-CA" altLang="en-US" sz="1400" dirty="0">
                <a:sym typeface="Symbol" panose="05050102010706020507" pitchFamily="18" charset="2"/>
              </a:rPr>
              <a:t>Nous supposons que les alternatives sont considérées comme des algorithmes séparés</a:t>
            </a:r>
            <a:r>
              <a:rPr lang="fr-CA" altLang="en-US" sz="1400" i="1" dirty="0">
                <a:sym typeface="Symbol" panose="05050102010706020507" pitchFamily="18" charset="2"/>
              </a:rPr>
              <a:t> </a:t>
            </a:r>
            <a:r>
              <a:rPr lang="fr-CA" altLang="en-US" sz="1400" b="1" i="1" dirty="0">
                <a:sym typeface="Symbol" panose="05050102010706020507" pitchFamily="18" charset="2"/>
              </a:rPr>
              <a:t> </a:t>
            </a:r>
          </a:p>
          <a:p>
            <a:pPr algn="l" rtl="0">
              <a:buFont typeface="Monotype Sorts" pitchFamily="-65" charset="2"/>
              <a:buNone/>
            </a:pPr>
            <a:r>
              <a:rPr lang="fr-CA" altLang="en-US" b="1" i="1" dirty="0">
                <a:sym typeface="Symbol" panose="05050102010706020507" pitchFamily="18" charset="2"/>
              </a:rPr>
              <a:t> if</a:t>
            </a:r>
            <a:r>
              <a:rPr lang="fr-CA" altLang="en-US" b="1" dirty="0">
                <a:sym typeface="Symbol" panose="05050102010706020507" pitchFamily="18" charset="2"/>
              </a:rPr>
              <a:t> </a:t>
            </a:r>
            <a:r>
              <a:rPr lang="fr-CA" altLang="en-US" dirty="0">
                <a:sym typeface="Symbol" panose="05050102010706020507" pitchFamily="18" charset="2"/>
              </a:rPr>
              <a:t>algorithme </a:t>
            </a:r>
            <a:r>
              <a:rPr lang="fr-CA" altLang="en-US" i="1" dirty="0">
                <a:sym typeface="Symbol" panose="05050102010706020507" pitchFamily="18" charset="2"/>
              </a:rPr>
              <a:t>A</a:t>
            </a:r>
            <a:r>
              <a:rPr lang="fr-CA" altLang="en-US" dirty="0">
                <a:sym typeface="Symbol" panose="05050102010706020507" pitchFamily="18" charset="2"/>
              </a:rPr>
              <a:t> est indexée avec des boucles imbriquées </a:t>
            </a:r>
            <a:br>
              <a:rPr lang="fr-CA" altLang="en-US" dirty="0">
                <a:sym typeface="Symbol" panose="05050102010706020507" pitchFamily="18" charset="2"/>
              </a:rPr>
            </a:br>
            <a:r>
              <a:rPr lang="fr-CA" altLang="en-US" dirty="0">
                <a:sym typeface="Symbol" panose="05050102010706020507" pitchFamily="18" charset="2"/>
              </a:rPr>
              <a:t> Supposez que </a:t>
            </a:r>
            <a:r>
              <a:rPr lang="fr-CA" altLang="en-US" i="1" dirty="0">
                <a:sym typeface="Symbol" panose="05050102010706020507" pitchFamily="18" charset="2"/>
              </a:rPr>
              <a:t>P</a:t>
            </a:r>
            <a:r>
              <a:rPr lang="fr-CA" altLang="en-US" i="1" baseline="-25000" dirty="0">
                <a:sym typeface="Symbol" panose="05050102010706020507" pitchFamily="18" charset="2"/>
              </a:rPr>
              <a:t>i</a:t>
            </a:r>
            <a:r>
              <a:rPr lang="fr-CA" altLang="en-US" dirty="0">
                <a:sym typeface="Symbol" panose="05050102010706020507" pitchFamily="18" charset="2"/>
              </a:rPr>
              <a:t> et </a:t>
            </a:r>
            <a:r>
              <a:rPr lang="fr-CA" altLang="en-US" i="1" dirty="0">
                <a:sym typeface="Symbol" panose="05050102010706020507" pitchFamily="18" charset="2"/>
              </a:rPr>
              <a:t>P</a:t>
            </a:r>
            <a:r>
              <a:rPr lang="fr-CA" altLang="en-US" i="1" baseline="-25000" dirty="0">
                <a:sym typeface="Symbol" panose="05050102010706020507" pitchFamily="18" charset="2"/>
              </a:rPr>
              <a:t>o</a:t>
            </a:r>
            <a:r>
              <a:rPr lang="fr-CA" altLang="en-US" dirty="0">
                <a:sym typeface="Symbol" panose="05050102010706020507" pitchFamily="18" charset="2"/>
              </a:rPr>
              <a:t> désignent les entrées internes et externes.</a:t>
            </a:r>
            <a:br>
              <a:rPr lang="fr-CA" altLang="en-US" dirty="0">
                <a:sym typeface="Symbol" panose="05050102010706020507" pitchFamily="18" charset="2"/>
              </a:rPr>
            </a:br>
            <a:r>
              <a:rPr lang="fr-CA" altLang="en-US" dirty="0">
                <a:sym typeface="Symbol" panose="05050102010706020507" pitchFamily="18" charset="2"/>
              </a:rPr>
              <a:t> </a:t>
            </a:r>
            <a:r>
              <a:rPr lang="fr-CA" altLang="en-US" b="1" dirty="0">
                <a:sym typeface="Symbol" panose="05050102010706020507" pitchFamily="18" charset="2"/>
              </a:rPr>
              <a:t>if </a:t>
            </a:r>
            <a:r>
              <a:rPr lang="fr-CA" altLang="en-US" i="1" dirty="0">
                <a:sym typeface="Symbol" panose="05050102010706020507" pitchFamily="18" charset="2"/>
              </a:rPr>
              <a:t>P</a:t>
            </a:r>
            <a:r>
              <a:rPr lang="fr-CA" altLang="en-US" i="1" baseline="-25000" dirty="0">
                <a:sym typeface="Symbol" panose="05050102010706020507" pitchFamily="18" charset="2"/>
              </a:rPr>
              <a:t>i</a:t>
            </a:r>
            <a:r>
              <a:rPr lang="fr-CA" altLang="en-US" dirty="0">
                <a:sym typeface="Symbol" panose="05050102010706020507" pitchFamily="18" charset="2"/>
              </a:rPr>
              <a:t> a une seule relation </a:t>
            </a:r>
            <a:r>
              <a:rPr lang="fr-CA" altLang="en-US" i="1" dirty="0">
                <a:sym typeface="Symbol" panose="05050102010706020507" pitchFamily="18" charset="2"/>
              </a:rPr>
              <a:t>r</a:t>
            </a:r>
            <a:r>
              <a:rPr lang="fr-CA" altLang="en-US" i="1" baseline="-25000" dirty="0">
                <a:sym typeface="Symbol" panose="05050102010706020507" pitchFamily="18" charset="2"/>
              </a:rPr>
              <a:t>i</a:t>
            </a:r>
            <a:r>
              <a:rPr lang="fr-CA" altLang="en-US" dirty="0">
                <a:sym typeface="Symbol" panose="05050102010706020507" pitchFamily="18" charset="2"/>
              </a:rPr>
              <a:t> et </a:t>
            </a:r>
            <a:r>
              <a:rPr lang="fr-CA" altLang="en-US" i="1" dirty="0">
                <a:sym typeface="Symbol" panose="05050102010706020507" pitchFamily="18" charset="2"/>
              </a:rPr>
              <a:t>r</a:t>
            </a:r>
            <a:r>
              <a:rPr lang="fr-CA" altLang="en-US" i="1" baseline="-25000" dirty="0">
                <a:sym typeface="Symbol" panose="05050102010706020507" pitchFamily="18" charset="2"/>
              </a:rPr>
              <a:t>i</a:t>
            </a:r>
            <a:r>
              <a:rPr lang="fr-CA" altLang="en-US" dirty="0">
                <a:sym typeface="Symbol" panose="05050102010706020507" pitchFamily="18" charset="2"/>
              </a:rPr>
              <a:t> a un index sur l'attribut de jointure</a:t>
            </a:r>
          </a:p>
          <a:p>
            <a:pPr algn="l" rtl="0">
              <a:buFont typeface="Monotype Sorts" pitchFamily="-65" charset="2"/>
              <a:buNone/>
            </a:pPr>
            <a:r>
              <a:rPr lang="fr-CA" altLang="en-US" i="1" dirty="0">
                <a:sym typeface="Symbol" panose="05050102010706020507" pitchFamily="18" charset="2"/>
              </a:rPr>
              <a:t>           plan = "</a:t>
            </a:r>
            <a:r>
              <a:rPr lang="fr-CA" altLang="en-US" dirty="0">
                <a:sym typeface="Symbol" panose="05050102010706020507" pitchFamily="18" charset="2"/>
              </a:rPr>
              <a:t>exécuter </a:t>
            </a:r>
            <a:r>
              <a:rPr lang="fr-CA" altLang="en-US" i="1" dirty="0" err="1">
                <a:sym typeface="Symbol" panose="05050102010706020507" pitchFamily="18" charset="2"/>
              </a:rPr>
              <a:t>P</a:t>
            </a:r>
            <a:r>
              <a:rPr lang="fr-CA" altLang="en-US" i="1" baseline="-25000" dirty="0" err="1">
                <a:sym typeface="Symbol" panose="05050102010706020507" pitchFamily="18" charset="2"/>
              </a:rPr>
              <a:t>o</a:t>
            </a:r>
            <a:r>
              <a:rPr lang="fr-CA" altLang="en-US" i="1" dirty="0" err="1">
                <a:sym typeface="Symbol" panose="05050102010706020507" pitchFamily="18" charset="2"/>
              </a:rPr>
              <a:t>.plan</a:t>
            </a:r>
            <a:r>
              <a:rPr lang="fr-CA" altLang="en-US" dirty="0">
                <a:sym typeface="Symbol" panose="05050102010706020507" pitchFamily="18" charset="2"/>
              </a:rPr>
              <a:t>; joindre les résultats de </a:t>
            </a:r>
            <a:r>
              <a:rPr lang="fr-CA" altLang="en-US" i="1" dirty="0">
                <a:sym typeface="Symbol" panose="05050102010706020507" pitchFamily="18" charset="2"/>
              </a:rPr>
              <a:t>P</a:t>
            </a:r>
            <a:r>
              <a:rPr lang="fr-CA" altLang="en-US" i="1" baseline="-25000" dirty="0">
                <a:sym typeface="Symbol" panose="05050102010706020507" pitchFamily="18" charset="2"/>
              </a:rPr>
              <a:t>o</a:t>
            </a:r>
            <a:r>
              <a:rPr lang="fr-CA" altLang="en-US" dirty="0">
                <a:sym typeface="Symbol" panose="05050102010706020507" pitchFamily="18" charset="2"/>
              </a:rPr>
              <a:t> et </a:t>
            </a:r>
            <a:r>
              <a:rPr lang="fr-CA" altLang="en-US" i="1" dirty="0">
                <a:sym typeface="Symbol" panose="05050102010706020507" pitchFamily="18" charset="2"/>
              </a:rPr>
              <a:t>r</a:t>
            </a:r>
            <a:r>
              <a:rPr lang="fr-CA" altLang="en-US" i="1" baseline="-25000" dirty="0">
                <a:sym typeface="Symbol" panose="05050102010706020507" pitchFamily="18" charset="2"/>
              </a:rPr>
              <a:t>i</a:t>
            </a:r>
            <a:r>
              <a:rPr lang="fr-CA" altLang="en-US" dirty="0">
                <a:sym typeface="Symbol" panose="05050102010706020507" pitchFamily="18" charset="2"/>
              </a:rPr>
              <a:t> en utilisant </a:t>
            </a:r>
            <a:r>
              <a:rPr lang="fr-CA" altLang="en-US" i="1" dirty="0">
                <a:sym typeface="Symbol" panose="05050102010706020507" pitchFamily="18" charset="2"/>
              </a:rPr>
              <a:t>A’’</a:t>
            </a:r>
            <a:br>
              <a:rPr lang="fr-CA" altLang="en-US" dirty="0">
                <a:sym typeface="Symbol" panose="05050102010706020507" pitchFamily="18" charset="2"/>
              </a:rPr>
            </a:br>
            <a:r>
              <a:rPr lang="fr-CA" altLang="en-US" dirty="0">
                <a:sym typeface="Symbol" panose="05050102010706020507" pitchFamily="18" charset="2"/>
              </a:rPr>
              <a:t> avec toutes les conditions de sélection sur </a:t>
            </a:r>
            <a:r>
              <a:rPr lang="fr-CA" altLang="en-US" i="1" dirty="0">
                <a:sym typeface="Symbol" panose="05050102010706020507" pitchFamily="18" charset="2"/>
              </a:rPr>
              <a:t>P</a:t>
            </a:r>
            <a:r>
              <a:rPr lang="fr-CA" altLang="en-US" i="1" baseline="-25000" dirty="0">
                <a:sym typeface="Symbol" panose="05050102010706020507" pitchFamily="18" charset="2"/>
              </a:rPr>
              <a:t>i</a:t>
            </a:r>
            <a:r>
              <a:rPr lang="fr-CA" altLang="en-US" dirty="0">
                <a:sym typeface="Symbol" panose="05050102010706020507" pitchFamily="18" charset="2"/>
              </a:rPr>
              <a:t> effectué dans le cadre de</a:t>
            </a:r>
            <a:br>
              <a:rPr lang="fr-CA" altLang="en-US" dirty="0">
                <a:sym typeface="Symbol" panose="05050102010706020507" pitchFamily="18" charset="2"/>
              </a:rPr>
            </a:br>
            <a:r>
              <a:rPr lang="fr-CA" altLang="en-US" dirty="0">
                <a:sym typeface="Symbol" panose="05050102010706020507" pitchFamily="18" charset="2"/>
              </a:rPr>
              <a:t> la condition de jointure</a:t>
            </a:r>
            <a:br>
              <a:rPr lang="fr-CA" altLang="en-US" dirty="0">
                <a:sym typeface="Symbol" panose="05050102010706020507" pitchFamily="18" charset="2"/>
              </a:rPr>
            </a:br>
            <a:r>
              <a:rPr lang="fr-CA" altLang="en-US" dirty="0">
                <a:sym typeface="Symbol" panose="05050102010706020507" pitchFamily="18" charset="2"/>
              </a:rPr>
              <a:t> coût = </a:t>
            </a:r>
            <a:r>
              <a:rPr lang="fr-CA" altLang="en-US" i="1" dirty="0" err="1">
                <a:sym typeface="Symbol" panose="05050102010706020507" pitchFamily="18" charset="2"/>
              </a:rPr>
              <a:t>P</a:t>
            </a:r>
            <a:r>
              <a:rPr lang="fr-CA" altLang="en-US" i="1" baseline="-25000" dirty="0" err="1">
                <a:sym typeface="Symbol" panose="05050102010706020507" pitchFamily="18" charset="2"/>
              </a:rPr>
              <a:t>o</a:t>
            </a:r>
            <a:r>
              <a:rPr lang="fr-CA" altLang="en-US" i="1" dirty="0" err="1">
                <a:sym typeface="Symbol" panose="05050102010706020507" pitchFamily="18" charset="2"/>
              </a:rPr>
              <a:t>.cost</a:t>
            </a:r>
            <a:r>
              <a:rPr lang="fr-CA" altLang="en-US" dirty="0">
                <a:sym typeface="Symbol" panose="05050102010706020507" pitchFamily="18" charset="2"/>
              </a:rPr>
              <a:t> + </a:t>
            </a:r>
            <a:r>
              <a:rPr lang="fr-CA" altLang="en-US" dirty="0" err="1">
                <a:sym typeface="Symbol" panose="05050102010706020507" pitchFamily="18" charset="2"/>
              </a:rPr>
              <a:t>cost</a:t>
            </a:r>
            <a:r>
              <a:rPr lang="fr-CA" altLang="en-US" dirty="0">
                <a:sym typeface="Symbol" panose="05050102010706020507" pitchFamily="18" charset="2"/>
              </a:rPr>
              <a:t> de A</a:t>
            </a:r>
            <a:br>
              <a:rPr lang="fr-CA" altLang="en-US" dirty="0">
                <a:sym typeface="Symbol" panose="05050102010706020507" pitchFamily="18" charset="2"/>
              </a:rPr>
            </a:br>
            <a:r>
              <a:rPr lang="fr-CA" altLang="en-US" dirty="0">
                <a:sym typeface="Symbol" panose="05050102010706020507" pitchFamily="18" charset="2"/>
              </a:rPr>
              <a:t> </a:t>
            </a:r>
            <a:r>
              <a:rPr lang="fr-CA" altLang="en-US" b="1" dirty="0" err="1">
                <a:sym typeface="Symbol" panose="05050102010706020507" pitchFamily="18" charset="2"/>
              </a:rPr>
              <a:t>else</a:t>
            </a:r>
            <a:r>
              <a:rPr lang="fr-CA" altLang="en-US" b="1" i="1" dirty="0">
                <a:sym typeface="Symbol" panose="05050102010706020507" pitchFamily="18" charset="2"/>
              </a:rPr>
              <a:t> </a:t>
            </a:r>
            <a:r>
              <a:rPr lang="fr-CA" altLang="en-US" i="1" dirty="0">
                <a:sym typeface="Symbol" panose="05050102010706020507" pitchFamily="18" charset="2"/>
              </a:rPr>
              <a:t>coût = </a:t>
            </a:r>
            <a:r>
              <a:rPr lang="fr-CA" altLang="en-US" dirty="0">
                <a:sym typeface="Symbol" panose="05050102010706020507" pitchFamily="18" charset="2"/>
              </a:rPr>
              <a:t>; / * ne peut pas utiliser la jointure de boucles imbriquées indexées * /</a:t>
            </a:r>
          </a:p>
          <a:p>
            <a:pPr algn="l" rtl="0">
              <a:buFont typeface="Monotype Sorts" pitchFamily="-65" charset="2"/>
              <a:buNone/>
            </a:pPr>
            <a:r>
              <a:rPr lang="fr-CA" altLang="en-US" b="1" dirty="0">
                <a:sym typeface="Symbol" panose="05050102010706020507" pitchFamily="18" charset="2"/>
              </a:rPr>
              <a:t> </a:t>
            </a:r>
            <a:r>
              <a:rPr lang="fr-CA" altLang="en-US" b="1" dirty="0" err="1">
                <a:sym typeface="Symbol" panose="05050102010706020507" pitchFamily="18" charset="2"/>
              </a:rPr>
              <a:t>else</a:t>
            </a:r>
            <a:r>
              <a:rPr lang="fr-CA" altLang="en-US" b="1" dirty="0">
                <a:sym typeface="Symbol" panose="05050102010706020507" pitchFamily="18" charset="2"/>
              </a:rPr>
              <a:t> </a:t>
            </a:r>
            <a:br>
              <a:rPr lang="fr-CA" altLang="en-US" b="1" dirty="0">
                <a:sym typeface="Symbol" panose="05050102010706020507" pitchFamily="18" charset="2"/>
              </a:rPr>
            </a:br>
            <a:r>
              <a:rPr lang="fr-CA" altLang="en-US" b="1" dirty="0">
                <a:sym typeface="Symbol" panose="05050102010706020507" pitchFamily="18" charset="2"/>
              </a:rPr>
              <a:t> </a:t>
            </a:r>
            <a:r>
              <a:rPr lang="fr-CA" altLang="en-US" dirty="0">
                <a:sym typeface="Symbol" panose="05050102010706020507" pitchFamily="18" charset="2"/>
              </a:rPr>
              <a:t>plan = "exécuter </a:t>
            </a:r>
            <a:r>
              <a:rPr lang="fr-CA" altLang="en-US" i="1" dirty="0">
                <a:sym typeface="Symbol" panose="05050102010706020507" pitchFamily="18" charset="2"/>
              </a:rPr>
              <a:t>P1.plan</a:t>
            </a:r>
            <a:r>
              <a:rPr lang="fr-CA" altLang="en-US" dirty="0">
                <a:sym typeface="Symbol" panose="05050102010706020507" pitchFamily="18" charset="2"/>
              </a:rPr>
              <a:t>;  exécuter</a:t>
            </a:r>
            <a:r>
              <a:rPr lang="fr-CA" altLang="en-US" i="1" dirty="0">
                <a:sym typeface="Symbol" panose="05050102010706020507" pitchFamily="18" charset="2"/>
              </a:rPr>
              <a:t>P2.plan</a:t>
            </a:r>
            <a:r>
              <a:rPr lang="fr-CA" altLang="en-US" dirty="0">
                <a:sym typeface="Symbol" panose="05050102010706020507" pitchFamily="18" charset="2"/>
              </a:rPr>
              <a:t>; </a:t>
            </a:r>
            <a:br>
              <a:rPr lang="fr-CA" altLang="en-US" dirty="0">
                <a:sym typeface="Symbol" panose="05050102010706020507" pitchFamily="18" charset="2"/>
              </a:rPr>
            </a:br>
            <a:r>
              <a:rPr lang="fr-CA" altLang="en-US" dirty="0">
                <a:sym typeface="Symbol" panose="05050102010706020507" pitchFamily="18" charset="2"/>
              </a:rPr>
              <a:t> joindre les résultats de </a:t>
            </a:r>
            <a:r>
              <a:rPr lang="fr-CA" altLang="en-US" i="1" dirty="0">
                <a:sym typeface="Symbol" panose="05050102010706020507" pitchFamily="18" charset="2"/>
              </a:rPr>
              <a:t>P1</a:t>
            </a:r>
            <a:r>
              <a:rPr lang="fr-CA" altLang="en-US" dirty="0">
                <a:sym typeface="Symbol" panose="05050102010706020507" pitchFamily="18" charset="2"/>
              </a:rPr>
              <a:t> et </a:t>
            </a:r>
            <a:r>
              <a:rPr lang="fr-CA" altLang="en-US" i="1" dirty="0">
                <a:sym typeface="Symbol" panose="05050102010706020507" pitchFamily="18" charset="2"/>
              </a:rPr>
              <a:t>P2</a:t>
            </a:r>
            <a:r>
              <a:rPr lang="fr-CA" altLang="en-US" dirty="0">
                <a:sym typeface="Symbol" panose="05050102010706020507" pitchFamily="18" charset="2"/>
              </a:rPr>
              <a:t> en utilisant </a:t>
            </a:r>
            <a:r>
              <a:rPr lang="fr-CA" altLang="en-US" i="1" dirty="0">
                <a:sym typeface="Symbol" panose="05050102010706020507" pitchFamily="18" charset="2"/>
              </a:rPr>
              <a:t>A</a:t>
            </a:r>
            <a:r>
              <a:rPr lang="fr-CA" altLang="en-US" dirty="0">
                <a:sym typeface="Symbol" panose="05050102010706020507" pitchFamily="18" charset="2"/>
              </a:rPr>
              <a:t>; » </a:t>
            </a:r>
            <a:br>
              <a:rPr lang="fr-CA" altLang="en-US" dirty="0">
                <a:sym typeface="Symbol" panose="05050102010706020507" pitchFamily="18" charset="2"/>
              </a:rPr>
            </a:br>
            <a:r>
              <a:rPr lang="fr-CA" altLang="en-US" dirty="0">
                <a:sym typeface="Symbol" panose="05050102010706020507" pitchFamily="18" charset="2"/>
              </a:rPr>
              <a:t> </a:t>
            </a:r>
            <a:r>
              <a:rPr lang="fr-CA" altLang="en-US" dirty="0" err="1">
                <a:sym typeface="Symbol" panose="05050102010706020507" pitchFamily="18" charset="2"/>
              </a:rPr>
              <a:t>cost</a:t>
            </a:r>
            <a:r>
              <a:rPr lang="fr-CA" altLang="en-US" dirty="0">
                <a:sym typeface="Symbol" panose="05050102010706020507" pitchFamily="18" charset="2"/>
              </a:rPr>
              <a:t> = </a:t>
            </a:r>
            <a:r>
              <a:rPr lang="fr-CA" altLang="en-US" i="1" dirty="0">
                <a:sym typeface="Symbol" panose="05050102010706020507" pitchFamily="18" charset="2"/>
              </a:rPr>
              <a:t>P1.cost</a:t>
            </a:r>
            <a:r>
              <a:rPr lang="fr-CA" altLang="en-US" dirty="0">
                <a:sym typeface="Symbol" panose="05050102010706020507" pitchFamily="18" charset="2"/>
              </a:rPr>
              <a:t> + </a:t>
            </a:r>
            <a:r>
              <a:rPr lang="fr-CA" altLang="en-US" i="1" dirty="0">
                <a:sym typeface="Symbol" panose="05050102010706020507" pitchFamily="18" charset="2"/>
              </a:rPr>
              <a:t>P2.cost</a:t>
            </a:r>
            <a:r>
              <a:rPr lang="fr-CA" altLang="en-US" dirty="0">
                <a:sym typeface="Symbol" panose="05050102010706020507" pitchFamily="18" charset="2"/>
              </a:rPr>
              <a:t> + </a:t>
            </a:r>
            <a:r>
              <a:rPr lang="fr-CA" altLang="en-US" dirty="0" err="1">
                <a:sym typeface="Symbol" panose="05050102010706020507" pitchFamily="18" charset="2"/>
              </a:rPr>
              <a:t>cost</a:t>
            </a:r>
            <a:r>
              <a:rPr lang="fr-CA" altLang="en-US" dirty="0">
                <a:sym typeface="Symbol" panose="05050102010706020507" pitchFamily="18" charset="2"/>
              </a:rPr>
              <a:t> de </a:t>
            </a:r>
            <a:r>
              <a:rPr lang="fr-CA" altLang="en-US" i="1" dirty="0">
                <a:sym typeface="Symbol" panose="05050102010706020507" pitchFamily="18" charset="2"/>
              </a:rPr>
              <a:t>A</a:t>
            </a:r>
          </a:p>
          <a:p>
            <a:pPr algn="l" rtl="0">
              <a:buFont typeface="Monotype Sorts" pitchFamily="-65" charset="2"/>
              <a:buNone/>
            </a:pPr>
            <a:r>
              <a:rPr lang="fr-CA" altLang="en-US" i="1" dirty="0">
                <a:sym typeface="Symbol" panose="05050102010706020507" pitchFamily="18" charset="2"/>
              </a:rPr>
              <a:t>…. Voir la page précédente</a:t>
            </a:r>
          </a:p>
        </p:txBody>
      </p:sp>
    </p:spTree>
    <p:extLst>
      <p:ext uri="{BB962C8B-B14F-4D97-AF65-F5344CB8AC3E}">
        <p14:creationId xmlns:p14="http://schemas.microsoft.com/office/powerpoint/2010/main" val="49487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787CC2D0-0C7D-42A9-AF22-7CDDC87AC4F0}"/>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Arbres gauche-profonds</a:t>
            </a:r>
          </a:p>
        </p:txBody>
      </p:sp>
      <p:sp>
        <p:nvSpPr>
          <p:cNvPr id="56323" name="Rectangle 3">
            <a:extLst>
              <a:ext uri="{FF2B5EF4-FFF2-40B4-BE49-F238E27FC236}">
                <a16:creationId xmlns:a16="http://schemas.microsoft.com/office/drawing/2014/main" id="{61EB365F-100D-4A52-810C-9B26E5642F99}"/>
              </a:ext>
            </a:extLst>
          </p:cNvPr>
          <p:cNvSpPr>
            <a:spLocks noGrp="1" noChangeArrowheads="1"/>
          </p:cNvSpPr>
          <p:nvPr>
            <p:ph idx="1"/>
          </p:nvPr>
        </p:nvSpPr>
        <p:spPr>
          <a:xfrm>
            <a:off x="673768" y="1093788"/>
            <a:ext cx="7093870" cy="1662112"/>
          </a:xfrm>
          <a:prstGeom prst="rect">
            <a:avLst/>
          </a:prstGeom>
        </p:spPr>
        <p:txBody>
          <a:bodyPr/>
          <a:lstStyle/>
          <a:p>
            <a:pPr algn="l" rtl="0"/>
            <a:r>
              <a:rPr lang="fr-CA" altLang="en-US" dirty="0"/>
              <a:t>Dans un </a:t>
            </a:r>
            <a:r>
              <a:rPr lang="fr-CA" altLang="en-US" b="1" dirty="0"/>
              <a:t>arbre gauche-profond,</a:t>
            </a:r>
            <a:r>
              <a:rPr lang="fr-CA" altLang="en-US" dirty="0"/>
              <a:t> l'entrée de droite pour chaque jointure est une relation et non le résultat d'une jointure intermédiaire.</a:t>
            </a:r>
          </a:p>
        </p:txBody>
      </p:sp>
      <p:pic>
        <p:nvPicPr>
          <p:cNvPr id="56324" name="Picture 6">
            <a:extLst>
              <a:ext uri="{FF2B5EF4-FFF2-40B4-BE49-F238E27FC236}">
                <a16:creationId xmlns:a16="http://schemas.microsoft.com/office/drawing/2014/main" id="{3896FDEC-5956-484B-BEFE-47EA3B83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2160588"/>
            <a:ext cx="68056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8465E70E-8B69-46D1-8581-70D77D4ACCED}"/>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Coût d'optimisation</a:t>
            </a:r>
          </a:p>
        </p:txBody>
      </p:sp>
      <p:sp>
        <p:nvSpPr>
          <p:cNvPr id="58371" name="Rectangle 3">
            <a:extLst>
              <a:ext uri="{FF2B5EF4-FFF2-40B4-BE49-F238E27FC236}">
                <a16:creationId xmlns:a16="http://schemas.microsoft.com/office/drawing/2014/main" id="{F745172A-CB6D-4146-B75D-9049D1845430}"/>
              </a:ext>
            </a:extLst>
          </p:cNvPr>
          <p:cNvSpPr>
            <a:spLocks noGrp="1" noChangeArrowheads="1"/>
          </p:cNvSpPr>
          <p:nvPr>
            <p:ph idx="1"/>
          </p:nvPr>
        </p:nvSpPr>
        <p:spPr>
          <a:xfrm>
            <a:off x="635267" y="958113"/>
            <a:ext cx="7911968" cy="5367972"/>
          </a:xfrm>
        </p:spPr>
        <p:txBody>
          <a:bodyPr/>
          <a:lstStyle/>
          <a:p>
            <a:pPr algn="l" rtl="0">
              <a:lnSpc>
                <a:spcPct val="90000"/>
              </a:lnSpc>
            </a:pPr>
            <a:r>
              <a:rPr lang="fr-CA" altLang="en-US" dirty="0"/>
              <a:t>Avec une programmation dynamique, la complexité du temps d'optimisation avec des arbres touffus est </a:t>
            </a:r>
            <a:r>
              <a:rPr lang="fr-CA" altLang="en-US" i="1" dirty="0">
                <a:solidFill>
                  <a:srgbClr val="FF0000"/>
                </a:solidFill>
              </a:rPr>
              <a:t>O</a:t>
            </a:r>
            <a:r>
              <a:rPr lang="fr-CA" altLang="en-US" dirty="0">
                <a:solidFill>
                  <a:srgbClr val="FF0000"/>
                </a:solidFill>
              </a:rPr>
              <a:t>(3</a:t>
            </a:r>
            <a:r>
              <a:rPr lang="fr-CA" altLang="en-US" i="1" baseline="30000" dirty="0">
                <a:solidFill>
                  <a:srgbClr val="FF0000"/>
                </a:solidFill>
              </a:rPr>
              <a:t>n</a:t>
            </a:r>
            <a:r>
              <a:rPr lang="fr-CA" altLang="en-US" dirty="0">
                <a:solidFill>
                  <a:srgbClr val="FF0000"/>
                </a:solidFill>
              </a:rPr>
              <a:t>). </a:t>
            </a:r>
          </a:p>
          <a:p>
            <a:pPr lvl="1" algn="l" rtl="0">
              <a:lnSpc>
                <a:spcPct val="90000"/>
              </a:lnSpc>
            </a:pPr>
            <a:r>
              <a:rPr lang="fr-CA" altLang="en-US" dirty="0"/>
              <a:t>Avec </a:t>
            </a:r>
            <a:r>
              <a:rPr lang="fr-CA" altLang="en-US" i="1" dirty="0"/>
              <a:t>n </a:t>
            </a:r>
            <a:r>
              <a:rPr lang="fr-CA" altLang="en-US" dirty="0"/>
              <a:t>= 10, ce nombre est 59000 au lieu de 176 milliards!</a:t>
            </a:r>
          </a:p>
          <a:p>
            <a:pPr algn="l" rtl="0">
              <a:lnSpc>
                <a:spcPct val="90000"/>
              </a:lnSpc>
            </a:pPr>
            <a:r>
              <a:rPr lang="fr-CA" altLang="en-US" dirty="0"/>
              <a:t>La complexité spatiale est</a:t>
            </a:r>
            <a:r>
              <a:rPr lang="fr-CA" altLang="en-US" dirty="0">
                <a:solidFill>
                  <a:srgbClr val="FF0000"/>
                </a:solidFill>
              </a:rPr>
              <a:t> </a:t>
            </a:r>
            <a:r>
              <a:rPr lang="fr-CA" altLang="en-US" i="1" dirty="0">
                <a:solidFill>
                  <a:srgbClr val="FF0000"/>
                </a:solidFill>
              </a:rPr>
              <a:t>O</a:t>
            </a:r>
            <a:r>
              <a:rPr lang="fr-CA" altLang="en-US" dirty="0">
                <a:solidFill>
                  <a:srgbClr val="FF0000"/>
                </a:solidFill>
              </a:rPr>
              <a:t>(2</a:t>
            </a:r>
            <a:r>
              <a:rPr lang="fr-CA" altLang="en-US" i="1" baseline="30000" dirty="0">
                <a:solidFill>
                  <a:srgbClr val="FF0000"/>
                </a:solidFill>
              </a:rPr>
              <a:t>n</a:t>
            </a:r>
            <a:r>
              <a:rPr lang="fr-CA" altLang="en-US" dirty="0">
                <a:solidFill>
                  <a:srgbClr val="FF0000"/>
                </a:solidFill>
              </a:rPr>
              <a:t>) </a:t>
            </a:r>
          </a:p>
          <a:p>
            <a:pPr algn="l" rtl="0">
              <a:lnSpc>
                <a:spcPct val="90000"/>
              </a:lnSpc>
            </a:pPr>
            <a:r>
              <a:rPr lang="fr-CA" altLang="en-US" dirty="0"/>
              <a:t>Pour trouver le meilleur arbre gauche-profond pour un ensemble de </a:t>
            </a:r>
            <a:r>
              <a:rPr lang="fr-CA" altLang="en-US" i="1" dirty="0"/>
              <a:t>n</a:t>
            </a:r>
            <a:r>
              <a:rPr lang="fr-CA" altLang="en-US" dirty="0"/>
              <a:t> relations:</a:t>
            </a:r>
          </a:p>
          <a:p>
            <a:pPr lvl="1" algn="l" rtl="0">
              <a:lnSpc>
                <a:spcPct val="90000"/>
              </a:lnSpc>
            </a:pPr>
            <a:r>
              <a:rPr lang="fr-CA" altLang="en-US" dirty="0"/>
              <a:t>Considérer </a:t>
            </a:r>
            <a:r>
              <a:rPr lang="fr-CA" altLang="en-US" i="1" dirty="0"/>
              <a:t>n </a:t>
            </a:r>
            <a:r>
              <a:rPr lang="fr-CA" altLang="en-US" dirty="0"/>
              <a:t>alternatives avec une relation comme entrée côté droit et les autres relations comme entrée côté gauche.</a:t>
            </a:r>
          </a:p>
          <a:p>
            <a:pPr lvl="1" algn="l" rtl="0">
              <a:lnSpc>
                <a:spcPct val="90000"/>
              </a:lnSpc>
            </a:pPr>
            <a:r>
              <a:rPr lang="fr-CA" altLang="en-US" dirty="0">
                <a:sym typeface="Symbol" panose="05050102010706020507" pitchFamily="18" charset="2"/>
              </a:rPr>
              <a:t>Modifier l'algorithme d'optimisation:</a:t>
            </a:r>
          </a:p>
          <a:p>
            <a:pPr lvl="2" algn="l" rtl="0">
              <a:lnSpc>
                <a:spcPct val="90000"/>
              </a:lnSpc>
            </a:pPr>
            <a:r>
              <a:rPr lang="fr-CA" altLang="en-US" dirty="0">
                <a:sym typeface="Symbol" panose="05050102010706020507" pitchFamily="18" charset="2"/>
              </a:rPr>
              <a:t>Remplacer </a:t>
            </a:r>
            <a:r>
              <a:rPr lang="fr-CA" altLang="ja-JP" dirty="0">
                <a:sym typeface="Symbol" panose="05050102010706020507" pitchFamily="18" charset="2"/>
              </a:rPr>
              <a:t>« </a:t>
            </a:r>
            <a:r>
              <a:rPr lang="fr-CA" altLang="ja-JP" b="1" dirty="0">
                <a:sym typeface="Symbol" panose="05050102010706020507" pitchFamily="18" charset="2"/>
              </a:rPr>
              <a:t>for </a:t>
            </a:r>
            <a:r>
              <a:rPr lang="fr-CA" altLang="ja-JP" b="1" dirty="0" err="1">
                <a:sym typeface="Symbol" panose="05050102010706020507" pitchFamily="18" charset="2"/>
              </a:rPr>
              <a:t>each</a:t>
            </a:r>
            <a:r>
              <a:rPr lang="fr-CA" altLang="ja-JP" b="1" dirty="0">
                <a:sym typeface="Symbol" panose="05050102010706020507" pitchFamily="18" charset="2"/>
              </a:rPr>
              <a:t> </a:t>
            </a:r>
            <a:r>
              <a:rPr lang="fr-CA" altLang="ja-JP" dirty="0">
                <a:sym typeface="Symbol" panose="05050102010706020507" pitchFamily="18" charset="2"/>
              </a:rPr>
              <a:t>sous-ensemble non vide </a:t>
            </a:r>
            <a:r>
              <a:rPr lang="fr-CA" altLang="ja-JP" i="1" dirty="0">
                <a:sym typeface="Symbol" panose="05050102010706020507" pitchFamily="18" charset="2"/>
              </a:rPr>
              <a:t>S</a:t>
            </a:r>
            <a:r>
              <a:rPr lang="fr-CA" altLang="ja-JP" dirty="0">
                <a:sym typeface="Symbol" panose="05050102010706020507" pitchFamily="18" charset="2"/>
              </a:rPr>
              <a:t>1 de </a:t>
            </a:r>
            <a:r>
              <a:rPr lang="fr-CA" altLang="ja-JP" i="1" dirty="0">
                <a:sym typeface="Symbol" panose="05050102010706020507" pitchFamily="18" charset="2"/>
              </a:rPr>
              <a:t>S </a:t>
            </a:r>
            <a:r>
              <a:rPr lang="fr-CA" altLang="ja-JP" dirty="0">
                <a:sym typeface="Symbol" panose="05050102010706020507" pitchFamily="18" charset="2"/>
              </a:rPr>
              <a:t>tel que </a:t>
            </a:r>
            <a:r>
              <a:rPr lang="fr-CA" altLang="ja-JP" i="1" dirty="0">
                <a:sym typeface="Symbol" panose="05050102010706020507" pitchFamily="18" charset="2"/>
              </a:rPr>
              <a:t>S</a:t>
            </a:r>
            <a:r>
              <a:rPr lang="fr-CA" altLang="ja-JP" dirty="0">
                <a:sym typeface="Symbol" panose="05050102010706020507" pitchFamily="18" charset="2"/>
              </a:rPr>
              <a:t>1  </a:t>
            </a:r>
            <a:r>
              <a:rPr lang="fr-CA" altLang="ja-JP" i="1" dirty="0">
                <a:sym typeface="Symbol" panose="05050102010706020507" pitchFamily="18" charset="2"/>
              </a:rPr>
              <a:t>S » </a:t>
            </a:r>
          </a:p>
          <a:p>
            <a:pPr lvl="2" algn="l" rtl="0">
              <a:lnSpc>
                <a:spcPct val="90000"/>
              </a:lnSpc>
            </a:pPr>
            <a:r>
              <a:rPr lang="fr-CA" altLang="en-US" dirty="0">
                <a:sym typeface="Symbol" panose="05050102010706020507" pitchFamily="18" charset="2"/>
              </a:rPr>
              <a:t>Par: </a:t>
            </a:r>
            <a:r>
              <a:rPr lang="fr-CA" altLang="en-US" b="1" dirty="0">
                <a:sym typeface="Symbol" panose="05050102010706020507" pitchFamily="18" charset="2"/>
              </a:rPr>
              <a:t>for </a:t>
            </a:r>
            <a:r>
              <a:rPr lang="fr-CA" altLang="en-US" b="1" dirty="0" err="1">
                <a:sym typeface="Symbol" panose="05050102010706020507" pitchFamily="18" charset="2"/>
              </a:rPr>
              <a:t>each</a:t>
            </a:r>
            <a:r>
              <a:rPr lang="fr-CA" altLang="en-US" b="1" dirty="0">
                <a:sym typeface="Symbol" panose="05050102010706020507" pitchFamily="18" charset="2"/>
              </a:rPr>
              <a:t> </a:t>
            </a:r>
            <a:r>
              <a:rPr lang="fr-CA" altLang="en-US" dirty="0">
                <a:sym typeface="Symbol" panose="05050102010706020507" pitchFamily="18" charset="2"/>
              </a:rPr>
              <a:t>relation r dans S</a:t>
            </a:r>
            <a:br>
              <a:rPr lang="fr-CA" altLang="en-US" dirty="0">
                <a:sym typeface="Symbol" panose="05050102010706020507" pitchFamily="18" charset="2"/>
              </a:rPr>
            </a:br>
            <a:r>
              <a:rPr lang="fr-CA" altLang="en-US" dirty="0">
                <a:sym typeface="Symbol" panose="05050102010706020507" pitchFamily="18" charset="2"/>
              </a:rPr>
              <a:t> soit S1 = {r}</a:t>
            </a:r>
            <a:r>
              <a:rPr lang="fr-CA" altLang="en-US" dirty="0"/>
              <a:t>.</a:t>
            </a:r>
          </a:p>
          <a:p>
            <a:pPr algn="l" rtl="0">
              <a:lnSpc>
                <a:spcPct val="90000"/>
              </a:lnSpc>
            </a:pPr>
            <a:r>
              <a:rPr lang="fr-CA" altLang="en-US" dirty="0"/>
              <a:t>Si seuls les arbres gauche-profonds sont pris en compte, la complexité temporelle de la recherche du meilleur ordre de jointure est </a:t>
            </a:r>
            <a:r>
              <a:rPr lang="fr-CA" altLang="en-US" i="1" dirty="0">
                <a:solidFill>
                  <a:srgbClr val="FF0000"/>
                </a:solidFill>
              </a:rPr>
              <a:t>O</a:t>
            </a:r>
            <a:r>
              <a:rPr lang="fr-CA" altLang="en-US" dirty="0">
                <a:solidFill>
                  <a:srgbClr val="FF0000"/>
                </a:solidFill>
              </a:rPr>
              <a:t>(</a:t>
            </a:r>
            <a:r>
              <a:rPr lang="fr-CA" altLang="en-US" i="1" dirty="0">
                <a:solidFill>
                  <a:srgbClr val="FF0000"/>
                </a:solidFill>
              </a:rPr>
              <a:t>n </a:t>
            </a:r>
            <a:r>
              <a:rPr lang="fr-CA" altLang="en-US" dirty="0">
                <a:solidFill>
                  <a:srgbClr val="FF0000"/>
                </a:solidFill>
              </a:rPr>
              <a:t>2</a:t>
            </a:r>
            <a:r>
              <a:rPr lang="fr-CA" altLang="en-US" i="1" baseline="30000" dirty="0">
                <a:solidFill>
                  <a:srgbClr val="FF0000"/>
                </a:solidFill>
              </a:rPr>
              <a:t>n</a:t>
            </a:r>
            <a:r>
              <a:rPr lang="fr-CA" altLang="en-US" dirty="0">
                <a:solidFill>
                  <a:srgbClr val="FF0000"/>
                </a:solidFill>
              </a:rPr>
              <a:t>)</a:t>
            </a:r>
          </a:p>
          <a:p>
            <a:pPr lvl="1" algn="l" rtl="0">
              <a:lnSpc>
                <a:spcPct val="90000"/>
              </a:lnSpc>
            </a:pPr>
            <a:r>
              <a:rPr lang="fr-CA" altLang="en-US" dirty="0"/>
              <a:t>La complexité spatiale reste à </a:t>
            </a:r>
            <a:r>
              <a:rPr lang="fr-CA" altLang="en-US" i="1" dirty="0"/>
              <a:t>O</a:t>
            </a:r>
            <a:r>
              <a:rPr lang="fr-CA" altLang="en-US" dirty="0"/>
              <a:t>(2</a:t>
            </a:r>
            <a:r>
              <a:rPr lang="fr-CA" altLang="en-US" i="1" baseline="30000" dirty="0"/>
              <a:t>n</a:t>
            </a:r>
            <a:r>
              <a:rPr lang="fr-CA" altLang="en-US" dirty="0"/>
              <a:t>) </a:t>
            </a:r>
          </a:p>
          <a:p>
            <a:pPr algn="l" rtl="0">
              <a:lnSpc>
                <a:spcPct val="90000"/>
              </a:lnSpc>
            </a:pPr>
            <a:r>
              <a:rPr lang="fr-CA" altLang="en-US" dirty="0"/>
              <a:t>L'optimisation basée sur les coûts est coûteuse, mais vaut la peine pour les requêtes sur de grands ensembles de données (les requêtes typiques ont un valeur petit de n, généralement &lt;10)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18EDC6BD-A90C-4ACB-BC65-90CEA4E90BCA}"/>
              </a:ext>
            </a:extLst>
          </p:cNvPr>
          <p:cNvSpPr>
            <a:spLocks noGrp="1" noChangeArrowheads="1"/>
          </p:cNvSpPr>
          <p:nvPr>
            <p:ph type="title"/>
          </p:nvPr>
        </p:nvSpPr>
        <p:spPr/>
        <p:txBody>
          <a:bodyPr/>
          <a:lstStyle/>
          <a:p>
            <a:pPr algn="l" rtl="0">
              <a:defRPr/>
            </a:pPr>
            <a:r>
              <a:rPr lang="fr-CA" altLang="en-US" sz="3000" dirty="0">
                <a:effectLst>
                  <a:outerShdw blurRad="38100" dist="38100" dir="2700000" algn="tl">
                    <a:srgbClr val="C0C0C0"/>
                  </a:outerShdw>
                </a:effectLst>
              </a:rPr>
              <a:t>Ordres de tri intéressants</a:t>
            </a:r>
          </a:p>
        </p:txBody>
      </p:sp>
      <p:sp>
        <p:nvSpPr>
          <p:cNvPr id="60419" name="Rectangle 3">
            <a:extLst>
              <a:ext uri="{FF2B5EF4-FFF2-40B4-BE49-F238E27FC236}">
                <a16:creationId xmlns:a16="http://schemas.microsoft.com/office/drawing/2014/main" id="{87527546-FD20-4BC7-BA53-B7AA465F641A}"/>
              </a:ext>
            </a:extLst>
          </p:cNvPr>
          <p:cNvSpPr>
            <a:spLocks noGrp="1" noChangeArrowheads="1"/>
          </p:cNvSpPr>
          <p:nvPr>
            <p:ph idx="1"/>
          </p:nvPr>
        </p:nvSpPr>
        <p:spPr>
          <a:xfrm>
            <a:off x="635268" y="1073622"/>
            <a:ext cx="7796464" cy="5367972"/>
          </a:xfrm>
        </p:spPr>
        <p:txBody>
          <a:bodyPr/>
          <a:lstStyle/>
          <a:p>
            <a:pPr algn="l" rtl="0"/>
            <a:r>
              <a:rPr lang="fr-CA" altLang="en-US" dirty="0"/>
              <a:t>Considérez l'expression (</a:t>
            </a:r>
            <a:r>
              <a:rPr lang="fr-CA" altLang="en-US" i="1" dirty="0"/>
              <a:t>r</a:t>
            </a:r>
            <a:r>
              <a:rPr lang="fr-CA" altLang="en-US" baseline="-25000" dirty="0"/>
              <a:t>1</a:t>
            </a:r>
            <a:r>
              <a:rPr lang="fr-CA" altLang="en-US" dirty="0"/>
              <a:t> </a:t>
            </a:r>
            <a:r>
              <a:rPr lang="fr-CA" dirty="0"/>
              <a:t>⨝ </a:t>
            </a:r>
            <a:r>
              <a:rPr lang="fr-CA" altLang="en-US" i="1" dirty="0"/>
              <a:t>r</a:t>
            </a:r>
            <a:r>
              <a:rPr lang="fr-CA" altLang="en-US" baseline="-25000" dirty="0"/>
              <a:t>2</a:t>
            </a:r>
            <a:r>
              <a:rPr lang="fr-CA" altLang="en-US" dirty="0"/>
              <a:t>) </a:t>
            </a:r>
            <a:r>
              <a:rPr lang="fr-CA" dirty="0"/>
              <a:t>⨝</a:t>
            </a:r>
            <a:r>
              <a:rPr lang="fr-CA" altLang="en-US" dirty="0"/>
              <a:t> </a:t>
            </a:r>
            <a:r>
              <a:rPr lang="fr-CA" altLang="en-US" i="1" dirty="0"/>
              <a:t>r</a:t>
            </a:r>
            <a:r>
              <a:rPr lang="fr-CA" altLang="en-US" baseline="-25000" dirty="0"/>
              <a:t>3</a:t>
            </a:r>
            <a:r>
              <a:rPr lang="fr-CA" altLang="en-US" dirty="0"/>
              <a:t> (avec A comme attribut commun)</a:t>
            </a:r>
          </a:p>
          <a:p>
            <a:pPr algn="l" rtl="0"/>
            <a:r>
              <a:rPr lang="fr-CA" altLang="en-US" dirty="0"/>
              <a:t>Un </a:t>
            </a:r>
            <a:r>
              <a:rPr lang="fr-CA" altLang="en-US" b="1" dirty="0">
                <a:solidFill>
                  <a:srgbClr val="002060"/>
                </a:solidFill>
              </a:rPr>
              <a:t>ordre de tri intéressant </a:t>
            </a:r>
            <a:r>
              <a:rPr lang="fr-CA" altLang="en-US" dirty="0">
                <a:solidFill>
                  <a:srgbClr val="002060"/>
                </a:solidFill>
              </a:rPr>
              <a:t> </a:t>
            </a:r>
            <a:r>
              <a:rPr lang="fr-CA" altLang="en-US" dirty="0"/>
              <a:t>est un ordre de tri particulier des tuples qui pourrait rendre une opération ultérieure (joindre / regrouper par / classer par) moins chère</a:t>
            </a:r>
          </a:p>
          <a:p>
            <a:pPr lvl="1" algn="l" rtl="0"/>
            <a:r>
              <a:rPr lang="fr-CA" altLang="en-US" dirty="0"/>
              <a:t>Utilisation de la fusion-jointure pour calculer </a:t>
            </a:r>
            <a:r>
              <a:rPr lang="fr-CA" altLang="en-US" i="1" dirty="0"/>
              <a:t>r</a:t>
            </a:r>
            <a:r>
              <a:rPr lang="fr-CA" altLang="en-US" baseline="-25000" dirty="0"/>
              <a:t>1</a:t>
            </a:r>
            <a:r>
              <a:rPr lang="fr-CA" altLang="en-US" dirty="0"/>
              <a:t> </a:t>
            </a:r>
            <a:r>
              <a:rPr lang="fr-CA" dirty="0"/>
              <a:t>⨝</a:t>
            </a:r>
            <a:r>
              <a:rPr lang="fr-CA" altLang="en-US" dirty="0"/>
              <a:t> </a:t>
            </a:r>
            <a:r>
              <a:rPr lang="fr-CA" altLang="en-US" i="1" dirty="0"/>
              <a:t>r</a:t>
            </a:r>
            <a:r>
              <a:rPr lang="fr-CA" altLang="en-US" baseline="-25000" dirty="0"/>
              <a:t>2</a:t>
            </a:r>
            <a:r>
              <a:rPr lang="fr-CA" altLang="en-US" dirty="0"/>
              <a:t> peut être plus coûteux que la jointure par hachage mais génère un résultat trié sur A</a:t>
            </a:r>
          </a:p>
          <a:p>
            <a:pPr lvl="1" algn="l" rtl="0"/>
            <a:r>
              <a:rPr lang="fr-CA" altLang="en-US" dirty="0"/>
              <a:t>Ce qui à son tour peut faire fusionner-joindre avec </a:t>
            </a:r>
            <a:r>
              <a:rPr lang="fr-CA" altLang="en-US" i="1" dirty="0"/>
              <a:t>r</a:t>
            </a:r>
            <a:r>
              <a:rPr lang="fr-CA" altLang="en-US" baseline="-25000" dirty="0"/>
              <a:t>3</a:t>
            </a:r>
            <a:r>
              <a:rPr lang="fr-CA" altLang="en-US" dirty="0"/>
              <a:t> moins cher, ce qui peut réduire le coût de la jonction avec </a:t>
            </a:r>
            <a:r>
              <a:rPr lang="fr-CA" altLang="en-US" i="1" dirty="0"/>
              <a:t>r</a:t>
            </a:r>
            <a:r>
              <a:rPr lang="fr-CA" altLang="en-US" baseline="-25000" dirty="0"/>
              <a:t>3</a:t>
            </a:r>
            <a:r>
              <a:rPr lang="fr-CA" altLang="en-US" dirty="0"/>
              <a:t> et minimiser le coût global </a:t>
            </a:r>
          </a:p>
          <a:p>
            <a:pPr algn="l" rtl="0"/>
            <a:r>
              <a:rPr lang="fr-CA" altLang="en-US" dirty="0"/>
              <a:t>Pas suffisant pour trouver le meilleur ordre de jointure pour chaque sous-ensemble de l'ensemble de </a:t>
            </a:r>
            <a:r>
              <a:rPr lang="fr-CA" altLang="en-US" i="1" dirty="0"/>
              <a:t>n</a:t>
            </a:r>
            <a:r>
              <a:rPr lang="fr-CA" altLang="en-US" dirty="0"/>
              <a:t> relations données</a:t>
            </a:r>
          </a:p>
          <a:p>
            <a:pPr lvl="1" algn="l" rtl="0"/>
            <a:r>
              <a:rPr lang="fr-CA" altLang="en-US" dirty="0"/>
              <a:t>Il faut trouver le meilleur ordre de jointure pour chaque sous-ensemble, </a:t>
            </a:r>
            <a:r>
              <a:rPr lang="fr-CA" altLang="en-US" b="1" dirty="0"/>
              <a:t>pour chaque ordre de tri intéressant. </a:t>
            </a:r>
          </a:p>
          <a:p>
            <a:pPr lvl="1" algn="l" rtl="0"/>
            <a:r>
              <a:rPr lang="fr-CA" altLang="en-US" dirty="0"/>
              <a:t>Extension simple d'algorithmes de programmation dynamique antérieurs.</a:t>
            </a:r>
          </a:p>
          <a:p>
            <a:pPr lvl="1" algn="l" rtl="0"/>
            <a:r>
              <a:rPr lang="fr-CA" altLang="en-US" dirty="0"/>
              <a:t>Habituellement, le nombre d’ordre intéressants est assez petit et n’ </a:t>
            </a:r>
            <a:r>
              <a:rPr lang="fr-CA" altLang="ja-JP" dirty="0"/>
              <a:t>affecte pas de manière significative la complexité du temps / espace</a:t>
            </a:r>
            <a:endParaRPr lang="fr-CA"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6C33A86-0E87-40A0-BB64-63FE7EDCDC3A}"/>
              </a:ext>
            </a:extLst>
          </p:cNvPr>
          <p:cNvSpPr>
            <a:spLocks noGrp="1" noChangeArrowheads="1"/>
          </p:cNvSpPr>
          <p:nvPr>
            <p:ph type="title"/>
          </p:nvPr>
        </p:nvSpPr>
        <p:spPr>
          <a:xfrm>
            <a:off x="592986" y="273887"/>
            <a:ext cx="8500910" cy="6841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fr-CA" altLang="en-US" sz="2800" dirty="0">
                <a:effectLst/>
              </a:rPr>
              <a:t>Optimisation basée sur les coûts avec des règles d'équivalence</a:t>
            </a:r>
          </a:p>
        </p:txBody>
      </p:sp>
      <p:sp>
        <p:nvSpPr>
          <p:cNvPr id="62467" name="Rectangle 3">
            <a:extLst>
              <a:ext uri="{FF2B5EF4-FFF2-40B4-BE49-F238E27FC236}">
                <a16:creationId xmlns:a16="http://schemas.microsoft.com/office/drawing/2014/main" id="{37F3FC48-150E-4702-BC63-9E104CADB7CC}"/>
              </a:ext>
            </a:extLst>
          </p:cNvPr>
          <p:cNvSpPr>
            <a:spLocks noGrp="1" noChangeArrowheads="1"/>
          </p:cNvSpPr>
          <p:nvPr>
            <p:ph idx="1"/>
          </p:nvPr>
        </p:nvSpPr>
        <p:spPr>
          <a:xfrm>
            <a:off x="631486" y="1398476"/>
            <a:ext cx="7800243" cy="5367972"/>
          </a:xfrm>
        </p:spPr>
        <p:txBody>
          <a:bodyPr/>
          <a:lstStyle/>
          <a:p>
            <a:pPr algn="l" rtl="0"/>
            <a:r>
              <a:rPr lang="fr-CA" altLang="en-US" b="1" dirty="0">
                <a:solidFill>
                  <a:srgbClr val="002060"/>
                </a:solidFill>
              </a:rPr>
              <a:t>Les règles d'équivalence physique</a:t>
            </a:r>
            <a:r>
              <a:rPr lang="fr-CA" altLang="en-US" dirty="0">
                <a:solidFill>
                  <a:srgbClr val="002060"/>
                </a:solidFill>
              </a:rPr>
              <a:t> </a:t>
            </a:r>
            <a:r>
              <a:rPr lang="fr-CA" altLang="en-US" dirty="0"/>
              <a:t>autorisent la conversion du plan de requête logique en plan de requête physique en spécifiant des algorithmes utilisés pour chaque opération.</a:t>
            </a:r>
          </a:p>
          <a:p>
            <a:pPr algn="l" rtl="0"/>
            <a:r>
              <a:rPr lang="fr-CA" altLang="en-US" dirty="0"/>
              <a:t>Un optimiseur efficace basé sur des règles équivalentes dépend de</a:t>
            </a:r>
          </a:p>
          <a:p>
            <a:pPr lvl="1" algn="l" rtl="0"/>
            <a:r>
              <a:rPr lang="fr-CA" altLang="en-US" dirty="0"/>
              <a:t>Une représentation des expressions peu encombrante qui évite de faire plusieurs copies de sous-expressions</a:t>
            </a:r>
          </a:p>
          <a:p>
            <a:pPr lvl="1" algn="l" rtl="0"/>
            <a:r>
              <a:rPr lang="fr-CA" altLang="en-US" dirty="0"/>
              <a:t>Techniques efficaces pour détecter les dérivations d'expressions en double</a:t>
            </a:r>
          </a:p>
          <a:p>
            <a:pPr lvl="1" algn="l" rtl="0"/>
            <a:r>
              <a:rPr lang="fr-CA" altLang="en-US" dirty="0"/>
              <a:t>Une forme de programmation dynamique basée sur </a:t>
            </a:r>
            <a:r>
              <a:rPr lang="fr-CA" altLang="en-US" b="1" dirty="0">
                <a:solidFill>
                  <a:srgbClr val="002060"/>
                </a:solidFill>
              </a:rPr>
              <a:t>mémorisation</a:t>
            </a:r>
            <a:r>
              <a:rPr lang="fr-CA" altLang="en-US" dirty="0"/>
              <a:t>, qui stocke le meilleur plan pour une sous-expression la première fois qu'elle est optimisée, et réutilise lors d'appels d'optimisation répétés sur la même sous-expression</a:t>
            </a:r>
          </a:p>
          <a:p>
            <a:pPr lvl="1" algn="l" rtl="0"/>
            <a:r>
              <a:rPr lang="fr-CA" altLang="en-US" dirty="0"/>
              <a:t>Techniques de taille basées sur les coûts qui évitent de générer tous les plans</a:t>
            </a:r>
          </a:p>
          <a:p>
            <a:pPr algn="l" rtl="0"/>
            <a:r>
              <a:rPr lang="fr-CA" altLang="en-US" dirty="0"/>
              <a:t>Lancé par le projet </a:t>
            </a:r>
            <a:r>
              <a:rPr lang="fr-CA" altLang="en-US" dirty="0" err="1"/>
              <a:t>Volcano</a:t>
            </a:r>
            <a:r>
              <a:rPr lang="fr-CA" altLang="en-US" dirty="0"/>
              <a:t> et implémenté dans l'optimiseur SQL Server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82ED439D-5E84-4683-953D-387E702F78FD}"/>
              </a:ext>
            </a:extLst>
          </p:cNvPr>
          <p:cNvSpPr>
            <a:spLocks noGrp="1" noChangeArrowheads="1"/>
          </p:cNvSpPr>
          <p:nvPr>
            <p:ph type="title"/>
          </p:nvPr>
        </p:nvSpPr>
        <p:spPr/>
        <p:txBody>
          <a:bodyPr/>
          <a:lstStyle/>
          <a:p>
            <a:pPr algn="l">
              <a:defRPr/>
            </a:pPr>
            <a:r>
              <a:rPr lang="en-US" altLang="en-US" dirty="0" err="1">
                <a:effectLst>
                  <a:outerShdw blurRad="38100" dist="38100" dir="2700000" algn="tl">
                    <a:srgbClr val="C0C0C0"/>
                  </a:outerShdw>
                </a:effectLst>
              </a:rPr>
              <a:t>Heuristiques</a:t>
            </a:r>
            <a:r>
              <a:rPr lang="en-US" altLang="en-US" dirty="0">
                <a:effectLst>
                  <a:outerShdw blurRad="38100" dist="38100" dir="2700000" algn="tl">
                    <a:srgbClr val="C0C0C0"/>
                  </a:outerShdw>
                </a:effectLst>
              </a:rPr>
              <a:t> </a:t>
            </a:r>
            <a:r>
              <a:rPr lang="en-US" altLang="en-US" dirty="0" err="1">
                <a:effectLst>
                  <a:outerShdw blurRad="38100" dist="38100" dir="2700000" algn="tl">
                    <a:srgbClr val="C0C0C0"/>
                  </a:outerShdw>
                </a:effectLst>
              </a:rPr>
              <a:t>d’optimisation</a:t>
            </a:r>
            <a:endParaRPr lang="en-US" altLang="en-US" dirty="0">
              <a:effectLst>
                <a:outerShdw blurRad="38100" dist="38100" dir="2700000" algn="tl">
                  <a:srgbClr val="C0C0C0"/>
                </a:outerShdw>
              </a:effectLst>
            </a:endParaRPr>
          </a:p>
        </p:txBody>
      </p:sp>
      <p:sp>
        <p:nvSpPr>
          <p:cNvPr id="63491" name="Rectangle 3">
            <a:extLst>
              <a:ext uri="{FF2B5EF4-FFF2-40B4-BE49-F238E27FC236}">
                <a16:creationId xmlns:a16="http://schemas.microsoft.com/office/drawing/2014/main" id="{63FE8240-83B1-4C08-8204-3A38A6B7C474}"/>
              </a:ext>
            </a:extLst>
          </p:cNvPr>
          <p:cNvSpPr>
            <a:spLocks noGrp="1" noChangeArrowheads="1"/>
          </p:cNvSpPr>
          <p:nvPr>
            <p:ph idx="1"/>
          </p:nvPr>
        </p:nvSpPr>
        <p:spPr>
          <a:xfrm>
            <a:off x="635267" y="1073622"/>
            <a:ext cx="7911967" cy="5367972"/>
          </a:xfrm>
        </p:spPr>
        <p:txBody>
          <a:bodyPr/>
          <a:lstStyle/>
          <a:p>
            <a:pPr algn="l" rtl="0"/>
            <a:r>
              <a:rPr lang="fr-CA" altLang="en-US" dirty="0"/>
              <a:t>L'optimisation basée sur les coûts est coûteuse, même avec une programmation dynamique.</a:t>
            </a:r>
          </a:p>
          <a:p>
            <a:pPr algn="l" rtl="0"/>
            <a:r>
              <a:rPr lang="fr-CA" altLang="en-US" dirty="0"/>
              <a:t>Les systèmes peuvent utiliser des </a:t>
            </a:r>
            <a:r>
              <a:rPr lang="fr-CA" altLang="en-US" i="1" dirty="0"/>
              <a:t>heuristiques pour </a:t>
            </a:r>
            <a:r>
              <a:rPr lang="fr-CA" altLang="en-US" dirty="0"/>
              <a:t>réduire le nombre de choix à faire en fonction des coûts.</a:t>
            </a:r>
          </a:p>
          <a:p>
            <a:pPr algn="l" rtl="0"/>
            <a:r>
              <a:rPr lang="fr-CA" altLang="en-US" dirty="0"/>
              <a:t>L'optimisation par heuristiques transforme l’arbre  des requêtes en utilisant un ensemble de règles qui améliorent généralement (mais pas dans tous les cas) les performances d'exécution:</a:t>
            </a:r>
          </a:p>
          <a:p>
            <a:pPr lvl="1" algn="l" rtl="0"/>
            <a:r>
              <a:rPr lang="fr-CA" altLang="en-US" dirty="0"/>
              <a:t>Effectuer la sélection tôt (réduit le nombre de tuples)</a:t>
            </a:r>
          </a:p>
          <a:p>
            <a:pPr lvl="1" algn="l" rtl="0"/>
            <a:r>
              <a:rPr lang="fr-CA" altLang="en-US" dirty="0"/>
              <a:t>Effectuer la projection tôt (réduit le nombre d'attributs)</a:t>
            </a:r>
          </a:p>
          <a:p>
            <a:pPr lvl="1" algn="l" rtl="0"/>
            <a:r>
              <a:rPr lang="fr-CA" altLang="en-US" dirty="0"/>
              <a:t>Effectuez les opérations de sélection et de jointure les plus restrictives (c'est-à-dire avec la plus petite taille de résultat) avant d'autres opérations similaires.</a:t>
            </a:r>
          </a:p>
          <a:p>
            <a:pPr lvl="1" algn="l" rtl="0"/>
            <a:r>
              <a:rPr lang="fr-CA" altLang="en-US" dirty="0"/>
              <a:t>Certains systèmes n'utilisent que des heuristiques, d'autres combinent des heuristiques avec une optimisation partielle basée sur les coûts.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1160E76A-7C72-4325-B3D5-146F069D4A40}"/>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Structure des optimiseurs de requêtes</a:t>
            </a:r>
          </a:p>
        </p:txBody>
      </p:sp>
      <p:sp>
        <p:nvSpPr>
          <p:cNvPr id="65539" name="Rectangle 3">
            <a:extLst>
              <a:ext uri="{FF2B5EF4-FFF2-40B4-BE49-F238E27FC236}">
                <a16:creationId xmlns:a16="http://schemas.microsoft.com/office/drawing/2014/main" id="{666527D1-471A-42D8-BD11-CBBE0266ABBA}"/>
              </a:ext>
            </a:extLst>
          </p:cNvPr>
          <p:cNvSpPr>
            <a:spLocks noGrp="1" noChangeArrowheads="1"/>
          </p:cNvSpPr>
          <p:nvPr>
            <p:ph idx="1"/>
          </p:nvPr>
        </p:nvSpPr>
        <p:spPr>
          <a:xfrm>
            <a:off x="635268" y="1073622"/>
            <a:ext cx="7690586" cy="5367972"/>
          </a:xfrm>
        </p:spPr>
        <p:txBody>
          <a:bodyPr/>
          <a:lstStyle/>
          <a:p>
            <a:pPr algn="l" rtl="0"/>
            <a:r>
              <a:rPr lang="fr-CA" altLang="en-US" dirty="0"/>
              <a:t>De nombreux optimiseurs ne prennent en compte que les arbres gauche-profonds.</a:t>
            </a:r>
          </a:p>
          <a:p>
            <a:pPr lvl="1" algn="l" rtl="0"/>
            <a:r>
              <a:rPr lang="fr-CA" altLang="en-US" dirty="0"/>
              <a:t>Plus l'heuristique pour pousser les sélections et les projections dans l'arborescence des requêtes</a:t>
            </a:r>
          </a:p>
          <a:p>
            <a:pPr lvl="1" algn="l" rtl="0"/>
            <a:r>
              <a:rPr lang="fr-CA" altLang="en-US" dirty="0"/>
              <a:t>Réduit la complexité de l'optimisation et génère des plans susceptibles d'être évalués en pipeline.</a:t>
            </a:r>
          </a:p>
          <a:p>
            <a:pPr algn="l" rtl="0"/>
            <a:r>
              <a:rPr lang="fr-CA" altLang="en-US" dirty="0"/>
              <a:t>Optimisation heuristique utilisée dans certaines versions d'Oracle:</a:t>
            </a:r>
          </a:p>
          <a:p>
            <a:pPr lvl="1" algn="l" rtl="0"/>
            <a:r>
              <a:rPr lang="fr-CA" altLang="en-US" dirty="0"/>
              <a:t>Choisir à plusieurs reprises la </a:t>
            </a:r>
            <a:r>
              <a:rPr lang="fr-CA" altLang="ja-JP" dirty="0"/>
              <a:t>"meilleur" relation à joindre </a:t>
            </a:r>
            <a:r>
              <a:rPr lang="fr-CA" altLang="ja-JP" dirty="0" err="1"/>
              <a:t>aprés</a:t>
            </a:r>
            <a:r>
              <a:rPr lang="fr-CA" altLang="ja-JP" dirty="0"/>
              <a:t>. </a:t>
            </a:r>
          </a:p>
          <a:p>
            <a:pPr lvl="2" algn="l" rtl="0"/>
            <a:r>
              <a:rPr lang="fr-CA" altLang="en-US" dirty="0"/>
              <a:t>À partir de chacun des n points de départ. Choisissez le meilleur parmi ceux-ci</a:t>
            </a:r>
          </a:p>
          <a:p>
            <a:pPr algn="l" rtl="0"/>
            <a:r>
              <a:rPr lang="fr-CA" altLang="en-US" dirty="0"/>
              <a:t>Les subtilités de SQL compliquent l'optimisation des requêtes</a:t>
            </a:r>
          </a:p>
          <a:p>
            <a:pPr lvl="1" algn="l" rtl="0"/>
            <a:r>
              <a:rPr lang="fr-CA" altLang="en-US" dirty="0"/>
              <a:t>Par exemple, sous-requêtes imbriquées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0984037-126D-4816-9FDF-2766D90865B4}"/>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Structure des optimiseurs de requêtes (suite)</a:t>
            </a:r>
          </a:p>
        </p:txBody>
      </p:sp>
      <p:sp>
        <p:nvSpPr>
          <p:cNvPr id="67587" name="Rectangle 3">
            <a:extLst>
              <a:ext uri="{FF2B5EF4-FFF2-40B4-BE49-F238E27FC236}">
                <a16:creationId xmlns:a16="http://schemas.microsoft.com/office/drawing/2014/main" id="{A973CE15-B33B-4C04-AFE3-28A348190544}"/>
              </a:ext>
            </a:extLst>
          </p:cNvPr>
          <p:cNvSpPr>
            <a:spLocks noGrp="1" noChangeArrowheads="1"/>
          </p:cNvSpPr>
          <p:nvPr>
            <p:ph idx="1"/>
          </p:nvPr>
        </p:nvSpPr>
        <p:spPr>
          <a:xfrm>
            <a:off x="625642" y="943276"/>
            <a:ext cx="7786838" cy="5527193"/>
          </a:xfrm>
        </p:spPr>
        <p:txBody>
          <a:bodyPr/>
          <a:lstStyle/>
          <a:p>
            <a:pPr algn="l" rtl="0"/>
            <a:r>
              <a:rPr lang="fr-CA" altLang="en-US" dirty="0"/>
              <a:t>Certains optimiseurs de requêtes intègrent la sélection heuristique et la génération de plans d'accès alternatifs.</a:t>
            </a:r>
          </a:p>
          <a:p>
            <a:pPr lvl="1" algn="l" rtl="0"/>
            <a:r>
              <a:rPr lang="fr-CA" altLang="en-US" dirty="0"/>
              <a:t>Approche fréquemment utilisée</a:t>
            </a:r>
          </a:p>
          <a:p>
            <a:pPr lvl="2" algn="l" rtl="0"/>
            <a:r>
              <a:rPr lang="fr-CA" altLang="en-US" sz="1600" dirty="0"/>
              <a:t>réécriture heuristique de la structure et de l'agrégation des blocs imbriqués</a:t>
            </a:r>
          </a:p>
          <a:p>
            <a:pPr lvl="2" algn="l" rtl="0"/>
            <a:r>
              <a:rPr lang="fr-CA" altLang="en-US" sz="1600" dirty="0"/>
              <a:t>suivi d'une optimisation de l'ordre de jointure basée sur les coûts pour chaque bloc</a:t>
            </a:r>
          </a:p>
          <a:p>
            <a:pPr lvl="1" algn="l" rtl="0"/>
            <a:r>
              <a:rPr lang="fr-CA" altLang="en-US" dirty="0"/>
              <a:t>Certains optimiseurs (par exemple SQL Server) appliquent des transformations à la requête entière et ne dépendent pas de la structure du bloc</a:t>
            </a:r>
          </a:p>
          <a:p>
            <a:pPr lvl="1"/>
            <a:r>
              <a:rPr lang="fr-CA" altLang="en-US" b="1" dirty="0">
                <a:solidFill>
                  <a:srgbClr val="002060"/>
                </a:solidFill>
              </a:rPr>
              <a:t>Optimisation de budget de coûts</a:t>
            </a:r>
            <a:r>
              <a:rPr lang="fr-CA" altLang="en-US" dirty="0">
                <a:solidFill>
                  <a:srgbClr val="002060"/>
                </a:solidFill>
              </a:rPr>
              <a:t> </a:t>
            </a:r>
            <a:r>
              <a:rPr lang="fr-CA" altLang="en-US" dirty="0"/>
              <a:t>pour arrêter l'optimisation plus tôt (si le coût du plan est inférieur au coût de l'optimisation)</a:t>
            </a:r>
          </a:p>
          <a:p>
            <a:pPr lvl="1" algn="l" rtl="0"/>
            <a:r>
              <a:rPr lang="fr-CA" altLang="en-US" b="1" dirty="0">
                <a:solidFill>
                  <a:srgbClr val="002060"/>
                </a:solidFill>
              </a:rPr>
              <a:t>Plan de mise en cache</a:t>
            </a:r>
            <a:r>
              <a:rPr lang="fr-CA" altLang="en-US" dirty="0">
                <a:solidFill>
                  <a:srgbClr val="002060"/>
                </a:solidFill>
              </a:rPr>
              <a:t> </a:t>
            </a:r>
            <a:r>
              <a:rPr lang="fr-CA" altLang="en-US" dirty="0"/>
              <a:t>pour réutiliser le plan précédemment calculé si la requête est resoumise</a:t>
            </a:r>
          </a:p>
          <a:p>
            <a:pPr lvl="2" algn="l" rtl="0"/>
            <a:r>
              <a:rPr lang="fr-CA" altLang="en-US" sz="1600" dirty="0"/>
              <a:t>Même avec différentes constantes dans la requête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0984037-126D-4816-9FDF-2766D90865B4}"/>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Structure des optimiseurs de requêtes (suite)</a:t>
            </a:r>
          </a:p>
        </p:txBody>
      </p:sp>
      <p:sp>
        <p:nvSpPr>
          <p:cNvPr id="67587" name="Rectangle 3">
            <a:extLst>
              <a:ext uri="{FF2B5EF4-FFF2-40B4-BE49-F238E27FC236}">
                <a16:creationId xmlns:a16="http://schemas.microsoft.com/office/drawing/2014/main" id="{A973CE15-B33B-4C04-AFE3-28A348190544}"/>
              </a:ext>
            </a:extLst>
          </p:cNvPr>
          <p:cNvSpPr>
            <a:spLocks noGrp="1" noChangeArrowheads="1"/>
          </p:cNvSpPr>
          <p:nvPr>
            <p:ph idx="1"/>
          </p:nvPr>
        </p:nvSpPr>
        <p:spPr>
          <a:xfrm>
            <a:off x="625642" y="1641108"/>
            <a:ext cx="7786838" cy="5527193"/>
          </a:xfrm>
        </p:spPr>
        <p:txBody>
          <a:bodyPr/>
          <a:lstStyle/>
          <a:p>
            <a:r>
              <a:rPr lang="fr-CA" altLang="en-US" dirty="0"/>
              <a:t>Même avec l'utilisation de l'heuristique, l'optimisation des requêtes basée sur les coûts impose une surcharge substantielle.</a:t>
            </a:r>
          </a:p>
          <a:p>
            <a:pPr lvl="1"/>
            <a:r>
              <a:rPr lang="fr-CA" altLang="en-US" dirty="0"/>
              <a:t>Mais cela en vaut la peine pour les requêtes coûteuses</a:t>
            </a:r>
          </a:p>
          <a:p>
            <a:pPr lvl="1"/>
            <a:r>
              <a:rPr lang="fr-CA" altLang="en-US" dirty="0"/>
              <a:t>Les optimiseurs utilisent souvent des heuristiques simples pour les requêtes pas coûteuses et effectuent une énumération exhaustive pour les requêtes plus coûteuses </a:t>
            </a:r>
          </a:p>
        </p:txBody>
      </p:sp>
    </p:spTree>
    <p:extLst>
      <p:ext uri="{BB962C8B-B14F-4D97-AF65-F5344CB8AC3E}">
        <p14:creationId xmlns:p14="http://schemas.microsoft.com/office/powerpoint/2010/main" val="1892006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75832F87-A2B9-47F7-BB53-DF9BAE72414A}"/>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Introduction (suite)</a:t>
            </a:r>
          </a:p>
        </p:txBody>
      </p:sp>
      <p:sp>
        <p:nvSpPr>
          <p:cNvPr id="11267" name="Rectangle 3">
            <a:extLst>
              <a:ext uri="{FF2B5EF4-FFF2-40B4-BE49-F238E27FC236}">
                <a16:creationId xmlns:a16="http://schemas.microsoft.com/office/drawing/2014/main" id="{3B55794D-DFAA-4CF0-981A-C7BE83AF062F}"/>
              </a:ext>
            </a:extLst>
          </p:cNvPr>
          <p:cNvSpPr>
            <a:spLocks noGrp="1" noChangeArrowheads="1"/>
          </p:cNvSpPr>
          <p:nvPr>
            <p:ph idx="1"/>
          </p:nvPr>
        </p:nvSpPr>
        <p:spPr>
          <a:xfrm>
            <a:off x="712267" y="1092872"/>
            <a:ext cx="7816402" cy="4494724"/>
          </a:xfrm>
        </p:spPr>
        <p:txBody>
          <a:bodyPr/>
          <a:lstStyle/>
          <a:p>
            <a:pPr algn="l" rtl="0"/>
            <a:r>
              <a:rPr lang="fr-CA" altLang="en-US" dirty="0"/>
              <a:t>Un </a:t>
            </a:r>
            <a:r>
              <a:rPr lang="fr-CA" altLang="en-US" b="1" dirty="0">
                <a:solidFill>
                  <a:srgbClr val="002060"/>
                </a:solidFill>
              </a:rPr>
              <a:t>plan d'évaluation</a:t>
            </a:r>
            <a:r>
              <a:rPr lang="fr-CA" altLang="en-US" dirty="0">
                <a:solidFill>
                  <a:srgbClr val="002060"/>
                </a:solidFill>
              </a:rPr>
              <a:t> </a:t>
            </a:r>
            <a:r>
              <a:rPr lang="fr-CA" altLang="en-US" dirty="0"/>
              <a:t>définit exactement quel algorithme est utilisé pour chaque opération et comment l'exécution des opérations est coordonnée.</a:t>
            </a:r>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endParaRPr lang="fr-CA" altLang="en-US" dirty="0"/>
          </a:p>
          <a:p>
            <a:pPr algn="l" rtl="0"/>
            <a:r>
              <a:rPr lang="fr-CA" altLang="en-US" dirty="0"/>
              <a:t>On peut découvrir et afficher les plans d'exécution des requêtes sur certains systèmes des bases de données </a:t>
            </a:r>
          </a:p>
          <a:p>
            <a:pPr algn="l" rtl="0"/>
            <a:endParaRPr lang="fr-CA" altLang="en-US" dirty="0"/>
          </a:p>
        </p:txBody>
      </p:sp>
      <p:pic>
        <p:nvPicPr>
          <p:cNvPr id="3" name="Graphic 2">
            <a:extLst>
              <a:ext uri="{FF2B5EF4-FFF2-40B4-BE49-F238E27FC236}">
                <a16:creationId xmlns:a16="http://schemas.microsoft.com/office/drawing/2014/main" id="{38164316-923D-4EC2-A0F7-CE5F6F3F26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2045" y="1868075"/>
            <a:ext cx="5407032" cy="33937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a:extLst>
              <a:ext uri="{FF2B5EF4-FFF2-40B4-BE49-F238E27FC236}">
                <a16:creationId xmlns:a16="http://schemas.microsoft.com/office/drawing/2014/main" id="{F5A1028D-FABF-4146-86C5-A7019337527A}"/>
              </a:ext>
            </a:extLst>
          </p:cNvPr>
          <p:cNvSpPr>
            <a:spLocks noGrp="1" noChangeArrowheads="1"/>
          </p:cNvSpPr>
          <p:nvPr>
            <p:ph type="ctrTitle"/>
          </p:nvPr>
        </p:nvSpPr>
        <p:spPr/>
        <p:txBody>
          <a:bodyPr/>
          <a:lstStyle/>
          <a:p>
            <a:pPr algn="l" rtl="0">
              <a:defRPr/>
            </a:pPr>
            <a:r>
              <a:rPr lang="en-US" altLang="en-US">
                <a:effectLst>
                  <a:outerShdw blurRad="38100" dist="38100" dir="2700000" algn="tl">
                    <a:srgbClr val="C0C0C0"/>
                  </a:outerShdw>
                </a:effectLst>
              </a:rPr>
              <a:t>Statistiques pour l'estimation des coûts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252523AE-0431-4C86-991C-4ADEC5581564}"/>
              </a:ext>
            </a:extLst>
          </p:cNvPr>
          <p:cNvSpPr>
            <a:spLocks noGrp="1" noChangeArrowheads="1"/>
          </p:cNvSpPr>
          <p:nvPr>
            <p:ph type="title"/>
          </p:nvPr>
        </p:nvSpPr>
        <p:spPr>
          <a:xfrm>
            <a:off x="768350" y="213730"/>
            <a:ext cx="8375650" cy="671665"/>
          </a:xfrm>
        </p:spPr>
        <p:txBody>
          <a:bodyPr/>
          <a:lstStyle/>
          <a:p>
            <a:pPr algn="l" rtl="0">
              <a:defRPr/>
            </a:pPr>
            <a:r>
              <a:rPr lang="en-US" altLang="en-US" dirty="0">
                <a:effectLst>
                  <a:outerShdw blurRad="38100" dist="38100" dir="2700000" algn="tl">
                    <a:srgbClr val="C0C0C0"/>
                  </a:outerShdw>
                </a:effectLst>
              </a:rPr>
              <a:t>Informations statistiques pour l'estimation des coûts</a:t>
            </a:r>
          </a:p>
        </p:txBody>
      </p:sp>
      <p:sp>
        <p:nvSpPr>
          <p:cNvPr id="71683" name="Rectangle 3">
            <a:extLst>
              <a:ext uri="{FF2B5EF4-FFF2-40B4-BE49-F238E27FC236}">
                <a16:creationId xmlns:a16="http://schemas.microsoft.com/office/drawing/2014/main" id="{47BD364A-03AF-4F06-BA7E-96341C7F433E}"/>
              </a:ext>
            </a:extLst>
          </p:cNvPr>
          <p:cNvSpPr>
            <a:spLocks noGrp="1" noChangeArrowheads="1"/>
          </p:cNvSpPr>
          <p:nvPr>
            <p:ph idx="1"/>
          </p:nvPr>
        </p:nvSpPr>
        <p:spPr>
          <a:xfrm>
            <a:off x="654518" y="1511572"/>
            <a:ext cx="7806088" cy="5367972"/>
          </a:xfrm>
        </p:spPr>
        <p:txBody>
          <a:bodyPr/>
          <a:lstStyle/>
          <a:p>
            <a:pPr algn="l" rtl="0"/>
            <a:r>
              <a:rPr lang="fr-CA" altLang="en-US" i="1" dirty="0"/>
              <a:t>n</a:t>
            </a:r>
            <a:r>
              <a:rPr lang="fr-CA" altLang="en-US" i="1" baseline="-25000" dirty="0"/>
              <a:t>r</a:t>
            </a:r>
            <a:r>
              <a:rPr lang="fr-CA" altLang="en-US" i="1" dirty="0"/>
              <a:t>: </a:t>
            </a:r>
            <a:r>
              <a:rPr lang="fr-CA" altLang="en-US" dirty="0"/>
              <a:t>nombre de tuples dans une relation </a:t>
            </a:r>
            <a:r>
              <a:rPr lang="fr-CA" altLang="en-US" i="1" dirty="0"/>
              <a:t>r.</a:t>
            </a:r>
            <a:endParaRPr lang="fr-CA" altLang="en-US" dirty="0"/>
          </a:p>
          <a:p>
            <a:pPr algn="l" rtl="0"/>
            <a:r>
              <a:rPr lang="fr-CA" altLang="en-US" i="1" dirty="0" err="1"/>
              <a:t>b</a:t>
            </a:r>
            <a:r>
              <a:rPr lang="fr-CA" altLang="en-US" i="1" baseline="-25000" dirty="0" err="1"/>
              <a:t>r</a:t>
            </a:r>
            <a:r>
              <a:rPr lang="fr-CA" altLang="en-US" dirty="0"/>
              <a:t>: nombre de blocs contenant des tuples de </a:t>
            </a:r>
            <a:r>
              <a:rPr lang="fr-CA" altLang="en-US" i="1" dirty="0"/>
              <a:t>r.</a:t>
            </a:r>
            <a:endParaRPr lang="fr-CA" altLang="en-US" dirty="0"/>
          </a:p>
          <a:p>
            <a:pPr algn="l" rtl="0"/>
            <a:r>
              <a:rPr lang="fr-CA" altLang="en-US" i="1" dirty="0" err="1"/>
              <a:t>l</a:t>
            </a:r>
            <a:r>
              <a:rPr lang="fr-CA" altLang="en-US" i="1" baseline="-25000" dirty="0" err="1"/>
              <a:t>r</a:t>
            </a:r>
            <a:r>
              <a:rPr lang="fr-CA" altLang="en-US" dirty="0"/>
              <a:t>: taille d'un tuple de </a:t>
            </a:r>
            <a:r>
              <a:rPr lang="fr-CA" altLang="en-US" i="1" dirty="0"/>
              <a:t>r (</a:t>
            </a:r>
            <a:r>
              <a:rPr lang="fr-CA" altLang="en-US" dirty="0"/>
              <a:t>en bytes</a:t>
            </a:r>
            <a:r>
              <a:rPr lang="fr-CA" altLang="en-US" i="1" dirty="0"/>
              <a:t>).</a:t>
            </a:r>
          </a:p>
          <a:p>
            <a:pPr algn="l" rtl="0"/>
            <a:r>
              <a:rPr lang="fr-CA" altLang="en-US" i="1" dirty="0" err="1"/>
              <a:t>f</a:t>
            </a:r>
            <a:r>
              <a:rPr lang="fr-CA" altLang="en-US" i="1" baseline="-25000" dirty="0" err="1"/>
              <a:t>r</a:t>
            </a:r>
            <a:r>
              <a:rPr lang="fr-CA" altLang="en-US" i="1" dirty="0"/>
              <a:t>: </a:t>
            </a:r>
            <a:r>
              <a:rPr lang="fr-CA" altLang="en-US" dirty="0"/>
              <a:t>facteur de blocage de </a:t>
            </a:r>
            <a:r>
              <a:rPr lang="fr-CA" altLang="en-US" i="1" dirty="0"/>
              <a:t>r</a:t>
            </a:r>
            <a:r>
              <a:rPr lang="fr-CA" altLang="en-US" dirty="0"/>
              <a:t> - c'est-à-dire le nombre de tuples de </a:t>
            </a:r>
            <a:r>
              <a:rPr lang="fr-CA" altLang="en-US" i="1" dirty="0"/>
              <a:t>r </a:t>
            </a:r>
            <a:r>
              <a:rPr lang="fr-CA" altLang="en-US" dirty="0"/>
              <a:t>qui s'inscrivent dans un seul bloc.</a:t>
            </a:r>
          </a:p>
          <a:p>
            <a:pPr algn="l" rtl="0"/>
            <a:r>
              <a:rPr lang="fr-CA" altLang="en-US" i="1" dirty="0"/>
              <a:t>V (A, r):</a:t>
            </a:r>
            <a:r>
              <a:rPr lang="fr-CA" altLang="en-US" dirty="0"/>
              <a:t> nombre de valeurs distinctes qui apparaissent dans </a:t>
            </a:r>
            <a:r>
              <a:rPr lang="fr-CA" altLang="en-US" i="1" dirty="0"/>
              <a:t>r</a:t>
            </a:r>
            <a:r>
              <a:rPr lang="fr-CA" altLang="en-US" dirty="0"/>
              <a:t> pour l'attribut </a:t>
            </a:r>
            <a:r>
              <a:rPr lang="fr-CA" altLang="en-US" i="1" dirty="0"/>
              <a:t>A; </a:t>
            </a:r>
            <a:r>
              <a:rPr lang="fr-CA" altLang="en-US" dirty="0"/>
              <a:t>identique à la taille de </a:t>
            </a:r>
            <a:r>
              <a:rPr lang="fr-CA" altLang="en-US" dirty="0">
                <a:sym typeface="Symbol" panose="05050102010706020507" pitchFamily="18" charset="2"/>
              </a:rPr>
              <a:t></a:t>
            </a:r>
            <a:r>
              <a:rPr lang="fr-CA" altLang="en-US" i="1" baseline="-25000" dirty="0">
                <a:sym typeface="Symbol" panose="05050102010706020507" pitchFamily="18" charset="2"/>
              </a:rPr>
              <a:t>A</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a:t>
            </a:r>
          </a:p>
          <a:p>
            <a:pPr algn="l" rtl="0"/>
            <a:r>
              <a:rPr lang="fr-CA" altLang="en-US" dirty="0">
                <a:sym typeface="Symbol" panose="05050102010706020507" pitchFamily="18" charset="2"/>
              </a:rPr>
              <a:t>Si des tuples de </a:t>
            </a:r>
            <a:r>
              <a:rPr lang="fr-CA" altLang="en-US" i="1" dirty="0">
                <a:sym typeface="Symbol" panose="05050102010706020507" pitchFamily="18" charset="2"/>
              </a:rPr>
              <a:t>r</a:t>
            </a:r>
            <a:r>
              <a:rPr lang="fr-CA" altLang="en-US" dirty="0">
                <a:sym typeface="Symbol" panose="05050102010706020507" pitchFamily="18" charset="2"/>
              </a:rPr>
              <a:t> sont stockés ensemble physiquement dans un fichier, alors: </a:t>
            </a:r>
            <a:br>
              <a:rPr lang="fr-CA" altLang="en-US" dirty="0">
                <a:sym typeface="Symbol" panose="05050102010706020507" pitchFamily="18" charset="2"/>
              </a:rPr>
            </a:br>
            <a:br>
              <a:rPr lang="fr-CA" altLang="en-US" dirty="0">
                <a:sym typeface="Symbol" panose="05050102010706020507" pitchFamily="18" charset="2"/>
              </a:rPr>
            </a:br>
            <a:br>
              <a:rPr lang="fr-CA" altLang="en-US" dirty="0">
                <a:sym typeface="Symbol" panose="05050102010706020507" pitchFamily="18" charset="2"/>
              </a:rPr>
            </a:br>
            <a:br>
              <a:rPr lang="fr-CA" altLang="en-US" dirty="0">
                <a:sym typeface="Symbol" panose="05050102010706020507" pitchFamily="18" charset="2"/>
              </a:rPr>
            </a:br>
            <a:endParaRPr lang="fr-CA" altLang="en-US" dirty="0">
              <a:sym typeface="Symbol" panose="05050102010706020507" pitchFamily="18" charset="2"/>
            </a:endParaRPr>
          </a:p>
        </p:txBody>
      </p:sp>
      <p:graphicFrame>
        <p:nvGraphicFramePr>
          <p:cNvPr id="71684" name="Object 2">
            <a:extLst>
              <a:ext uri="{FF2B5EF4-FFF2-40B4-BE49-F238E27FC236}">
                <a16:creationId xmlns:a16="http://schemas.microsoft.com/office/drawing/2014/main" id="{55A18B11-A2C4-4B33-91D7-440CA2606202}"/>
              </a:ext>
            </a:extLst>
          </p:cNvPr>
          <p:cNvGraphicFramePr>
            <a:graphicFrameLocks noChangeAspect="1"/>
          </p:cNvGraphicFramePr>
          <p:nvPr>
            <p:extLst>
              <p:ext uri="{D42A27DB-BD31-4B8C-83A1-F6EECF244321}">
                <p14:modId xmlns:p14="http://schemas.microsoft.com/office/powerpoint/2010/main" val="297880541"/>
              </p:ext>
            </p:extLst>
          </p:nvPr>
        </p:nvGraphicFramePr>
        <p:xfrm>
          <a:off x="3590642" y="4894429"/>
          <a:ext cx="889000" cy="660400"/>
        </p:xfrm>
        <a:graphic>
          <a:graphicData uri="http://schemas.openxmlformats.org/presentationml/2006/ole">
            <mc:AlternateContent xmlns:mc="http://schemas.openxmlformats.org/markup-compatibility/2006">
              <mc:Choice xmlns:v="urn:schemas-microsoft-com:vml" Requires="v">
                <p:oleObj name="Equation" r:id="rId3" imgW="889000" imgH="660400" progId="Equation.3">
                  <p:embed/>
                </p:oleObj>
              </mc:Choice>
              <mc:Fallback>
                <p:oleObj name="Equation" r:id="rId3" imgW="889000" imgH="660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642" y="4894429"/>
                        <a:ext cx="8890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4CBB64EA-64A3-40D7-A007-B17EF0C9D106}"/>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Histogrammes</a:t>
            </a:r>
          </a:p>
        </p:txBody>
      </p:sp>
      <p:sp>
        <p:nvSpPr>
          <p:cNvPr id="73731" name="Rectangle 3">
            <a:extLst>
              <a:ext uri="{FF2B5EF4-FFF2-40B4-BE49-F238E27FC236}">
                <a16:creationId xmlns:a16="http://schemas.microsoft.com/office/drawing/2014/main" id="{8BCD9F34-1091-43A5-8EC9-11FA4902746E}"/>
              </a:ext>
            </a:extLst>
          </p:cNvPr>
          <p:cNvSpPr>
            <a:spLocks noGrp="1" noChangeArrowheads="1"/>
          </p:cNvSpPr>
          <p:nvPr>
            <p:ph idx="1"/>
          </p:nvPr>
        </p:nvSpPr>
        <p:spPr>
          <a:xfrm>
            <a:off x="361745" y="958113"/>
            <a:ext cx="8479732" cy="5367972"/>
          </a:xfrm>
        </p:spPr>
        <p:txBody>
          <a:bodyPr/>
          <a:lstStyle/>
          <a:p>
            <a:pPr algn="l" rtl="0"/>
            <a:r>
              <a:rPr lang="fr-CA" altLang="en-US" dirty="0"/>
              <a:t>Histogramme sur l’attribut </a:t>
            </a:r>
            <a:r>
              <a:rPr lang="fr-CA" altLang="en-US" b="1" i="1" dirty="0"/>
              <a:t>âge</a:t>
            </a:r>
            <a:r>
              <a:rPr lang="fr-CA" altLang="en-US" dirty="0"/>
              <a:t> de la relation </a:t>
            </a:r>
            <a:r>
              <a:rPr lang="fr-CA" altLang="en-US" b="1" i="1" dirty="0"/>
              <a:t>personne</a:t>
            </a:r>
            <a:br>
              <a:rPr lang="fr-CA" altLang="en-US" dirty="0"/>
            </a:br>
            <a:br>
              <a:rPr lang="fr-CA" altLang="en-US" dirty="0"/>
            </a:br>
            <a:br>
              <a:rPr lang="fr-CA" altLang="en-US" dirty="0"/>
            </a:br>
            <a:br>
              <a:rPr lang="fr-CA" altLang="en-US" dirty="0"/>
            </a:br>
            <a:br>
              <a:rPr lang="fr-CA" altLang="en-US" dirty="0"/>
            </a:br>
            <a:br>
              <a:rPr lang="fr-CA" altLang="en-US" dirty="0"/>
            </a:br>
            <a:endParaRPr lang="fr-CA" altLang="en-US" dirty="0"/>
          </a:p>
          <a:p>
            <a:pPr marL="0" indent="0" algn="l" rtl="0">
              <a:buNone/>
            </a:pPr>
            <a:endParaRPr lang="fr-CA" altLang="en-US" dirty="0"/>
          </a:p>
          <a:p>
            <a:pPr marL="0" indent="0">
              <a:buNone/>
            </a:pPr>
            <a:br>
              <a:rPr lang="fr-CA" altLang="en-US" dirty="0"/>
            </a:br>
            <a:br>
              <a:rPr lang="fr-CA" altLang="en-US" dirty="0"/>
            </a:br>
            <a:endParaRPr lang="fr-CA" altLang="en-US" dirty="0">
              <a:solidFill>
                <a:srgbClr val="000000"/>
              </a:solidFill>
            </a:endParaRPr>
          </a:p>
          <a:p>
            <a:pPr algn="l" rtl="0"/>
            <a:r>
              <a:rPr lang="fr-CA" altLang="en-US" dirty="0">
                <a:solidFill>
                  <a:srgbClr val="002060"/>
                </a:solidFill>
                <a:ea typeface="MS PGothic"/>
              </a:rPr>
              <a:t>Histogramme</a:t>
            </a:r>
            <a:r>
              <a:rPr lang="fr-CA" altLang="en-US" b="1" dirty="0">
                <a:solidFill>
                  <a:srgbClr val="002060"/>
                </a:solidFill>
                <a:ea typeface="MS PGothic"/>
              </a:rPr>
              <a:t> </a:t>
            </a:r>
            <a:r>
              <a:rPr lang="fr-CA" altLang="en-US" b="1" dirty="0" err="1">
                <a:solidFill>
                  <a:srgbClr val="002060"/>
                </a:solidFill>
                <a:ea typeface="MS PGothic"/>
              </a:rPr>
              <a:t>équi</a:t>
            </a:r>
            <a:r>
              <a:rPr lang="fr-CA" altLang="en-US" b="1" dirty="0">
                <a:solidFill>
                  <a:srgbClr val="002060"/>
                </a:solidFill>
                <a:ea typeface="MS PGothic"/>
              </a:rPr>
              <a:t>-largeur</a:t>
            </a:r>
            <a:r>
              <a:rPr lang="fr-CA" altLang="en-US" dirty="0">
                <a:ea typeface="MS PGothic"/>
              </a:rPr>
              <a:t> divise la plage des valeurs en plages de tailles égales. </a:t>
            </a:r>
            <a:endParaRPr lang="fr-CA" dirty="0"/>
          </a:p>
          <a:p>
            <a:r>
              <a:rPr lang="fr-CA" altLang="en-US" b="1" dirty="0">
                <a:solidFill>
                  <a:srgbClr val="002060"/>
                </a:solidFill>
                <a:ea typeface="MS PGothic"/>
              </a:rPr>
              <a:t>Histogramme </a:t>
            </a:r>
            <a:r>
              <a:rPr lang="fr-CA" altLang="en-US" b="1" dirty="0" err="1">
                <a:solidFill>
                  <a:srgbClr val="002060"/>
                </a:solidFill>
                <a:ea typeface="MS PGothic"/>
              </a:rPr>
              <a:t>équi</a:t>
            </a:r>
            <a:r>
              <a:rPr lang="fr-CA" altLang="en-US" b="1" dirty="0">
                <a:solidFill>
                  <a:srgbClr val="002060"/>
                </a:solidFill>
                <a:ea typeface="MS PGothic"/>
              </a:rPr>
              <a:t>-profondeur</a:t>
            </a:r>
            <a:r>
              <a:rPr lang="fr-CA" altLang="en-US" dirty="0">
                <a:ea typeface="MS PGothic"/>
              </a:rPr>
              <a:t> divise la plage de telle sorte que chaque plage a (approximativement) le même nombre de tuples</a:t>
            </a:r>
          </a:p>
          <a:p>
            <a:pPr lvl="1"/>
            <a:r>
              <a:rPr lang="fr-CA" altLang="en-US" dirty="0">
                <a:ea typeface="MS PGothic"/>
              </a:rPr>
              <a:t>Par exemple (4, 8, 14, 19) : les frontières des plages sont stockées, pas les valeurs</a:t>
            </a:r>
            <a:endParaRPr lang="fr-CA" altLang="en-US" dirty="0"/>
          </a:p>
          <a:p>
            <a:pPr algn="l" rtl="0"/>
            <a:r>
              <a:rPr lang="fr-CA" altLang="en-US" dirty="0"/>
              <a:t>De nombreuses bases de données stockent également les </a:t>
            </a:r>
            <a:r>
              <a:rPr lang="fr-CA" altLang="en-US" i="1" dirty="0"/>
              <a:t>n </a:t>
            </a:r>
            <a:r>
              <a:rPr lang="fr-CA" altLang="en-US" b="1" dirty="0">
                <a:solidFill>
                  <a:srgbClr val="002060"/>
                </a:solidFill>
              </a:rPr>
              <a:t>valeurs les plus fréquentes </a:t>
            </a:r>
            <a:r>
              <a:rPr lang="fr-CA" altLang="en-US" dirty="0"/>
              <a:t>et leurs comptes</a:t>
            </a:r>
          </a:p>
          <a:p>
            <a:pPr lvl="1" algn="l" rtl="0"/>
            <a:r>
              <a:rPr lang="fr-CA" altLang="en-US" dirty="0"/>
              <a:t>L'histogramme est construit uniquement sur les valeurs restantes</a:t>
            </a:r>
          </a:p>
        </p:txBody>
      </p:sp>
      <p:pic>
        <p:nvPicPr>
          <p:cNvPr id="73732" name="Picture 5">
            <a:extLst>
              <a:ext uri="{FF2B5EF4-FFF2-40B4-BE49-F238E27FC236}">
                <a16:creationId xmlns:a16="http://schemas.microsoft.com/office/drawing/2014/main" id="{A3C2BFE6-D0A1-4BB1-AFE8-7CD8B81AB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590" y="1263953"/>
            <a:ext cx="4092575" cy="261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0F08-A4D6-4755-A428-3ABB81B56E0B}"/>
              </a:ext>
            </a:extLst>
          </p:cNvPr>
          <p:cNvSpPr>
            <a:spLocks noGrp="1"/>
          </p:cNvSpPr>
          <p:nvPr>
            <p:ph type="title"/>
          </p:nvPr>
        </p:nvSpPr>
        <p:spPr/>
        <p:txBody>
          <a:bodyPr/>
          <a:lstStyle/>
          <a:p>
            <a:pPr algn="l" rtl="0"/>
            <a:r>
              <a:rPr lang="en-IN" dirty="0"/>
              <a:t>Histogrammes (suite)</a:t>
            </a:r>
          </a:p>
        </p:txBody>
      </p:sp>
      <p:sp>
        <p:nvSpPr>
          <p:cNvPr id="3" name="Content Placeholder 2">
            <a:extLst>
              <a:ext uri="{FF2B5EF4-FFF2-40B4-BE49-F238E27FC236}">
                <a16:creationId xmlns:a16="http://schemas.microsoft.com/office/drawing/2014/main" id="{5AEBEAC6-9925-40BC-B05B-1DDF59AB9CC4}"/>
              </a:ext>
            </a:extLst>
          </p:cNvPr>
          <p:cNvSpPr>
            <a:spLocks noGrp="1"/>
          </p:cNvSpPr>
          <p:nvPr>
            <p:ph idx="1"/>
          </p:nvPr>
        </p:nvSpPr>
        <p:spPr>
          <a:xfrm>
            <a:off x="654518" y="1102497"/>
            <a:ext cx="7748337" cy="5367972"/>
          </a:xfrm>
        </p:spPr>
        <p:txBody>
          <a:bodyPr/>
          <a:lstStyle/>
          <a:p>
            <a:pPr algn="l" rtl="0"/>
            <a:r>
              <a:rPr lang="fr-CA" dirty="0"/>
              <a:t>Histogrammes et autres statistiques généralement calculés sur la base d'un </a:t>
            </a:r>
            <a:r>
              <a:rPr lang="fr-CA" b="1" dirty="0">
                <a:solidFill>
                  <a:srgbClr val="002060"/>
                </a:solidFill>
              </a:rPr>
              <a:t>échantillon aléatoire.</a:t>
            </a:r>
          </a:p>
          <a:p>
            <a:pPr algn="l" rtl="0"/>
            <a:r>
              <a:rPr lang="fr-CA" dirty="0"/>
              <a:t>Les statistiques peuvent être obsolètes</a:t>
            </a:r>
          </a:p>
          <a:p>
            <a:pPr lvl="1" algn="l" rtl="0"/>
            <a:r>
              <a:rPr lang="fr-CA" dirty="0"/>
              <a:t>Certaines bases de données nécessitent la commande </a:t>
            </a:r>
            <a:r>
              <a:rPr lang="fr-CA" b="1" dirty="0"/>
              <a:t>analyse</a:t>
            </a:r>
            <a:r>
              <a:rPr lang="fr-CA" dirty="0"/>
              <a:t> à exécuter pour mettre à jour les statistiques.</a:t>
            </a:r>
          </a:p>
          <a:p>
            <a:pPr lvl="1" algn="l" rtl="0"/>
            <a:r>
              <a:rPr lang="fr-CA" dirty="0"/>
              <a:t>D'autres recalculent automatiquement les statistiques </a:t>
            </a:r>
          </a:p>
          <a:p>
            <a:pPr lvl="2" algn="l" rtl="0"/>
            <a:r>
              <a:rPr lang="fr-CA" dirty="0"/>
              <a:t>par exemple, lorsque le nombre de tuples dans une relation change d'un certain pourcentage.</a:t>
            </a:r>
          </a:p>
        </p:txBody>
      </p:sp>
    </p:spTree>
    <p:extLst>
      <p:ext uri="{BB962C8B-B14F-4D97-AF65-F5344CB8AC3E}">
        <p14:creationId xmlns:p14="http://schemas.microsoft.com/office/powerpoint/2010/main" val="1327861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A902C18D-987A-402C-B20E-660F1DA6FA13}"/>
              </a:ext>
            </a:extLst>
          </p:cNvPr>
          <p:cNvSpPr>
            <a:spLocks noGrp="1" noChangeArrowheads="1"/>
          </p:cNvSpPr>
          <p:nvPr>
            <p:ph type="body" sz="half" idx="4294967295"/>
          </p:nvPr>
        </p:nvSpPr>
        <p:spPr>
          <a:xfrm>
            <a:off x="650119" y="1092794"/>
            <a:ext cx="7843762" cy="4903787"/>
          </a:xfrm>
          <a:prstGeom prst="rect">
            <a:avLst/>
          </a:prstGeom>
        </p:spPr>
        <p:txBody>
          <a:bodyPr/>
          <a:lstStyle/>
          <a:p>
            <a:pPr algn="l" rtl="0">
              <a:buSzPct val="110000"/>
              <a:buFont typeface="Wingdings" panose="05000000000000000000" pitchFamily="2" charset="2"/>
              <a:buChar char="§"/>
            </a:pPr>
            <a:r>
              <a:rPr lang="fr-CA" altLang="en-US" b="1" dirty="0">
                <a:sym typeface="Symbol" panose="05050102010706020507" pitchFamily="18" charset="2"/>
              </a:rPr>
              <a:t></a:t>
            </a:r>
            <a:r>
              <a:rPr lang="fr-CA" altLang="en-US" b="1" i="1" baseline="-25000" dirty="0">
                <a:sym typeface="Symbol" panose="05050102010706020507" pitchFamily="18" charset="2"/>
              </a:rPr>
              <a:t>A = v</a:t>
            </a:r>
            <a:r>
              <a:rPr lang="fr-CA" altLang="en-US" b="1" dirty="0">
                <a:sym typeface="Symbol" panose="05050102010706020507" pitchFamily="18" charset="2"/>
              </a:rPr>
              <a:t>(</a:t>
            </a:r>
            <a:r>
              <a:rPr lang="fr-CA" altLang="en-US" b="1" i="1" dirty="0">
                <a:sym typeface="Symbol" panose="05050102010706020507" pitchFamily="18" charset="2"/>
              </a:rPr>
              <a:t>r</a:t>
            </a:r>
            <a:r>
              <a:rPr lang="fr-CA" altLang="en-US" b="1" dirty="0">
                <a:sym typeface="Symbol" panose="05050102010706020507" pitchFamily="18" charset="2"/>
              </a:rPr>
              <a:t>)</a:t>
            </a:r>
            <a:endParaRPr lang="fr-CA" altLang="en-US" dirty="0"/>
          </a:p>
          <a:p>
            <a:pPr lvl="1" algn="l" rtl="0">
              <a:buSzPct val="110000"/>
              <a:buFont typeface="Arial" panose="020B0604020202020204" pitchFamily="34" charset="0"/>
              <a:buChar char="•"/>
            </a:pPr>
            <a:r>
              <a:rPr lang="fr-CA" altLang="en-US" i="1" dirty="0">
                <a:sym typeface="Symbol" panose="05050102010706020507" pitchFamily="18" charset="2"/>
              </a:rPr>
              <a:t>n</a:t>
            </a:r>
            <a:r>
              <a:rPr lang="fr-CA" altLang="en-US" i="1" baseline="-25000" dirty="0">
                <a:sym typeface="Symbol" panose="05050102010706020507" pitchFamily="18" charset="2"/>
              </a:rPr>
              <a:t>r</a:t>
            </a:r>
            <a:r>
              <a:rPr lang="fr-CA" altLang="en-US" i="1" dirty="0">
                <a:sym typeface="Symbol" panose="05050102010706020507" pitchFamily="18" charset="2"/>
              </a:rPr>
              <a:t> / V (A, r) </a:t>
            </a:r>
            <a:r>
              <a:rPr lang="fr-CA" altLang="en-US" dirty="0">
                <a:sym typeface="Symbol" panose="05050102010706020507" pitchFamily="18" charset="2"/>
              </a:rPr>
              <a:t>: nombre d'enregistrements qui satisferont la sélection</a:t>
            </a:r>
          </a:p>
          <a:p>
            <a:pPr lvl="1" algn="l" rtl="0">
              <a:buSzPct val="110000"/>
              <a:buFont typeface="Arial" panose="020B0604020202020204" pitchFamily="34" charset="0"/>
              <a:buChar char="•"/>
            </a:pPr>
            <a:r>
              <a:rPr lang="fr-CA" altLang="en-US" dirty="0">
                <a:sym typeface="Symbol" panose="05050102010706020507" pitchFamily="18" charset="2"/>
              </a:rPr>
              <a:t>Condition d'égalité sur un attribut clé:</a:t>
            </a:r>
            <a:r>
              <a:rPr lang="fr-CA" altLang="en-US" i="1" dirty="0">
                <a:sym typeface="Symbol" panose="05050102010706020507" pitchFamily="18" charset="2"/>
              </a:rPr>
              <a:t> estimation de la taille = </a:t>
            </a:r>
            <a:r>
              <a:rPr lang="fr-CA" altLang="en-US" dirty="0">
                <a:sym typeface="Symbol" panose="05050102010706020507" pitchFamily="18" charset="2"/>
              </a:rPr>
              <a:t>1</a:t>
            </a:r>
          </a:p>
          <a:p>
            <a:pPr lvl="1" algn="l" rtl="0">
              <a:buSzPct val="110000"/>
              <a:buFont typeface="Arial" panose="020B0604020202020204" pitchFamily="34" charset="0"/>
              <a:buChar char="•"/>
            </a:pPr>
            <a:endParaRPr lang="fr-CA" altLang="en-US" dirty="0">
              <a:sym typeface="Symbol" panose="05050102010706020507" pitchFamily="18" charset="2"/>
            </a:endParaRPr>
          </a:p>
          <a:p>
            <a:pPr algn="l" rtl="0">
              <a:buSzPct val="110000"/>
              <a:buFont typeface="Wingdings" panose="05000000000000000000" pitchFamily="2" charset="2"/>
              <a:buChar char="§"/>
            </a:pPr>
            <a:r>
              <a:rPr kumimoji="0" lang="fr-CA" altLang="en-US" dirty="0">
                <a:sym typeface="Symbol" panose="05050102010706020507" pitchFamily="18" charset="2"/>
              </a:rPr>
              <a:t></a:t>
            </a:r>
            <a:r>
              <a:rPr kumimoji="0" lang="fr-CA" altLang="en-US" i="1" baseline="-25000" dirty="0">
                <a:sym typeface="Symbol" panose="05050102010706020507" pitchFamily="18" charset="2"/>
              </a:rPr>
              <a:t>A</a:t>
            </a:r>
            <a:r>
              <a:rPr kumimoji="0" lang="fr-CA" altLang="en-US" baseline="-25000" dirty="0">
                <a:sym typeface="Symbol" panose="05050102010706020507" pitchFamily="18" charset="2"/>
              </a:rPr>
              <a:t></a:t>
            </a:r>
            <a:r>
              <a:rPr kumimoji="0" lang="fr-CA" altLang="en-US" i="1" baseline="-25000" dirty="0">
                <a:sym typeface="Symbol" panose="05050102010706020507" pitchFamily="18" charset="2"/>
              </a:rPr>
              <a:t>V</a:t>
            </a:r>
            <a:r>
              <a:rPr kumimoji="0" lang="fr-CA" altLang="en-US" dirty="0">
                <a:sym typeface="Symbol" panose="05050102010706020507" pitchFamily="18" charset="2"/>
              </a:rPr>
              <a:t>(</a:t>
            </a:r>
            <a:r>
              <a:rPr kumimoji="0" lang="fr-CA" altLang="en-US" i="1" dirty="0">
                <a:sym typeface="Symbol" panose="05050102010706020507" pitchFamily="18" charset="2"/>
              </a:rPr>
              <a:t>r</a:t>
            </a:r>
            <a:r>
              <a:rPr kumimoji="0" lang="fr-CA" altLang="en-US" dirty="0">
                <a:sym typeface="Symbol" panose="05050102010706020507" pitchFamily="18" charset="2"/>
              </a:rPr>
              <a:t>) (cas de </a:t>
            </a:r>
            <a:r>
              <a:rPr kumimoji="0" lang="fr-CA" altLang="en-US" i="1" baseline="-25000" dirty="0">
                <a:sym typeface="Symbol" panose="05050102010706020507" pitchFamily="18" charset="2"/>
              </a:rPr>
              <a:t>A </a:t>
            </a:r>
            <a:r>
              <a:rPr kumimoji="0" lang="fr-CA" altLang="en-US" baseline="-25000" dirty="0">
                <a:sym typeface="Symbol" panose="05050102010706020507" pitchFamily="18" charset="2"/>
              </a:rPr>
              <a:t> </a:t>
            </a:r>
            <a:r>
              <a:rPr kumimoji="0" lang="fr-CA" altLang="en-US" i="1" baseline="-25000" dirty="0">
                <a:sym typeface="Symbol" panose="05050102010706020507" pitchFamily="18" charset="2"/>
              </a:rPr>
              <a:t>V</a:t>
            </a:r>
            <a:r>
              <a:rPr kumimoji="0" lang="fr-CA" altLang="en-US" dirty="0">
                <a:sym typeface="Symbol" panose="05050102010706020507" pitchFamily="18" charset="2"/>
              </a:rPr>
              <a:t>(</a:t>
            </a:r>
            <a:r>
              <a:rPr kumimoji="0" lang="fr-CA" altLang="en-US" i="1" dirty="0">
                <a:sym typeface="Symbol" panose="05050102010706020507" pitchFamily="18" charset="2"/>
              </a:rPr>
              <a:t>r</a:t>
            </a:r>
            <a:r>
              <a:rPr kumimoji="0" lang="fr-CA" altLang="en-US" dirty="0">
                <a:sym typeface="Symbol" panose="05050102010706020507" pitchFamily="18" charset="2"/>
              </a:rPr>
              <a:t>) est symétrique)</a:t>
            </a:r>
            <a:endParaRPr lang="fr-CA" altLang="en-US" dirty="0"/>
          </a:p>
          <a:p>
            <a:pPr lvl="1" algn="l" rtl="0">
              <a:buSzPct val="110000"/>
              <a:buFont typeface="Arial" panose="020B0604020202020204" pitchFamily="34" charset="0"/>
              <a:buChar char="•"/>
            </a:pPr>
            <a:r>
              <a:rPr lang="fr-CA" altLang="en-US" dirty="0"/>
              <a:t>Soit c le nombre estimé de tuples satisfaisant la condition. </a:t>
            </a:r>
          </a:p>
          <a:p>
            <a:pPr lvl="1" algn="l" rtl="0">
              <a:buSzPct val="110000"/>
              <a:buFont typeface="Arial" panose="020B0604020202020204" pitchFamily="34" charset="0"/>
              <a:buChar char="•"/>
            </a:pPr>
            <a:r>
              <a:rPr lang="fr-CA" altLang="en-US" dirty="0">
                <a:sym typeface="Symbol" panose="05050102010706020507" pitchFamily="18" charset="2"/>
              </a:rPr>
              <a:t>Si min (A, r) et max (A, r) sont disponibles dans le catalogue</a:t>
            </a:r>
          </a:p>
          <a:p>
            <a:pPr lvl="2" algn="l" rtl="0">
              <a:buFont typeface="Wingdings" panose="05000000000000000000" pitchFamily="2" charset="2"/>
              <a:buChar char="§"/>
            </a:pPr>
            <a:r>
              <a:rPr lang="fr-CA" altLang="en-US" dirty="0"/>
              <a:t>c = 0 si v &lt;min (A, r)</a:t>
            </a:r>
            <a:br>
              <a:rPr lang="fr-CA" altLang="en-US" dirty="0"/>
            </a:br>
            <a:endParaRPr lang="fr-CA" altLang="en-US" dirty="0"/>
          </a:p>
          <a:p>
            <a:pPr lvl="2" algn="l" rtl="0">
              <a:buFont typeface="Wingdings" panose="05000000000000000000" pitchFamily="2" charset="2"/>
              <a:buChar char="§"/>
            </a:pPr>
            <a:r>
              <a:rPr lang="fr-CA" altLang="en-US" dirty="0"/>
              <a:t>c =</a:t>
            </a:r>
            <a:br>
              <a:rPr lang="fr-CA" altLang="en-US" dirty="0"/>
            </a:br>
            <a:endParaRPr lang="fr-CA" altLang="en-US" dirty="0"/>
          </a:p>
          <a:p>
            <a:pPr lvl="1" algn="l" rtl="0">
              <a:buSzPct val="110000"/>
              <a:buFont typeface="Arial" panose="020B0604020202020204" pitchFamily="34" charset="0"/>
              <a:buChar char="•"/>
            </a:pPr>
            <a:r>
              <a:rPr lang="fr-CA" altLang="en-US" dirty="0"/>
              <a:t> Si les histogrammes sont disponibles, l'estimation ci-dessus peut-être affinée. </a:t>
            </a:r>
          </a:p>
          <a:p>
            <a:pPr lvl="1" algn="l" rtl="0">
              <a:buSzPct val="110000"/>
              <a:buFont typeface="Arial" panose="020B0604020202020204" pitchFamily="34" charset="0"/>
              <a:buChar char="•"/>
            </a:pPr>
            <a:r>
              <a:rPr lang="fr-CA" altLang="en-US" dirty="0"/>
              <a:t>En l'absence d'informations statistiques</a:t>
            </a:r>
            <a:r>
              <a:rPr lang="fr-CA" altLang="en-US" i="1" dirty="0"/>
              <a:t>, c </a:t>
            </a:r>
            <a:r>
              <a:rPr lang="fr-CA" altLang="en-US" dirty="0"/>
              <a:t>est supposé être</a:t>
            </a:r>
            <a:r>
              <a:rPr lang="fr-CA" altLang="en-US" i="1" dirty="0"/>
              <a:t> </a:t>
            </a:r>
            <a:r>
              <a:rPr lang="fr-CA" altLang="en-US" i="1" dirty="0">
                <a:sym typeface="Symbol" panose="05050102010706020507" pitchFamily="18" charset="2"/>
              </a:rPr>
              <a:t>n</a:t>
            </a:r>
            <a:r>
              <a:rPr lang="fr-CA" altLang="en-US" i="1" baseline="-25000" dirty="0">
                <a:sym typeface="Symbol" panose="05050102010706020507" pitchFamily="18" charset="2"/>
              </a:rPr>
              <a:t>r </a:t>
            </a:r>
            <a:r>
              <a:rPr lang="fr-CA" altLang="en-US" i="1" dirty="0">
                <a:sym typeface="Symbol" panose="05050102010706020507" pitchFamily="18" charset="2"/>
              </a:rPr>
              <a:t>/ </a:t>
            </a:r>
            <a:r>
              <a:rPr lang="fr-CA" altLang="en-US" dirty="0">
                <a:sym typeface="Symbol" panose="05050102010706020507" pitchFamily="18" charset="2"/>
              </a:rPr>
              <a:t>2.</a:t>
            </a:r>
          </a:p>
          <a:p>
            <a:pPr lvl="2" algn="l" rtl="0"/>
            <a:endParaRPr lang="fr-CA" altLang="en-US" sz="1600" dirty="0">
              <a:sym typeface="Symbol" panose="05050102010706020507" pitchFamily="18" charset="2"/>
            </a:endParaRPr>
          </a:p>
        </p:txBody>
      </p:sp>
      <p:sp>
        <p:nvSpPr>
          <p:cNvPr id="499714" name="Rectangle 2">
            <a:extLst>
              <a:ext uri="{FF2B5EF4-FFF2-40B4-BE49-F238E27FC236}">
                <a16:creationId xmlns:a16="http://schemas.microsoft.com/office/drawing/2014/main" id="{C897B721-DA5B-48DB-89C5-0ECC40E42EE7}"/>
              </a:ext>
            </a:extLst>
          </p:cNvPr>
          <p:cNvSpPr>
            <a:spLocks noGrp="1" noChangeArrowheads="1"/>
          </p:cNvSpPr>
          <p:nvPr>
            <p:ph type="title"/>
          </p:nvPr>
        </p:nvSpPr>
        <p:spPr/>
        <p:txBody>
          <a:bodyPr/>
          <a:lstStyle/>
          <a:p>
            <a:pPr algn="l" rtl="0">
              <a:defRPr/>
            </a:pPr>
            <a:r>
              <a:rPr lang="en-US" altLang="en-US" dirty="0">
                <a:effectLst>
                  <a:outerShdw blurRad="38100" dist="38100" dir="2700000" algn="tl">
                    <a:srgbClr val="C0C0C0"/>
                  </a:outerShdw>
                </a:effectLst>
              </a:rPr>
              <a:t>Estimation de la taille de la </a:t>
            </a:r>
            <a:r>
              <a:rPr lang="en-US" altLang="en-US" dirty="0" err="1">
                <a:effectLst>
                  <a:outerShdw blurRad="38100" dist="38100" dir="2700000" algn="tl">
                    <a:srgbClr val="C0C0C0"/>
                  </a:outerShdw>
                </a:effectLst>
              </a:rPr>
              <a:t>sélection</a:t>
            </a:r>
            <a:endParaRPr lang="en-US" altLang="en-US" dirty="0">
              <a:effectLst>
                <a:outerShdw blurRad="38100" dist="38100" dir="2700000" algn="tl">
                  <a:srgbClr val="C0C0C0"/>
                </a:outerShdw>
              </a:effectLst>
            </a:endParaRPr>
          </a:p>
        </p:txBody>
      </p:sp>
      <p:graphicFrame>
        <p:nvGraphicFramePr>
          <p:cNvPr id="75780" name="Object 2">
            <a:extLst>
              <a:ext uri="{FF2B5EF4-FFF2-40B4-BE49-F238E27FC236}">
                <a16:creationId xmlns:a16="http://schemas.microsoft.com/office/drawing/2014/main" id="{51A7D16A-0EF1-42C9-84D1-BB8084DBD575}"/>
              </a:ext>
            </a:extLst>
          </p:cNvPr>
          <p:cNvGraphicFramePr>
            <a:graphicFrameLocks noGrp="1" noChangeAspect="1"/>
          </p:cNvGraphicFramePr>
          <p:nvPr>
            <p:ph idx="1"/>
            <p:extLst>
              <p:ext uri="{D42A27DB-BD31-4B8C-83A1-F6EECF244321}">
                <p14:modId xmlns:p14="http://schemas.microsoft.com/office/powerpoint/2010/main" val="741329180"/>
              </p:ext>
            </p:extLst>
          </p:nvPr>
        </p:nvGraphicFramePr>
        <p:xfrm>
          <a:off x="2217019" y="4074132"/>
          <a:ext cx="2167090" cy="597230"/>
        </p:xfrm>
        <a:graphic>
          <a:graphicData uri="http://schemas.openxmlformats.org/presentationml/2006/ole">
            <mc:AlternateContent xmlns:mc="http://schemas.openxmlformats.org/markup-compatibility/2006">
              <mc:Choice xmlns:v="urn:schemas-microsoft-com:vml" Requires="v">
                <p:oleObj name="Equation" r:id="rId3" imgW="1612900" imgH="444500" progId="Equation.3">
                  <p:embed/>
                </p:oleObj>
              </mc:Choice>
              <mc:Fallback>
                <p:oleObj name="Equation" r:id="rId3" imgW="1612900" imgH="444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019" y="4074132"/>
                        <a:ext cx="2167090" cy="597230"/>
                      </a:xfrm>
                      <a:prstGeom prst="rect">
                        <a:avLst/>
                      </a:prstGeom>
                      <a:noFill/>
                      <a:ln>
                        <a:noFill/>
                      </a:ln>
                      <a:effec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25B34E41-68A0-4111-B5A3-5964468F8F76}"/>
              </a:ext>
            </a:extLst>
          </p:cNvPr>
          <p:cNvSpPr>
            <a:spLocks noGrp="1" noChangeArrowheads="1"/>
          </p:cNvSpPr>
          <p:nvPr>
            <p:ph type="title"/>
          </p:nvPr>
        </p:nvSpPr>
        <p:spPr>
          <a:xfrm>
            <a:off x="768350" y="273890"/>
            <a:ext cx="8077200" cy="609600"/>
          </a:xfrm>
        </p:spPr>
        <p:txBody>
          <a:bodyPr/>
          <a:lstStyle/>
          <a:p>
            <a:pPr algn="l" rtl="0">
              <a:defRPr/>
            </a:pPr>
            <a:r>
              <a:rPr lang="fr-CA" altLang="en-US" dirty="0">
                <a:effectLst>
                  <a:outerShdw blurRad="38100" dist="38100" dir="2700000" algn="tl">
                    <a:srgbClr val="C0C0C0"/>
                  </a:outerShdw>
                </a:effectLst>
              </a:rPr>
              <a:t>Estimation de la taille des sélections complexes</a:t>
            </a:r>
          </a:p>
        </p:txBody>
      </p:sp>
      <p:sp>
        <p:nvSpPr>
          <p:cNvPr id="77827" name="Rectangle 3">
            <a:extLst>
              <a:ext uri="{FF2B5EF4-FFF2-40B4-BE49-F238E27FC236}">
                <a16:creationId xmlns:a16="http://schemas.microsoft.com/office/drawing/2014/main" id="{2F37CA3D-1CFA-4DD3-8583-A2203BB9D122}"/>
              </a:ext>
            </a:extLst>
          </p:cNvPr>
          <p:cNvSpPr>
            <a:spLocks noGrp="1" noChangeArrowheads="1"/>
          </p:cNvSpPr>
          <p:nvPr>
            <p:ph idx="1"/>
          </p:nvPr>
        </p:nvSpPr>
        <p:spPr>
          <a:xfrm>
            <a:off x="641202" y="894648"/>
            <a:ext cx="7719461" cy="5367972"/>
          </a:xfrm>
        </p:spPr>
        <p:txBody>
          <a:bodyPr/>
          <a:lstStyle/>
          <a:p>
            <a:pPr algn="l" rtl="0">
              <a:tabLst>
                <a:tab pos="2338388" algn="l"/>
              </a:tabLst>
            </a:pPr>
            <a:r>
              <a:rPr lang="fr-CA" altLang="en-US" dirty="0"/>
              <a:t>le </a:t>
            </a:r>
            <a:r>
              <a:rPr lang="fr-CA" altLang="en-US" b="1" dirty="0">
                <a:solidFill>
                  <a:srgbClr val="002060"/>
                </a:solidFill>
              </a:rPr>
              <a:t>sélectivité </a:t>
            </a:r>
            <a:r>
              <a:rPr lang="fr-CA" altLang="en-US" dirty="0"/>
              <a:t>d'une condition </a:t>
            </a:r>
            <a:r>
              <a:rPr lang="fr-CA" altLang="en-US" sz="2000" dirty="0">
                <a:sym typeface="Symbol" panose="05050102010706020507" pitchFamily="18" charset="2"/>
              </a:rPr>
              <a:t></a:t>
            </a:r>
            <a:r>
              <a:rPr lang="fr-CA" altLang="en-US" sz="2000" i="1" baseline="-25000" dirty="0">
                <a:sym typeface="Greek Symbols" pitchFamily="18" charset="2"/>
              </a:rPr>
              <a:t>i</a:t>
            </a:r>
            <a:r>
              <a:rPr lang="fr-CA" altLang="en-US" dirty="0">
                <a:sym typeface="Greek Symbols" pitchFamily="18" charset="2"/>
              </a:rPr>
              <a:t> est la probabilité qu'un tuple dans la relation </a:t>
            </a:r>
            <a:r>
              <a:rPr lang="fr-CA" altLang="en-US" i="1" dirty="0">
                <a:sym typeface="Greek Symbols" pitchFamily="18" charset="2"/>
              </a:rPr>
              <a:t>r</a:t>
            </a:r>
            <a:r>
              <a:rPr lang="fr-CA" altLang="en-US" dirty="0">
                <a:sym typeface="Greek Symbols" pitchFamily="18" charset="2"/>
              </a:rPr>
              <a:t> satisfait </a:t>
            </a:r>
            <a:r>
              <a:rPr lang="fr-CA" altLang="en-US" sz="2000" dirty="0">
                <a:sym typeface="Symbol" panose="05050102010706020507" pitchFamily="18" charset="2"/>
              </a:rPr>
              <a:t></a:t>
            </a:r>
            <a:r>
              <a:rPr lang="fr-CA" altLang="en-US" sz="2000" i="1" baseline="-25000" dirty="0">
                <a:sym typeface="Greek Symbols" pitchFamily="18" charset="2"/>
              </a:rPr>
              <a:t>i</a:t>
            </a:r>
            <a:r>
              <a:rPr lang="fr-CA" altLang="en-US" dirty="0">
                <a:sym typeface="Greek Symbols" pitchFamily="18" charset="2"/>
              </a:rPr>
              <a:t> . </a:t>
            </a:r>
          </a:p>
          <a:p>
            <a:pPr lvl="1" algn="l" rtl="0">
              <a:tabLst>
                <a:tab pos="2338388" algn="l"/>
              </a:tabLst>
            </a:pPr>
            <a:r>
              <a:rPr lang="fr-CA" altLang="en-US" dirty="0">
                <a:sym typeface="Greek Symbols" pitchFamily="18" charset="2"/>
              </a:rPr>
              <a:t> Si </a:t>
            </a:r>
            <a:r>
              <a:rPr lang="fr-CA" altLang="en-US" i="1" dirty="0" err="1">
                <a:sym typeface="Greek Symbols" pitchFamily="18" charset="2"/>
              </a:rPr>
              <a:t>s</a:t>
            </a:r>
            <a:r>
              <a:rPr lang="fr-CA" altLang="en-US" i="1" baseline="-25000" dirty="0" err="1">
                <a:sym typeface="Greek Symbols" pitchFamily="18" charset="2"/>
              </a:rPr>
              <a:t>i</a:t>
            </a:r>
            <a:r>
              <a:rPr lang="fr-CA" altLang="en-US" i="1" dirty="0">
                <a:sym typeface="Greek Symbols" pitchFamily="18" charset="2"/>
              </a:rPr>
              <a:t> </a:t>
            </a:r>
            <a:r>
              <a:rPr lang="fr-CA" altLang="en-US" dirty="0">
                <a:sym typeface="Greek Symbols" pitchFamily="18" charset="2"/>
              </a:rPr>
              <a:t> est le nombre de tuples satisfaisants dans </a:t>
            </a:r>
            <a:r>
              <a:rPr lang="fr-CA" altLang="en-US" i="1" dirty="0">
                <a:sym typeface="Greek Symbols" pitchFamily="18" charset="2"/>
              </a:rPr>
              <a:t>r, </a:t>
            </a:r>
            <a:r>
              <a:rPr lang="fr-CA" altLang="en-US" dirty="0">
                <a:sym typeface="Greek Symbols" pitchFamily="18" charset="2"/>
              </a:rPr>
              <a:t>la sélectivité de </a:t>
            </a:r>
            <a:r>
              <a:rPr lang="fr-CA" altLang="en-US" i="1" dirty="0">
                <a:sym typeface="Greek Symbols" pitchFamily="18" charset="2"/>
              </a:rPr>
              <a:t> </a:t>
            </a:r>
            <a:r>
              <a:rPr lang="fr-CA" altLang="en-US" sz="2000" dirty="0">
                <a:sym typeface="Symbol" panose="05050102010706020507" pitchFamily="18" charset="2"/>
              </a:rPr>
              <a:t></a:t>
            </a:r>
            <a:r>
              <a:rPr lang="fr-CA" altLang="en-US" sz="2000" i="1" baseline="-25000" dirty="0">
                <a:sym typeface="Greek Symbols" pitchFamily="18" charset="2"/>
              </a:rPr>
              <a:t>i</a:t>
            </a:r>
            <a:r>
              <a:rPr lang="fr-CA" altLang="en-US" dirty="0">
                <a:sym typeface="Greek Symbols" pitchFamily="18" charset="2"/>
              </a:rPr>
              <a:t> est donné par </a:t>
            </a:r>
            <a:r>
              <a:rPr lang="fr-CA" altLang="en-US" i="1" dirty="0">
                <a:sym typeface="Greek Symbols" pitchFamily="18" charset="2"/>
              </a:rPr>
              <a:t>s</a:t>
            </a:r>
            <a:r>
              <a:rPr lang="fr-CA" altLang="en-US" i="1" baseline="-25000" dirty="0">
                <a:sym typeface="Greek Symbols" pitchFamily="18" charset="2"/>
              </a:rPr>
              <a:t>i</a:t>
            </a:r>
            <a:r>
              <a:rPr lang="fr-CA" altLang="en-US" i="1" dirty="0">
                <a:sym typeface="Greek Symbols" pitchFamily="18" charset="2"/>
              </a:rPr>
              <a:t> /n</a:t>
            </a:r>
            <a:r>
              <a:rPr lang="fr-CA" altLang="en-US" i="1" baseline="-25000" dirty="0">
                <a:sym typeface="Greek Symbols" pitchFamily="18" charset="2"/>
              </a:rPr>
              <a:t>r</a:t>
            </a:r>
            <a:r>
              <a:rPr lang="fr-CA" altLang="en-US" i="1" dirty="0">
                <a:sym typeface="Greek Symbols" pitchFamily="18" charset="2"/>
              </a:rPr>
              <a:t>.</a:t>
            </a:r>
            <a:endParaRPr lang="fr-CA" altLang="en-US" dirty="0">
              <a:sym typeface="Greek Symbols" pitchFamily="18" charset="2"/>
            </a:endParaRPr>
          </a:p>
          <a:p>
            <a:pPr algn="l" rtl="0">
              <a:tabLst>
                <a:tab pos="2338388" algn="l"/>
              </a:tabLst>
            </a:pPr>
            <a:r>
              <a:rPr lang="fr-CA" altLang="en-US" b="1" dirty="0">
                <a:sym typeface="Greek Symbols" pitchFamily="18" charset="2"/>
              </a:rPr>
              <a:t>Conjonction: </a:t>
            </a:r>
            <a:r>
              <a:rPr lang="fr-CA" altLang="en-US" sz="2000" i="1" dirty="0">
                <a:sym typeface="Symbol" panose="05050102010706020507" pitchFamily="18" charset="2"/>
              </a:rPr>
              <a:t></a:t>
            </a:r>
            <a:r>
              <a:rPr lang="fr-CA" altLang="en-US" sz="2400" baseline="-25000" dirty="0">
                <a:sym typeface="Symbol" panose="05050102010706020507" pitchFamily="18" charset="2"/>
              </a:rPr>
              <a:t></a:t>
            </a:r>
            <a:r>
              <a:rPr lang="fr-CA" altLang="en-US" sz="2000" baseline="-25000" dirty="0">
                <a:sym typeface="Greek Symbols" pitchFamily="18" charset="2"/>
              </a:rPr>
              <a:t>1</a:t>
            </a:r>
            <a:r>
              <a:rPr lang="fr-CA" altLang="en-US" sz="2000" baseline="-25000" dirty="0">
                <a:sym typeface="Symbol" panose="05050102010706020507" pitchFamily="18" charset="2"/>
              </a:rPr>
              <a:t> </a:t>
            </a:r>
            <a:r>
              <a:rPr lang="fr-CA" altLang="en-US" sz="2400" baseline="-25000" dirty="0">
                <a:sym typeface="Symbol" panose="05050102010706020507" pitchFamily="18" charset="2"/>
              </a:rPr>
              <a:t></a:t>
            </a:r>
            <a:r>
              <a:rPr lang="fr-CA" altLang="en-US" sz="2000" baseline="-25000" dirty="0">
                <a:sym typeface="Greek Symbols" pitchFamily="18" charset="2"/>
              </a:rPr>
              <a:t>2</a:t>
            </a:r>
            <a:r>
              <a:rPr lang="fr-CA" altLang="en-US" sz="2000" baseline="-25000" dirty="0">
                <a:sym typeface="Symbol" panose="05050102010706020507" pitchFamily="18" charset="2"/>
              </a:rPr>
              <a:t>. . . </a:t>
            </a:r>
            <a:r>
              <a:rPr lang="fr-CA" altLang="en-US" sz="2400" baseline="-25000" dirty="0">
                <a:sym typeface="Symbol" panose="05050102010706020507" pitchFamily="18" charset="2"/>
              </a:rPr>
              <a:t></a:t>
            </a:r>
            <a:r>
              <a:rPr lang="fr-CA" altLang="en-US" sz="2000" i="1" baseline="-25000" dirty="0">
                <a:sym typeface="Greek Symbols" pitchFamily="18" charset="2"/>
              </a:rPr>
              <a:t>n</a:t>
            </a:r>
            <a:r>
              <a:rPr lang="fr-CA" altLang="en-US" sz="2000" dirty="0">
                <a:sym typeface="Symbol" panose="05050102010706020507" pitchFamily="18" charset="2"/>
              </a:rPr>
              <a:t> (</a:t>
            </a:r>
            <a:r>
              <a:rPr lang="fr-CA" altLang="en-US" i="1" dirty="0">
                <a:sym typeface="Symbol" panose="05050102010706020507" pitchFamily="18" charset="2"/>
              </a:rPr>
              <a:t>r). En supposant l'indépendance, </a:t>
            </a:r>
            <a:r>
              <a:rPr lang="fr-CA" altLang="en-US" dirty="0">
                <a:sym typeface="Symbol" panose="05050102010706020507" pitchFamily="18" charset="2"/>
              </a:rPr>
              <a:t>estimation de</a:t>
            </a:r>
            <a:r>
              <a:rPr lang="fr-CA" altLang="en-US" sz="2000" dirty="0">
                <a:sym typeface="Symbol" panose="05050102010706020507" pitchFamily="18" charset="2"/>
              </a:rPr>
              <a:t> </a:t>
            </a:r>
            <a:r>
              <a:rPr lang="fr-CA" altLang="en-US" dirty="0">
                <a:sym typeface="Symbol" panose="05050102010706020507" pitchFamily="18" charset="2"/>
              </a:rPr>
              <a:t>tuples dans le résultat est:</a:t>
            </a:r>
            <a:br>
              <a:rPr lang="fr-CA" altLang="en-US" sz="2800" dirty="0">
                <a:sym typeface="Symbol" panose="05050102010706020507" pitchFamily="18" charset="2"/>
              </a:rPr>
            </a:br>
            <a:endParaRPr lang="fr-CA" altLang="en-US" sz="2800" dirty="0">
              <a:sym typeface="Symbol" panose="05050102010706020507" pitchFamily="18" charset="2"/>
            </a:endParaRPr>
          </a:p>
          <a:p>
            <a:pPr algn="l" rtl="0">
              <a:tabLst>
                <a:tab pos="2338388" algn="l"/>
              </a:tabLst>
            </a:pPr>
            <a:endParaRPr lang="fr-CA" altLang="en-US" dirty="0">
              <a:sym typeface="Symbol" panose="05050102010706020507" pitchFamily="18" charset="2"/>
            </a:endParaRPr>
          </a:p>
          <a:p>
            <a:pPr algn="l" rtl="0">
              <a:tabLst>
                <a:tab pos="2338388" algn="l"/>
              </a:tabLst>
            </a:pPr>
            <a:r>
              <a:rPr lang="fr-CA" altLang="en-US" b="1" dirty="0">
                <a:sym typeface="Symbol" panose="05050102010706020507" pitchFamily="18" charset="2"/>
              </a:rPr>
              <a:t>Disjonction:</a:t>
            </a:r>
            <a:r>
              <a:rPr lang="fr-CA" altLang="en-US" i="1" dirty="0">
                <a:sym typeface="Symbol" panose="05050102010706020507" pitchFamily="18" charset="2"/>
              </a:rPr>
              <a:t></a:t>
            </a:r>
            <a:r>
              <a:rPr lang="fr-CA" altLang="en-US" sz="2400" baseline="-25000" dirty="0">
                <a:sym typeface="Symbol" panose="05050102010706020507" pitchFamily="18" charset="2"/>
              </a:rPr>
              <a:t></a:t>
            </a:r>
            <a:r>
              <a:rPr lang="fr-CA" altLang="en-US" baseline="-25000" dirty="0">
                <a:sym typeface="Greek Symbols" pitchFamily="18" charset="2"/>
              </a:rPr>
              <a:t>1</a:t>
            </a:r>
            <a:r>
              <a:rPr lang="fr-CA" altLang="en-US" baseline="-25000" dirty="0">
                <a:sym typeface="Symbol" panose="05050102010706020507" pitchFamily="18" charset="2"/>
              </a:rPr>
              <a:t></a:t>
            </a:r>
            <a:r>
              <a:rPr lang="fr-CA" altLang="en-US" dirty="0">
                <a:sym typeface="Symbol" panose="05050102010706020507" pitchFamily="18" charset="2"/>
              </a:rPr>
              <a:t> </a:t>
            </a:r>
            <a:r>
              <a:rPr lang="fr-CA" altLang="en-US" sz="2400" baseline="-25000" dirty="0">
                <a:sym typeface="Symbol" panose="05050102010706020507" pitchFamily="18" charset="2"/>
              </a:rPr>
              <a:t></a:t>
            </a:r>
            <a:r>
              <a:rPr lang="fr-CA" altLang="en-US" baseline="-25000" dirty="0">
                <a:sym typeface="Greek Symbols" pitchFamily="18" charset="2"/>
              </a:rPr>
              <a:t>2</a:t>
            </a:r>
            <a:r>
              <a:rPr lang="fr-CA" altLang="en-US" sz="1400" baseline="-25000" dirty="0">
                <a:sym typeface="Greek Symbols" pitchFamily="18" charset="2"/>
              </a:rPr>
              <a:t> </a:t>
            </a:r>
            <a:r>
              <a:rPr lang="fr-CA" altLang="en-US" baseline="-25000" dirty="0">
                <a:sym typeface="Symbol" panose="05050102010706020507" pitchFamily="18" charset="2"/>
              </a:rPr>
              <a:t>. . . </a:t>
            </a:r>
            <a:r>
              <a:rPr lang="fr-CA" altLang="en-US" dirty="0">
                <a:sym typeface="Symbol" panose="05050102010706020507" pitchFamily="18" charset="2"/>
              </a:rPr>
              <a:t> </a:t>
            </a:r>
            <a:r>
              <a:rPr lang="fr-CA" altLang="en-US" sz="2400" baseline="-25000" dirty="0">
                <a:sym typeface="Symbol" panose="05050102010706020507" pitchFamily="18" charset="2"/>
              </a:rPr>
              <a:t></a:t>
            </a:r>
            <a:r>
              <a:rPr lang="fr-CA" altLang="en-US" i="1" baseline="-25000" dirty="0">
                <a:sym typeface="Greek Symbols" pitchFamily="18" charset="2"/>
              </a:rPr>
              <a:t>n </a:t>
            </a:r>
            <a:r>
              <a:rPr lang="fr-CA" altLang="en-US" dirty="0">
                <a:sym typeface="Symbol" panose="05050102010706020507" pitchFamily="18" charset="2"/>
              </a:rPr>
              <a:t>(</a:t>
            </a:r>
            <a:r>
              <a:rPr lang="fr-CA" altLang="en-US" i="1" dirty="0">
                <a:sym typeface="Symbol" panose="05050102010706020507" pitchFamily="18" charset="2"/>
              </a:rPr>
              <a:t>r). </a:t>
            </a:r>
            <a:r>
              <a:rPr lang="fr-CA" altLang="en-US" dirty="0">
                <a:sym typeface="Symbol" panose="05050102010706020507" pitchFamily="18" charset="2"/>
              </a:rPr>
              <a:t> Nombre estimé de tuples:</a:t>
            </a:r>
            <a:br>
              <a:rPr lang="fr-CA" altLang="en-US" dirty="0">
                <a:sym typeface="Symbol" panose="05050102010706020507" pitchFamily="18" charset="2"/>
              </a:rPr>
            </a:br>
            <a:br>
              <a:rPr lang="fr-CA" altLang="en-US" dirty="0">
                <a:sym typeface="Symbol" panose="05050102010706020507" pitchFamily="18" charset="2"/>
              </a:rPr>
            </a:br>
            <a:endParaRPr lang="fr-CA" altLang="en-US" dirty="0">
              <a:sym typeface="Symbol" panose="05050102010706020507" pitchFamily="18" charset="2"/>
            </a:endParaRPr>
          </a:p>
          <a:p>
            <a:pPr marL="0" indent="0" algn="l" rtl="0">
              <a:buNone/>
              <a:tabLst>
                <a:tab pos="2338388" algn="l"/>
              </a:tabLst>
            </a:pPr>
            <a:br>
              <a:rPr lang="fr-CA" altLang="en-US" dirty="0">
                <a:sym typeface="Symbol" panose="05050102010706020507" pitchFamily="18" charset="2"/>
              </a:rPr>
            </a:br>
            <a:endParaRPr lang="fr-CA" altLang="en-US" dirty="0">
              <a:sym typeface="Symbol" panose="05050102010706020507" pitchFamily="18" charset="2"/>
            </a:endParaRPr>
          </a:p>
          <a:p>
            <a:pPr algn="l" rtl="0">
              <a:tabLst>
                <a:tab pos="2338388" algn="l"/>
              </a:tabLst>
            </a:pPr>
            <a:r>
              <a:rPr lang="fr-CA" altLang="en-US" b="1" dirty="0">
                <a:sym typeface="Symbol" panose="05050102010706020507" pitchFamily="18" charset="2"/>
              </a:rPr>
              <a:t>Négation: </a:t>
            </a:r>
            <a:r>
              <a:rPr lang="fr-CA" altLang="en-US" i="1" dirty="0">
                <a:sym typeface="Symbol" panose="05050102010706020507" pitchFamily="18" charset="2"/>
              </a:rPr>
              <a:t></a:t>
            </a:r>
            <a:r>
              <a:rPr lang="fr-CA" altLang="en-US" baseline="-25000" dirty="0">
                <a:sym typeface="Symbol" panose="05050102010706020507" pitchFamily="18" charset="2"/>
              </a:rPr>
              <a:t></a:t>
            </a:r>
            <a:r>
              <a:rPr lang="fr-CA" altLang="en-US" dirty="0">
                <a:sym typeface="Symbol" panose="05050102010706020507" pitchFamily="18" charset="2"/>
              </a:rPr>
              <a:t>(</a:t>
            </a:r>
            <a:r>
              <a:rPr lang="fr-CA" altLang="en-US" i="1" dirty="0">
                <a:sym typeface="Symbol" panose="05050102010706020507" pitchFamily="18" charset="2"/>
              </a:rPr>
              <a:t>r). </a:t>
            </a:r>
            <a:r>
              <a:rPr lang="fr-CA" altLang="en-US" dirty="0">
                <a:sym typeface="Symbol" panose="05050102010706020507" pitchFamily="18" charset="2"/>
              </a:rPr>
              <a:t> Nombre estimé de tuples:</a:t>
            </a:r>
          </a:p>
          <a:p>
            <a:pPr marL="0" indent="0" algn="l" rtl="0">
              <a:buNone/>
              <a:tabLst>
                <a:tab pos="2338388" algn="l"/>
              </a:tabLst>
            </a:pPr>
            <a:br>
              <a:rPr lang="fr-CA" altLang="en-US" dirty="0">
                <a:sym typeface="Symbol" panose="05050102010706020507" pitchFamily="18" charset="2"/>
              </a:rPr>
            </a:br>
            <a:r>
              <a:rPr lang="fr-CA" altLang="en-US" dirty="0">
                <a:sym typeface="Symbol" panose="05050102010706020507" pitchFamily="18" charset="2"/>
              </a:rPr>
              <a:t>                                                            </a:t>
            </a:r>
            <a:r>
              <a:rPr lang="fr-CA" altLang="en-US" i="1" dirty="0">
                <a:sym typeface="Symbol" panose="05050102010706020507" pitchFamily="18" charset="2"/>
              </a:rPr>
              <a:t>n</a:t>
            </a:r>
            <a:r>
              <a:rPr lang="fr-CA" altLang="en-US" baseline="-25000" dirty="0">
                <a:sym typeface="Symbol" panose="05050102010706020507" pitchFamily="18" charset="2"/>
              </a:rPr>
              <a:t>r</a:t>
            </a:r>
            <a:r>
              <a:rPr lang="fr-CA" altLang="en-US" i="1" baseline="-25000" dirty="0">
                <a:sym typeface="Symbol" panose="05050102010706020507" pitchFamily="18" charset="2"/>
              </a:rPr>
              <a:t> </a:t>
            </a:r>
            <a:r>
              <a:rPr lang="fr-CA" altLang="en-US" i="1" dirty="0">
                <a:sym typeface="Symbol" panose="05050102010706020507" pitchFamily="18" charset="2"/>
              </a:rPr>
              <a:t>-</a:t>
            </a:r>
            <a:r>
              <a:rPr lang="fr-CA" altLang="en-US" sz="2000" i="1" dirty="0">
                <a:sym typeface="Symbol" panose="05050102010706020507" pitchFamily="18" charset="2"/>
              </a:rPr>
              <a:t> size</a:t>
            </a:r>
            <a:r>
              <a:rPr lang="fr-CA" altLang="en-US" i="1" dirty="0">
                <a:sym typeface="Symbol" panose="05050102010706020507" pitchFamily="18" charset="2"/>
              </a:rPr>
              <a:t>(</a:t>
            </a:r>
            <a:r>
              <a:rPr lang="fr-CA" altLang="en-US" i="1" baseline="-25000" dirty="0">
                <a:sym typeface="Symbol" panose="05050102010706020507" pitchFamily="18" charset="2"/>
              </a:rPr>
              <a:t></a:t>
            </a:r>
            <a:r>
              <a:rPr lang="fr-CA" altLang="en-US" dirty="0">
                <a:sym typeface="Symbol" panose="05050102010706020507" pitchFamily="18" charset="2"/>
              </a:rPr>
              <a:t>(</a:t>
            </a:r>
            <a:r>
              <a:rPr lang="fr-CA" altLang="en-US" i="1" dirty="0">
                <a:sym typeface="Symbol" panose="05050102010706020507" pitchFamily="18" charset="2"/>
              </a:rPr>
              <a:t>r))</a:t>
            </a:r>
          </a:p>
        </p:txBody>
      </p:sp>
      <p:graphicFrame>
        <p:nvGraphicFramePr>
          <p:cNvPr id="77828" name="Object 2">
            <a:extLst>
              <a:ext uri="{FF2B5EF4-FFF2-40B4-BE49-F238E27FC236}">
                <a16:creationId xmlns:a16="http://schemas.microsoft.com/office/drawing/2014/main" id="{63B73BDC-F3BD-4665-84D2-AF3E2262D8BE}"/>
              </a:ext>
            </a:extLst>
          </p:cNvPr>
          <p:cNvGraphicFramePr>
            <a:graphicFrameLocks noChangeAspect="1"/>
          </p:cNvGraphicFramePr>
          <p:nvPr>
            <p:extLst>
              <p:ext uri="{D42A27DB-BD31-4B8C-83A1-F6EECF244321}">
                <p14:modId xmlns:p14="http://schemas.microsoft.com/office/powerpoint/2010/main" val="4276690432"/>
              </p:ext>
            </p:extLst>
          </p:nvPr>
        </p:nvGraphicFramePr>
        <p:xfrm>
          <a:off x="4328666" y="2945832"/>
          <a:ext cx="2286000" cy="854075"/>
        </p:xfrm>
        <a:graphic>
          <a:graphicData uri="http://schemas.openxmlformats.org/presentationml/2006/ole">
            <mc:AlternateContent xmlns:mc="http://schemas.openxmlformats.org/markup-compatibility/2006">
              <mc:Choice xmlns:v="urn:schemas-microsoft-com:vml" Requires="v">
                <p:oleObj name="Equation" r:id="rId3" imgW="1155700" imgH="431800" progId="Equation.3">
                  <p:embed/>
                </p:oleObj>
              </mc:Choice>
              <mc:Fallback>
                <p:oleObj name="Equation" r:id="rId3" imgW="11557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666" y="2945832"/>
                        <a:ext cx="22860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7829" name="Object 3">
            <a:extLst>
              <a:ext uri="{FF2B5EF4-FFF2-40B4-BE49-F238E27FC236}">
                <a16:creationId xmlns:a16="http://schemas.microsoft.com/office/drawing/2014/main" id="{DB4B5B34-2CC2-46E0-ADA1-80DC084DADB8}"/>
              </a:ext>
            </a:extLst>
          </p:cNvPr>
          <p:cNvGraphicFramePr>
            <a:graphicFrameLocks noChangeAspect="1"/>
          </p:cNvGraphicFramePr>
          <p:nvPr>
            <p:extLst>
              <p:ext uri="{D42A27DB-BD31-4B8C-83A1-F6EECF244321}">
                <p14:modId xmlns:p14="http://schemas.microsoft.com/office/powerpoint/2010/main" val="1441350479"/>
              </p:ext>
            </p:extLst>
          </p:nvPr>
        </p:nvGraphicFramePr>
        <p:xfrm>
          <a:off x="2161256" y="4629319"/>
          <a:ext cx="4130675" cy="836613"/>
        </p:xfrm>
        <a:graphic>
          <a:graphicData uri="http://schemas.openxmlformats.org/presentationml/2006/ole">
            <mc:AlternateContent xmlns:mc="http://schemas.openxmlformats.org/markup-compatibility/2006">
              <mc:Choice xmlns:v="urn:schemas-microsoft-com:vml" Requires="v">
                <p:oleObj name="Equation" r:id="rId5" imgW="2374900" imgH="482600" progId="Equation.3">
                  <p:embed/>
                </p:oleObj>
              </mc:Choice>
              <mc:Fallback>
                <p:oleObj name="Equation" r:id="rId5" imgW="2374900" imgH="482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1256" y="4629319"/>
                        <a:ext cx="4130675"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FA826EF6-8A13-43AB-AA82-CE18A68AE1B0}"/>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Opération de jointure: exemple d'exécution</a:t>
            </a:r>
          </a:p>
        </p:txBody>
      </p:sp>
      <p:sp>
        <p:nvSpPr>
          <p:cNvPr id="79875" name="Rectangle 3">
            <a:extLst>
              <a:ext uri="{FF2B5EF4-FFF2-40B4-BE49-F238E27FC236}">
                <a16:creationId xmlns:a16="http://schemas.microsoft.com/office/drawing/2014/main" id="{D2C97EEF-6D3D-4C8B-9254-896CBF0B1A67}"/>
              </a:ext>
            </a:extLst>
          </p:cNvPr>
          <p:cNvSpPr>
            <a:spLocks noGrp="1" noChangeArrowheads="1"/>
          </p:cNvSpPr>
          <p:nvPr>
            <p:ph idx="1"/>
          </p:nvPr>
        </p:nvSpPr>
        <p:spPr>
          <a:xfrm>
            <a:off x="673768" y="1102497"/>
            <a:ext cx="7873466" cy="5367972"/>
          </a:xfrm>
        </p:spPr>
        <p:txBody>
          <a:bodyPr/>
          <a:lstStyle/>
          <a:p>
            <a:pPr algn="l" rtl="0">
              <a:lnSpc>
                <a:spcPct val="90000"/>
              </a:lnSpc>
              <a:buNone/>
              <a:tabLst>
                <a:tab pos="635000" algn="l"/>
                <a:tab pos="2568575" algn="l"/>
              </a:tabLst>
            </a:pPr>
            <a:r>
              <a:rPr lang="fr-CA" altLang="en-US" dirty="0"/>
              <a:t>Exemple d'exécution: </a:t>
            </a:r>
          </a:p>
          <a:p>
            <a:pPr algn="l" rtl="0">
              <a:lnSpc>
                <a:spcPct val="90000"/>
              </a:lnSpc>
              <a:buNone/>
              <a:tabLst>
                <a:tab pos="635000" algn="l"/>
                <a:tab pos="2568575" algn="l"/>
              </a:tabLst>
            </a:pPr>
            <a:br>
              <a:rPr lang="fr-CA" altLang="en-US" dirty="0"/>
            </a:br>
            <a:r>
              <a:rPr lang="fr-CA" altLang="en-US" dirty="0"/>
              <a:t>                                      </a:t>
            </a:r>
            <a:r>
              <a:rPr lang="fr-CA" altLang="en-US" i="1" dirty="0" err="1"/>
              <a:t>student</a:t>
            </a:r>
            <a:r>
              <a:rPr lang="fr-CA" altLang="en-US" i="1" dirty="0"/>
              <a:t> </a:t>
            </a:r>
            <a:r>
              <a:rPr lang="fr-CA" dirty="0"/>
              <a:t>⨝</a:t>
            </a:r>
            <a:r>
              <a:rPr lang="fr-CA" altLang="en-US" dirty="0"/>
              <a:t> </a:t>
            </a:r>
            <a:r>
              <a:rPr lang="fr-CA" altLang="en-US" i="1" dirty="0" err="1"/>
              <a:t>takes</a:t>
            </a:r>
            <a:endParaRPr lang="fr-CA" altLang="en-US" i="1" dirty="0"/>
          </a:p>
          <a:p>
            <a:pPr algn="l" rtl="0">
              <a:lnSpc>
                <a:spcPct val="90000"/>
              </a:lnSpc>
              <a:buNone/>
              <a:tabLst>
                <a:tab pos="635000" algn="l"/>
                <a:tab pos="2568575" algn="l"/>
              </a:tabLst>
            </a:pPr>
            <a:endParaRPr lang="fr-CA" altLang="en-US" i="1" dirty="0"/>
          </a:p>
          <a:p>
            <a:pPr algn="l" rtl="0">
              <a:lnSpc>
                <a:spcPct val="90000"/>
              </a:lnSpc>
              <a:buFont typeface="Monotype Sorts" pitchFamily="-65" charset="2"/>
              <a:buNone/>
              <a:tabLst>
                <a:tab pos="635000" algn="l"/>
                <a:tab pos="2568575" algn="l"/>
              </a:tabLst>
            </a:pPr>
            <a:r>
              <a:rPr lang="fr-CA" altLang="en-US" dirty="0"/>
              <a:t>Informations de catalogue pour des exemples de jointure:</a:t>
            </a:r>
          </a:p>
          <a:p>
            <a:pPr algn="l" rtl="0">
              <a:lnSpc>
                <a:spcPct val="90000"/>
              </a:lnSpc>
              <a:tabLst>
                <a:tab pos="635000" algn="l"/>
                <a:tab pos="2568575" algn="l"/>
              </a:tabLst>
            </a:pPr>
            <a:r>
              <a:rPr lang="fr-CA" altLang="en-US" i="1" dirty="0" err="1"/>
              <a:t>n</a:t>
            </a:r>
            <a:r>
              <a:rPr lang="fr-CA" altLang="en-US" i="1" baseline="-25000" dirty="0" err="1"/>
              <a:t>student</a:t>
            </a:r>
            <a:r>
              <a:rPr lang="fr-CA" altLang="en-US" i="1" dirty="0"/>
              <a:t> = 5</a:t>
            </a:r>
            <a:r>
              <a:rPr lang="fr-CA" altLang="en-US" dirty="0"/>
              <a:t>, 000.</a:t>
            </a:r>
          </a:p>
          <a:p>
            <a:pPr algn="l" rtl="0">
              <a:lnSpc>
                <a:spcPct val="90000"/>
              </a:lnSpc>
              <a:tabLst>
                <a:tab pos="635000" algn="l"/>
                <a:tab pos="2568575" algn="l"/>
              </a:tabLst>
            </a:pPr>
            <a:r>
              <a:rPr lang="fr-CA" altLang="en-US" i="1" dirty="0" err="1"/>
              <a:t>F</a:t>
            </a:r>
            <a:r>
              <a:rPr lang="fr-CA" altLang="en-US" i="1" baseline="-25000" dirty="0" err="1"/>
              <a:t>student</a:t>
            </a:r>
            <a:r>
              <a:rPr lang="fr-CA" altLang="en-US" i="1" dirty="0"/>
              <a:t> = 50, </a:t>
            </a:r>
            <a:r>
              <a:rPr lang="fr-CA" altLang="en-US" dirty="0"/>
              <a:t>ce qui implique que </a:t>
            </a:r>
            <a:r>
              <a:rPr lang="fr-CA" altLang="en-US" i="1" dirty="0" err="1"/>
              <a:t>b</a:t>
            </a:r>
            <a:r>
              <a:rPr lang="fr-CA" altLang="en-US" i="1" baseline="-25000" dirty="0" err="1"/>
              <a:t>étudiant</a:t>
            </a:r>
            <a:r>
              <a:rPr lang="fr-CA" altLang="en-US" dirty="0"/>
              <a:t> = 5000/50 = 100.</a:t>
            </a:r>
          </a:p>
          <a:p>
            <a:pPr algn="l" rtl="0">
              <a:lnSpc>
                <a:spcPct val="90000"/>
              </a:lnSpc>
              <a:tabLst>
                <a:tab pos="635000" algn="l"/>
                <a:tab pos="2568575" algn="l"/>
              </a:tabLst>
            </a:pPr>
            <a:r>
              <a:rPr lang="fr-CA" altLang="en-US" i="1" dirty="0" err="1"/>
              <a:t>n</a:t>
            </a:r>
            <a:r>
              <a:rPr lang="fr-CA" altLang="en-US" i="1" baseline="-25000" dirty="0" err="1"/>
              <a:t>takes</a:t>
            </a:r>
            <a:r>
              <a:rPr lang="fr-CA" altLang="en-US" i="1" dirty="0"/>
              <a:t> = </a:t>
            </a:r>
            <a:r>
              <a:rPr lang="fr-CA" altLang="en-US" dirty="0"/>
              <a:t>10000.</a:t>
            </a:r>
          </a:p>
          <a:p>
            <a:pPr algn="l" rtl="0">
              <a:lnSpc>
                <a:spcPct val="90000"/>
              </a:lnSpc>
              <a:tabLst>
                <a:tab pos="635000" algn="l"/>
                <a:tab pos="2568575" algn="l"/>
              </a:tabLst>
            </a:pPr>
            <a:r>
              <a:rPr lang="fr-CA" altLang="en-US" i="1" dirty="0" err="1"/>
              <a:t>F</a:t>
            </a:r>
            <a:r>
              <a:rPr lang="fr-CA" altLang="en-US" i="1" baseline="-25000" dirty="0" err="1"/>
              <a:t>takes</a:t>
            </a:r>
            <a:r>
              <a:rPr lang="fr-CA" altLang="en-US" baseline="-25000" dirty="0"/>
              <a:t> </a:t>
            </a:r>
            <a:r>
              <a:rPr lang="fr-CA" altLang="en-US" dirty="0"/>
              <a:t>= 25, ce qui implique que </a:t>
            </a:r>
            <a:r>
              <a:rPr lang="fr-CA" altLang="en-US" i="1" dirty="0" err="1"/>
              <a:t>b</a:t>
            </a:r>
            <a:r>
              <a:rPr lang="fr-CA" altLang="en-US" i="1" baseline="-25000" dirty="0" err="1"/>
              <a:t>takes</a:t>
            </a:r>
            <a:r>
              <a:rPr lang="fr-CA" altLang="en-US" baseline="-25000" dirty="0"/>
              <a:t> </a:t>
            </a:r>
            <a:r>
              <a:rPr lang="fr-CA" altLang="en-US" dirty="0"/>
              <a:t>= 10000/25 = 400.</a:t>
            </a:r>
          </a:p>
          <a:p>
            <a:pPr algn="l" rtl="0">
              <a:lnSpc>
                <a:spcPct val="90000"/>
              </a:lnSpc>
              <a:tabLst>
                <a:tab pos="635000" algn="l"/>
                <a:tab pos="2568575" algn="l"/>
              </a:tabLst>
            </a:pPr>
            <a:endParaRPr lang="fr-CA" altLang="en-US" dirty="0"/>
          </a:p>
          <a:p>
            <a:pPr algn="l" rtl="0">
              <a:lnSpc>
                <a:spcPct val="90000"/>
              </a:lnSpc>
              <a:tabLst>
                <a:tab pos="635000" algn="l"/>
                <a:tab pos="2568575" algn="l"/>
              </a:tabLst>
            </a:pPr>
            <a:endParaRPr lang="fr-CA" altLang="en-US" dirty="0"/>
          </a:p>
          <a:p>
            <a:pPr algn="l" rtl="0">
              <a:lnSpc>
                <a:spcPct val="90000"/>
              </a:lnSpc>
              <a:tabLst>
                <a:tab pos="635000" algn="l"/>
                <a:tab pos="2568575" algn="l"/>
              </a:tabLst>
            </a:pPr>
            <a:r>
              <a:rPr lang="fr-CA" altLang="en-US" i="1" dirty="0"/>
              <a:t>V (ID, </a:t>
            </a:r>
            <a:r>
              <a:rPr lang="fr-CA" altLang="en-US" i="1" dirty="0" err="1"/>
              <a:t>takes</a:t>
            </a:r>
            <a:r>
              <a:rPr lang="fr-CA" altLang="en-US" i="1" dirty="0"/>
              <a:t>)</a:t>
            </a:r>
            <a:r>
              <a:rPr lang="fr-CA" altLang="en-US" dirty="0"/>
              <a:t> = 2500, ce qui implique qu'en moyenne, chaque étudiant ayant suivi un cours a suivi 4 cours.</a:t>
            </a:r>
          </a:p>
          <a:p>
            <a:pPr marL="0" indent="0" algn="l" rtl="0">
              <a:lnSpc>
                <a:spcPct val="90000"/>
              </a:lnSpc>
              <a:buNone/>
              <a:tabLst>
                <a:tab pos="635000" algn="l"/>
                <a:tab pos="2568575" algn="l"/>
              </a:tabLst>
            </a:pPr>
            <a:endParaRPr lang="fr-CA" altLang="en-US" dirty="0"/>
          </a:p>
          <a:p>
            <a:pPr lvl="1" algn="l" rtl="0">
              <a:lnSpc>
                <a:spcPct val="90000"/>
              </a:lnSpc>
              <a:tabLst>
                <a:tab pos="635000" algn="l"/>
                <a:tab pos="2568575" algn="l"/>
              </a:tabLst>
            </a:pPr>
            <a:r>
              <a:rPr lang="fr-CA" altLang="en-US" dirty="0"/>
              <a:t>Attribut </a:t>
            </a:r>
            <a:r>
              <a:rPr lang="fr-CA" altLang="en-US" i="1" dirty="0"/>
              <a:t>ID</a:t>
            </a:r>
            <a:r>
              <a:rPr lang="fr-CA" altLang="en-US" dirty="0"/>
              <a:t> dans </a:t>
            </a:r>
            <a:r>
              <a:rPr lang="fr-CA" altLang="en-US" i="1" dirty="0" err="1"/>
              <a:t>takes</a:t>
            </a:r>
            <a:r>
              <a:rPr lang="fr-CA" altLang="en-US" i="1" dirty="0"/>
              <a:t> </a:t>
            </a:r>
            <a:r>
              <a:rPr lang="fr-CA" altLang="en-US" dirty="0"/>
              <a:t>est une clé étrangère qui référence </a:t>
            </a:r>
            <a:r>
              <a:rPr lang="fr-CA" altLang="en-US" i="1" dirty="0" err="1"/>
              <a:t>student</a:t>
            </a:r>
            <a:r>
              <a:rPr lang="fr-CA" altLang="en-US" i="1" dirty="0"/>
              <a:t>.</a:t>
            </a:r>
          </a:p>
          <a:p>
            <a:pPr lvl="1" algn="l" rtl="0">
              <a:lnSpc>
                <a:spcPct val="90000"/>
              </a:lnSpc>
              <a:tabLst>
                <a:tab pos="635000" algn="l"/>
                <a:tab pos="2568575" algn="l"/>
              </a:tabLst>
            </a:pPr>
            <a:r>
              <a:rPr lang="fr-CA" altLang="en-US" i="1" dirty="0"/>
              <a:t>V</a:t>
            </a:r>
            <a:r>
              <a:rPr lang="fr-CA" altLang="en-US" dirty="0"/>
              <a:t>(</a:t>
            </a:r>
            <a:r>
              <a:rPr lang="fr-CA" altLang="en-US" i="1" dirty="0"/>
              <a:t>ID, </a:t>
            </a:r>
            <a:r>
              <a:rPr lang="fr-CA" altLang="en-US" i="1" dirty="0" err="1"/>
              <a:t>student</a:t>
            </a:r>
            <a:r>
              <a:rPr lang="fr-CA" altLang="en-US" dirty="0"/>
              <a:t>)</a:t>
            </a:r>
            <a:r>
              <a:rPr lang="fr-CA" altLang="en-US" i="1" dirty="0"/>
              <a:t> = </a:t>
            </a:r>
            <a:r>
              <a:rPr lang="fr-CA" altLang="en-US" dirty="0"/>
              <a:t>5000 (</a:t>
            </a:r>
            <a:r>
              <a:rPr lang="fr-CA" altLang="en-US" i="1" dirty="0"/>
              <a:t>clé primaire!</a:t>
            </a:r>
            <a:r>
              <a:rPr lang="fr-CA" altLang="en-US" dirty="0"/>
              <a:t>)</a:t>
            </a:r>
          </a:p>
          <a:p>
            <a:pPr algn="l" rtl="0">
              <a:lnSpc>
                <a:spcPct val="90000"/>
              </a:lnSpc>
              <a:buFont typeface="Monotype Sorts" pitchFamily="-65" charset="2"/>
              <a:buNone/>
              <a:tabLst>
                <a:tab pos="635000" algn="l"/>
                <a:tab pos="2568575" algn="l"/>
              </a:tabLst>
            </a:pPr>
            <a:r>
              <a:rPr lang="fr-CA" altLang="en-US" i="1"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314F7A57-1A86-4D79-8FA6-C690DD6D6814}"/>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Estimation de la taille des jointures</a:t>
            </a:r>
          </a:p>
        </p:txBody>
      </p:sp>
      <p:sp>
        <p:nvSpPr>
          <p:cNvPr id="81923" name="Rectangle 3">
            <a:extLst>
              <a:ext uri="{FF2B5EF4-FFF2-40B4-BE49-F238E27FC236}">
                <a16:creationId xmlns:a16="http://schemas.microsoft.com/office/drawing/2014/main" id="{033E0BC4-167E-4CFA-AE98-7AD901C33D22}"/>
              </a:ext>
            </a:extLst>
          </p:cNvPr>
          <p:cNvSpPr>
            <a:spLocks noGrp="1" noChangeArrowheads="1"/>
          </p:cNvSpPr>
          <p:nvPr>
            <p:ph idx="1"/>
          </p:nvPr>
        </p:nvSpPr>
        <p:spPr>
          <a:xfrm>
            <a:off x="673767" y="1102497"/>
            <a:ext cx="7988969" cy="5367972"/>
          </a:xfrm>
        </p:spPr>
        <p:txBody>
          <a:bodyPr/>
          <a:lstStyle/>
          <a:p>
            <a:pPr algn="l" rtl="0"/>
            <a:r>
              <a:rPr lang="fr-CA" altLang="en-US" dirty="0"/>
              <a:t>Le produit cartésien </a:t>
            </a:r>
            <a:r>
              <a:rPr lang="fr-CA" altLang="en-US" i="1" dirty="0"/>
              <a:t>r</a:t>
            </a:r>
            <a:r>
              <a:rPr lang="fr-CA" altLang="en-US" dirty="0"/>
              <a:t> X </a:t>
            </a:r>
            <a:r>
              <a:rPr lang="fr-CA" altLang="en-US" i="1" dirty="0"/>
              <a:t>s </a:t>
            </a:r>
            <a:r>
              <a:rPr lang="fr-CA" altLang="en-US" dirty="0"/>
              <a:t>contient </a:t>
            </a:r>
            <a:r>
              <a:rPr lang="fr-CA" altLang="en-US" i="1" dirty="0"/>
              <a:t>n</a:t>
            </a:r>
            <a:r>
              <a:rPr lang="fr-CA" altLang="en-US" i="1" baseline="-25000" dirty="0"/>
              <a:t>r </a:t>
            </a:r>
            <a:r>
              <a:rPr lang="fr-CA" altLang="en-US" i="1" dirty="0"/>
              <a:t>.n</a:t>
            </a:r>
            <a:r>
              <a:rPr lang="fr-CA" altLang="en-US" i="1" baseline="-25000" dirty="0"/>
              <a:t>s</a:t>
            </a:r>
            <a:r>
              <a:rPr lang="fr-CA" altLang="en-US" i="1" dirty="0"/>
              <a:t> </a:t>
            </a:r>
            <a:r>
              <a:rPr lang="fr-CA" altLang="en-US" dirty="0"/>
              <a:t>tuples; chaque tuple occupe </a:t>
            </a:r>
            <a:r>
              <a:rPr lang="fr-CA" altLang="en-US" i="1" dirty="0"/>
              <a:t>s</a:t>
            </a:r>
            <a:r>
              <a:rPr lang="fr-CA" altLang="en-US" i="1" baseline="-25000" dirty="0"/>
              <a:t>r</a:t>
            </a:r>
            <a:r>
              <a:rPr lang="fr-CA" altLang="en-US" i="1" dirty="0"/>
              <a:t> + </a:t>
            </a:r>
            <a:r>
              <a:rPr lang="fr-CA" altLang="en-US" i="1" dirty="0" err="1"/>
              <a:t>s</a:t>
            </a:r>
            <a:r>
              <a:rPr lang="fr-CA" altLang="en-US" i="1" baseline="-25000" dirty="0" err="1"/>
              <a:t>s</a:t>
            </a:r>
            <a:r>
              <a:rPr lang="fr-CA" altLang="en-US" i="1" dirty="0"/>
              <a:t> </a:t>
            </a:r>
            <a:r>
              <a:rPr lang="fr-CA" altLang="en-US" dirty="0"/>
              <a:t>octets.</a:t>
            </a:r>
          </a:p>
          <a:p>
            <a:pPr algn="l" rtl="0"/>
            <a:r>
              <a:rPr lang="fr-CA" altLang="en-US" dirty="0"/>
              <a:t>Si </a:t>
            </a:r>
            <a:r>
              <a:rPr lang="fr-CA" altLang="en-US" i="1" dirty="0"/>
              <a:t>R </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 , alors </a:t>
            </a:r>
            <a:r>
              <a:rPr lang="fr-CA" altLang="en-US" i="1" dirty="0">
                <a:sym typeface="Symbol" panose="05050102010706020507" pitchFamily="18" charset="2"/>
              </a:rPr>
              <a:t>r</a:t>
            </a:r>
            <a:r>
              <a:rPr lang="fr-CA" altLang="en-US" dirty="0">
                <a:sym typeface="Symbol" panose="05050102010706020507" pitchFamily="18" charset="2"/>
              </a:rPr>
              <a:t> </a:t>
            </a:r>
            <a:r>
              <a:rPr lang="fr-CA" dirty="0"/>
              <a:t>⋈</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est le même que </a:t>
            </a:r>
            <a:r>
              <a:rPr lang="fr-CA" altLang="en-US" i="1" dirty="0">
                <a:sym typeface="Symbol" panose="05050102010706020507" pitchFamily="18" charset="2"/>
              </a:rPr>
              <a:t>r </a:t>
            </a:r>
            <a:r>
              <a:rPr lang="fr-CA" altLang="en-US" dirty="0">
                <a:sym typeface="Symbol" panose="05050102010706020507" pitchFamily="18" charset="2"/>
              </a:rPr>
              <a:t>X </a:t>
            </a:r>
            <a:r>
              <a:rPr lang="fr-CA" altLang="en-US" i="1" dirty="0">
                <a:sym typeface="Symbol" panose="05050102010706020507" pitchFamily="18" charset="2"/>
              </a:rPr>
              <a:t>s. </a:t>
            </a:r>
          </a:p>
          <a:p>
            <a:pPr algn="l" rtl="0"/>
            <a:r>
              <a:rPr lang="fr-CA" altLang="en-US" dirty="0">
                <a:sym typeface="Symbol" panose="05050102010706020507" pitchFamily="18" charset="2"/>
              </a:rPr>
              <a:t>Si </a:t>
            </a:r>
            <a:r>
              <a:rPr lang="fr-CA" altLang="en-US" i="1" dirty="0"/>
              <a:t>R </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est une clé pour </a:t>
            </a:r>
            <a:r>
              <a:rPr lang="fr-CA" altLang="en-US" i="1" dirty="0">
                <a:sym typeface="Symbol" panose="05050102010706020507" pitchFamily="18" charset="2"/>
              </a:rPr>
              <a:t>R</a:t>
            </a:r>
            <a:r>
              <a:rPr lang="fr-CA" altLang="en-US" dirty="0">
                <a:sym typeface="Symbol" panose="05050102010706020507" pitchFamily="18" charset="2"/>
              </a:rPr>
              <a:t>, un tuple de </a:t>
            </a:r>
            <a:r>
              <a:rPr lang="fr-CA" altLang="en-US" i="1" dirty="0">
                <a:sym typeface="Symbol" panose="05050102010706020507" pitchFamily="18" charset="2"/>
              </a:rPr>
              <a:t>s</a:t>
            </a:r>
            <a:r>
              <a:rPr lang="fr-CA" altLang="en-US" dirty="0">
                <a:sym typeface="Symbol" panose="05050102010706020507" pitchFamily="18" charset="2"/>
              </a:rPr>
              <a:t> rejoindra au plus un tuple de </a:t>
            </a:r>
            <a:r>
              <a:rPr lang="fr-CA" altLang="en-US" i="1" dirty="0">
                <a:sym typeface="Symbol" panose="05050102010706020507" pitchFamily="18" charset="2"/>
              </a:rPr>
              <a:t>r</a:t>
            </a:r>
            <a:endParaRPr lang="fr-CA" altLang="en-US" dirty="0">
              <a:sym typeface="Symbol" panose="05050102010706020507" pitchFamily="18" charset="2"/>
            </a:endParaRPr>
          </a:p>
          <a:p>
            <a:pPr lvl="1" algn="l" rtl="0"/>
            <a:r>
              <a:rPr lang="fr-CA" altLang="en-US" dirty="0">
                <a:sym typeface="Symbol" panose="05050102010706020507" pitchFamily="18" charset="2"/>
              </a:rPr>
              <a:t>par conséquent, le nombre de tuples dans </a:t>
            </a:r>
            <a:r>
              <a:rPr lang="fr-CA" altLang="en-US" i="1" dirty="0">
                <a:sym typeface="Symbol" panose="05050102010706020507" pitchFamily="18" charset="2"/>
              </a:rPr>
              <a:t>r </a:t>
            </a:r>
            <a:r>
              <a:rPr lang="fr-CA" dirty="0"/>
              <a:t>⋈</a:t>
            </a:r>
            <a:r>
              <a:rPr lang="fr-CA" altLang="en-US" i="1" dirty="0">
                <a:sym typeface="Symbol" panose="05050102010706020507" pitchFamily="18" charset="2"/>
              </a:rPr>
              <a:t> s</a:t>
            </a:r>
            <a:r>
              <a:rPr lang="fr-CA" altLang="en-US" dirty="0">
                <a:sym typeface="Symbol" panose="05050102010706020507" pitchFamily="18" charset="2"/>
              </a:rPr>
              <a:t> n'est pas supérieur au nombre de tuples dans </a:t>
            </a:r>
            <a:r>
              <a:rPr lang="fr-CA" altLang="en-US" i="1" dirty="0">
                <a:sym typeface="Symbol" panose="05050102010706020507" pitchFamily="18" charset="2"/>
              </a:rPr>
              <a:t>s.</a:t>
            </a:r>
          </a:p>
          <a:p>
            <a:pPr algn="l" rtl="0"/>
            <a:r>
              <a:rPr lang="fr-CA" altLang="en-US" dirty="0">
                <a:sym typeface="Symbol" panose="05050102010706020507" pitchFamily="18" charset="2"/>
              </a:rPr>
              <a:t>Si </a:t>
            </a:r>
            <a:r>
              <a:rPr lang="fr-CA" altLang="en-US" i="1" dirty="0"/>
              <a:t>R </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a:t>
            </a:r>
            <a:r>
              <a:rPr lang="fr-CA" altLang="en-US" i="1" dirty="0">
                <a:sym typeface="Symbol" panose="05050102010706020507" pitchFamily="18" charset="2"/>
              </a:rPr>
              <a:t>dans </a:t>
            </a:r>
            <a:r>
              <a:rPr lang="fr-CA" altLang="en-US" dirty="0">
                <a:sym typeface="Symbol" panose="05050102010706020507" pitchFamily="18" charset="2"/>
              </a:rPr>
              <a:t>S est une clé étrangère dans </a:t>
            </a:r>
            <a:r>
              <a:rPr lang="fr-CA" altLang="en-US" i="1" dirty="0">
                <a:sym typeface="Symbol" panose="05050102010706020507" pitchFamily="18" charset="2"/>
              </a:rPr>
              <a:t>S</a:t>
            </a:r>
            <a:r>
              <a:rPr lang="fr-CA" altLang="en-US" dirty="0">
                <a:sym typeface="Symbol" panose="05050102010706020507" pitchFamily="18" charset="2"/>
              </a:rPr>
              <a:t> qui réfère </a:t>
            </a:r>
            <a:r>
              <a:rPr lang="fr-CA" altLang="en-US" i="1" dirty="0">
                <a:sym typeface="Symbol" panose="05050102010706020507" pitchFamily="18" charset="2"/>
              </a:rPr>
              <a:t>R, </a:t>
            </a:r>
            <a:r>
              <a:rPr lang="fr-CA" altLang="en-US" dirty="0">
                <a:sym typeface="Symbol" panose="05050102010706020507" pitchFamily="18" charset="2"/>
              </a:rPr>
              <a:t>le nombre de tuples dans </a:t>
            </a:r>
            <a:r>
              <a:rPr lang="fr-CA" altLang="en-US" i="1" dirty="0">
                <a:sym typeface="Symbol" panose="05050102010706020507" pitchFamily="18" charset="2"/>
              </a:rPr>
              <a:t>r</a:t>
            </a:r>
            <a:r>
              <a:rPr lang="fr-CA" altLang="en-US" dirty="0">
                <a:sym typeface="Symbol" panose="05050102010706020507" pitchFamily="18" charset="2"/>
              </a:rPr>
              <a:t> </a:t>
            </a:r>
            <a:r>
              <a:rPr lang="fr-CA" dirty="0"/>
              <a:t>⋈</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est exactement le même que le nombre de tuples dans </a:t>
            </a:r>
            <a:r>
              <a:rPr lang="fr-CA" altLang="en-US" i="1" dirty="0">
                <a:sym typeface="Symbol" panose="05050102010706020507" pitchFamily="18" charset="2"/>
              </a:rPr>
              <a:t>s.</a:t>
            </a:r>
          </a:p>
          <a:p>
            <a:pPr lvl="2" algn="l" rtl="0"/>
            <a:r>
              <a:rPr lang="fr-CA" altLang="en-US" dirty="0">
                <a:sym typeface="Symbol" panose="05050102010706020507" pitchFamily="18" charset="2"/>
              </a:rPr>
              <a:t>Le cas pour </a:t>
            </a:r>
            <a:r>
              <a:rPr lang="fr-CA" altLang="en-US" i="1" dirty="0"/>
              <a:t>R </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étant une clé étrangère dans </a:t>
            </a:r>
            <a:r>
              <a:rPr lang="fr-CA" altLang="en-US" i="1" dirty="0">
                <a:sym typeface="Symbol" panose="05050102010706020507" pitchFamily="18" charset="2"/>
              </a:rPr>
              <a:t>R</a:t>
            </a:r>
            <a:r>
              <a:rPr lang="fr-CA" altLang="en-US" dirty="0">
                <a:sym typeface="Symbol" panose="05050102010706020507" pitchFamily="18" charset="2"/>
              </a:rPr>
              <a:t> référençant </a:t>
            </a:r>
            <a:r>
              <a:rPr lang="fr-CA" altLang="en-US" i="1" dirty="0">
                <a:sym typeface="Symbol" panose="05050102010706020507" pitchFamily="18" charset="2"/>
              </a:rPr>
              <a:t>S</a:t>
            </a:r>
            <a:r>
              <a:rPr lang="fr-CA" altLang="en-US" dirty="0">
                <a:sym typeface="Symbol" panose="05050102010706020507" pitchFamily="18" charset="2"/>
              </a:rPr>
              <a:t> est symétrique.</a:t>
            </a:r>
          </a:p>
          <a:p>
            <a:pPr algn="l" rtl="0"/>
            <a:r>
              <a:rPr lang="fr-CA" altLang="en-US" dirty="0">
                <a:sym typeface="Symbol" panose="05050102010706020507" pitchFamily="18" charset="2"/>
              </a:rPr>
              <a:t>Dans l'exemple de requête </a:t>
            </a:r>
            <a:r>
              <a:rPr lang="fr-CA" altLang="en-US" i="1" dirty="0">
                <a:sym typeface="Symbol" panose="05050102010706020507" pitchFamily="18" charset="2"/>
              </a:rPr>
              <a:t>étudiant </a:t>
            </a:r>
            <a:r>
              <a:rPr lang="fr-CA" dirty="0"/>
              <a:t>⋈</a:t>
            </a:r>
            <a:r>
              <a:rPr lang="fr-CA" altLang="en-US" i="1" dirty="0">
                <a:sym typeface="Symbol" panose="05050102010706020507" pitchFamily="18" charset="2"/>
              </a:rPr>
              <a:t> </a:t>
            </a:r>
            <a:r>
              <a:rPr lang="fr-CA" altLang="en-US" i="1" dirty="0" err="1">
                <a:sym typeface="Symbol" panose="05050102010706020507" pitchFamily="18" charset="2"/>
              </a:rPr>
              <a:t>takes</a:t>
            </a:r>
            <a:r>
              <a:rPr lang="fr-CA" altLang="en-US" i="1" dirty="0">
                <a:sym typeface="Symbol" panose="05050102010706020507" pitchFamily="18" charset="2"/>
              </a:rPr>
              <a:t>, ID </a:t>
            </a:r>
            <a:r>
              <a:rPr lang="fr-CA" altLang="en-US" dirty="0">
                <a:sym typeface="Symbol" panose="05050102010706020507" pitchFamily="18" charset="2"/>
              </a:rPr>
              <a:t>dans </a:t>
            </a:r>
            <a:r>
              <a:rPr lang="fr-CA" altLang="en-US" i="1" dirty="0">
                <a:sym typeface="Symbol" panose="05050102010706020507" pitchFamily="18" charset="2"/>
              </a:rPr>
              <a:t> </a:t>
            </a:r>
            <a:r>
              <a:rPr lang="fr-CA" altLang="en-US" i="1" dirty="0" err="1">
                <a:sym typeface="Symbol" panose="05050102010706020507" pitchFamily="18" charset="2"/>
              </a:rPr>
              <a:t>takes</a:t>
            </a:r>
            <a:r>
              <a:rPr lang="fr-CA" altLang="en-US" i="1" dirty="0">
                <a:sym typeface="Symbol" panose="05050102010706020507" pitchFamily="18" charset="2"/>
              </a:rPr>
              <a:t> </a:t>
            </a:r>
            <a:r>
              <a:rPr lang="fr-CA" altLang="en-US" dirty="0">
                <a:sym typeface="Symbol" panose="05050102010706020507" pitchFamily="18" charset="2"/>
              </a:rPr>
              <a:t>est une clé étrangère référençant </a:t>
            </a:r>
            <a:r>
              <a:rPr lang="fr-CA" altLang="en-US" i="1" dirty="0">
                <a:sym typeface="Symbol" panose="05050102010706020507" pitchFamily="18" charset="2"/>
              </a:rPr>
              <a:t>étudiant</a:t>
            </a:r>
          </a:p>
          <a:p>
            <a:pPr lvl="1" algn="l" rtl="0"/>
            <a:r>
              <a:rPr lang="fr-CA" altLang="en-US" i="1" dirty="0">
                <a:sym typeface="Symbol" panose="05050102010706020507" pitchFamily="18" charset="2"/>
              </a:rPr>
              <a:t> </a:t>
            </a:r>
            <a:r>
              <a:rPr lang="fr-CA" altLang="en-US" dirty="0">
                <a:sym typeface="Symbol" panose="05050102010706020507" pitchFamily="18" charset="2"/>
              </a:rPr>
              <a:t>par conséquent, le résultat a exactement </a:t>
            </a:r>
            <a:r>
              <a:rPr lang="fr-CA" altLang="en-US" i="1" dirty="0" err="1">
                <a:sym typeface="Symbol" panose="05050102010706020507" pitchFamily="18" charset="2"/>
              </a:rPr>
              <a:t>n</a:t>
            </a:r>
            <a:r>
              <a:rPr lang="fr-CA" altLang="en-US" i="1" baseline="-25000" dirty="0" err="1">
                <a:sym typeface="Symbol" panose="05050102010706020507" pitchFamily="18" charset="2"/>
              </a:rPr>
              <a:t>takes</a:t>
            </a:r>
            <a:r>
              <a:rPr lang="fr-CA" altLang="en-US" i="1" baseline="-25000" dirty="0">
                <a:sym typeface="Symbol" panose="05050102010706020507" pitchFamily="18" charset="2"/>
              </a:rPr>
              <a:t> </a:t>
            </a:r>
            <a:r>
              <a:rPr lang="fr-CA" altLang="en-US" dirty="0">
                <a:sym typeface="Symbol" panose="05050102010706020507" pitchFamily="18" charset="2"/>
              </a:rPr>
              <a:t>tuples, soit 10000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0AB19342-4FF9-4A9B-B2BA-C0A3F546104C}"/>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Estimation de la taille des jointures (suite)</a:t>
            </a:r>
          </a:p>
        </p:txBody>
      </p:sp>
      <p:sp>
        <p:nvSpPr>
          <p:cNvPr id="83971" name="Rectangle 3">
            <a:extLst>
              <a:ext uri="{FF2B5EF4-FFF2-40B4-BE49-F238E27FC236}">
                <a16:creationId xmlns:a16="http://schemas.microsoft.com/office/drawing/2014/main" id="{453F706E-437A-424E-8BAC-8F39FBBEE50D}"/>
              </a:ext>
            </a:extLst>
          </p:cNvPr>
          <p:cNvSpPr>
            <a:spLocks noGrp="1" noChangeArrowheads="1"/>
          </p:cNvSpPr>
          <p:nvPr>
            <p:ph idx="1"/>
          </p:nvPr>
        </p:nvSpPr>
        <p:spPr>
          <a:xfrm>
            <a:off x="693018" y="1102497"/>
            <a:ext cx="7652085" cy="5367972"/>
          </a:xfrm>
        </p:spPr>
        <p:txBody>
          <a:bodyPr/>
          <a:lstStyle/>
          <a:p>
            <a:pPr algn="l" rtl="0"/>
            <a:r>
              <a:rPr lang="fr-CA" altLang="en-US" dirty="0"/>
              <a:t>Si </a:t>
            </a:r>
            <a:r>
              <a:rPr lang="fr-CA" altLang="en-US" i="1" dirty="0"/>
              <a:t>R </a:t>
            </a:r>
            <a:r>
              <a:rPr lang="fr-CA" altLang="en-US" dirty="0">
                <a:sym typeface="Symbol" panose="05050102010706020507" pitchFamily="18" charset="2"/>
              </a:rPr>
              <a:t> </a:t>
            </a:r>
            <a:r>
              <a:rPr lang="fr-CA" altLang="en-US" i="1" dirty="0">
                <a:sym typeface="Symbol" panose="05050102010706020507" pitchFamily="18" charset="2"/>
              </a:rPr>
              <a:t>S</a:t>
            </a:r>
            <a:r>
              <a:rPr lang="fr-CA" altLang="en-US" dirty="0">
                <a:sym typeface="Symbol" panose="05050102010706020507" pitchFamily="18" charset="2"/>
              </a:rPr>
              <a:t> = {</a:t>
            </a:r>
            <a:r>
              <a:rPr lang="fr-CA" altLang="en-US" i="1" dirty="0">
                <a:sym typeface="Symbol" panose="05050102010706020507" pitchFamily="18" charset="2"/>
              </a:rPr>
              <a:t>A</a:t>
            </a:r>
            <a:r>
              <a:rPr lang="fr-CA" altLang="en-US" dirty="0">
                <a:sym typeface="Symbol" panose="05050102010706020507" pitchFamily="18" charset="2"/>
              </a:rPr>
              <a:t>} n'est pas une clé pour </a:t>
            </a:r>
            <a:r>
              <a:rPr lang="fr-CA" altLang="en-US" i="1" dirty="0">
                <a:sym typeface="Symbol" panose="05050102010706020507" pitchFamily="18" charset="2"/>
              </a:rPr>
              <a:t>R</a:t>
            </a:r>
            <a:r>
              <a:rPr lang="fr-CA" altLang="en-US" dirty="0">
                <a:sym typeface="Symbol" panose="05050102010706020507" pitchFamily="18" charset="2"/>
              </a:rPr>
              <a:t> ou </a:t>
            </a:r>
            <a:r>
              <a:rPr lang="fr-CA" altLang="en-US" i="1" dirty="0">
                <a:sym typeface="Symbol" panose="05050102010706020507" pitchFamily="18" charset="2"/>
              </a:rPr>
              <a:t>S</a:t>
            </a:r>
            <a:r>
              <a:rPr lang="fr-CA" altLang="en-US" dirty="0">
                <a:sym typeface="Symbol" panose="05050102010706020507" pitchFamily="18" charset="2"/>
              </a:rPr>
              <a:t>.</a:t>
            </a:r>
            <a:br>
              <a:rPr lang="fr-CA" altLang="en-US" dirty="0">
                <a:sym typeface="Symbol" panose="05050102010706020507" pitchFamily="18" charset="2"/>
              </a:rPr>
            </a:br>
            <a:r>
              <a:rPr lang="fr-CA" altLang="en-US" dirty="0">
                <a:sym typeface="Symbol" panose="05050102010706020507" pitchFamily="18" charset="2"/>
              </a:rPr>
              <a:t>Si nous supposons que chaque tuple </a:t>
            </a:r>
            <a:r>
              <a:rPr lang="fr-CA" altLang="en-US" i="1" dirty="0">
                <a:sym typeface="Symbol" panose="05050102010706020507" pitchFamily="18" charset="2"/>
              </a:rPr>
              <a:t>t </a:t>
            </a:r>
            <a:r>
              <a:rPr lang="fr-CA" altLang="en-US" dirty="0">
                <a:sym typeface="Symbol" panose="05050102010706020507" pitchFamily="18" charset="2"/>
              </a:rPr>
              <a:t>dans </a:t>
            </a:r>
            <a:r>
              <a:rPr lang="fr-CA" altLang="en-US" i="1" dirty="0">
                <a:sym typeface="Symbol" panose="05050102010706020507" pitchFamily="18" charset="2"/>
              </a:rPr>
              <a:t>R </a:t>
            </a:r>
            <a:r>
              <a:rPr lang="fr-CA" altLang="en-US" dirty="0">
                <a:sym typeface="Symbol" panose="05050102010706020507" pitchFamily="18" charset="2"/>
              </a:rPr>
              <a:t>produit des tuples dans </a:t>
            </a:r>
          </a:p>
          <a:p>
            <a:pPr marL="0" indent="0" algn="l" rtl="0">
              <a:buNone/>
            </a:pPr>
            <a:r>
              <a:rPr lang="fr-CA" altLang="en-US" i="1" dirty="0">
                <a:sym typeface="Symbol" panose="05050102010706020507" pitchFamily="18" charset="2"/>
              </a:rPr>
              <a:t>     R      S,</a:t>
            </a:r>
            <a:r>
              <a:rPr lang="fr-CA" altLang="en-US" dirty="0">
                <a:sym typeface="Symbol" panose="05050102010706020507" pitchFamily="18" charset="2"/>
              </a:rPr>
              <a:t> le nombre de tuples dans </a:t>
            </a:r>
            <a:r>
              <a:rPr lang="fr-CA" altLang="en-US" i="1" dirty="0">
                <a:sym typeface="Symbol" panose="05050102010706020507" pitchFamily="18" charset="2"/>
              </a:rPr>
              <a:t>R</a:t>
            </a:r>
            <a:r>
              <a:rPr lang="fr-CA" altLang="en-US" dirty="0">
                <a:sym typeface="Symbol" panose="05050102010706020507" pitchFamily="18" charset="2"/>
              </a:rPr>
              <a:t> </a:t>
            </a:r>
            <a:r>
              <a:rPr lang="fr-CA" dirty="0"/>
              <a:t>⨝ </a:t>
            </a:r>
            <a:r>
              <a:rPr lang="fr-CA" altLang="en-US" i="1" dirty="0">
                <a:sym typeface="Symbol" panose="05050102010706020507" pitchFamily="18" charset="2"/>
              </a:rPr>
              <a:t>S</a:t>
            </a:r>
            <a:r>
              <a:rPr lang="fr-CA" altLang="en-US" dirty="0">
                <a:sym typeface="Symbol" panose="05050102010706020507" pitchFamily="18" charset="2"/>
              </a:rPr>
              <a:t> est estimé à:</a:t>
            </a:r>
            <a:br>
              <a:rPr lang="fr-CA" altLang="en-US" dirty="0">
                <a:sym typeface="Symbol" panose="05050102010706020507" pitchFamily="18" charset="2"/>
              </a:rPr>
            </a:br>
            <a:br>
              <a:rPr lang="fr-CA" altLang="en-US" dirty="0">
                <a:sym typeface="Symbol" panose="05050102010706020507" pitchFamily="18" charset="2"/>
              </a:rPr>
            </a:br>
            <a:br>
              <a:rPr lang="fr-CA" altLang="en-US" dirty="0">
                <a:sym typeface="Symbol" panose="05050102010706020507" pitchFamily="18" charset="2"/>
              </a:rPr>
            </a:br>
            <a:br>
              <a:rPr lang="fr-CA" altLang="en-US" dirty="0">
                <a:sym typeface="Symbol" panose="05050102010706020507" pitchFamily="18" charset="2"/>
              </a:rPr>
            </a:br>
            <a:r>
              <a:rPr lang="fr-CA" altLang="en-US" dirty="0">
                <a:sym typeface="Symbol" panose="05050102010706020507" pitchFamily="18" charset="2"/>
              </a:rPr>
              <a:t>Si l'inverse est vrai, l'estimation obtenue sera:</a:t>
            </a:r>
            <a:br>
              <a:rPr lang="fr-CA" altLang="en-US" dirty="0">
                <a:sym typeface="Symbol" panose="05050102010706020507" pitchFamily="18" charset="2"/>
              </a:rPr>
            </a:br>
            <a:br>
              <a:rPr lang="fr-CA" altLang="en-US" dirty="0">
                <a:sym typeface="Symbol" panose="05050102010706020507" pitchFamily="18" charset="2"/>
              </a:rPr>
            </a:br>
            <a:br>
              <a:rPr lang="fr-CA" altLang="en-US" dirty="0">
                <a:sym typeface="Symbol" panose="05050102010706020507" pitchFamily="18" charset="2"/>
              </a:rPr>
            </a:br>
            <a:br>
              <a:rPr lang="fr-CA" altLang="en-US" dirty="0">
                <a:sym typeface="Symbol" panose="05050102010706020507" pitchFamily="18" charset="2"/>
              </a:rPr>
            </a:br>
            <a:r>
              <a:rPr lang="fr-CA" altLang="en-US" dirty="0">
                <a:sym typeface="Symbol" panose="05050102010706020507" pitchFamily="18" charset="2"/>
              </a:rPr>
              <a:t>La plus basse de ces deux estimations est probablement la plus précise.</a:t>
            </a:r>
          </a:p>
          <a:p>
            <a:pPr marL="0" indent="0" algn="l" rtl="0">
              <a:buNone/>
            </a:pPr>
            <a:endParaRPr lang="fr-CA" altLang="en-US" dirty="0">
              <a:sym typeface="Symbol" panose="05050102010706020507" pitchFamily="18" charset="2"/>
            </a:endParaRPr>
          </a:p>
          <a:p>
            <a:pPr algn="l" rtl="0"/>
            <a:r>
              <a:rPr lang="fr-CA" altLang="en-US" dirty="0">
                <a:sym typeface="Symbol" panose="05050102010706020507" pitchFamily="18" charset="2"/>
              </a:rPr>
              <a:t>Le résultat ci-dessus peut-être améliorer si des histogrammes sont disponibles</a:t>
            </a:r>
          </a:p>
          <a:p>
            <a:pPr lvl="1" algn="l" rtl="0"/>
            <a:r>
              <a:rPr lang="fr-CA" altLang="en-US" dirty="0"/>
              <a:t>Utilisez une formule similaire à ci-dessus, pour chaque cellule d'histogrammes sur les deux relations </a:t>
            </a:r>
          </a:p>
        </p:txBody>
      </p:sp>
      <p:graphicFrame>
        <p:nvGraphicFramePr>
          <p:cNvPr id="83972" name="Object 2">
            <a:extLst>
              <a:ext uri="{FF2B5EF4-FFF2-40B4-BE49-F238E27FC236}">
                <a16:creationId xmlns:a16="http://schemas.microsoft.com/office/drawing/2014/main" id="{799F05C6-5B00-47E1-8A10-FB2E19EAA216}"/>
              </a:ext>
            </a:extLst>
          </p:cNvPr>
          <p:cNvGraphicFramePr>
            <a:graphicFrameLocks noChangeAspect="1"/>
          </p:cNvGraphicFramePr>
          <p:nvPr>
            <p:extLst>
              <p:ext uri="{D42A27DB-BD31-4B8C-83A1-F6EECF244321}">
                <p14:modId xmlns:p14="http://schemas.microsoft.com/office/powerpoint/2010/main" val="2466892794"/>
              </p:ext>
            </p:extLst>
          </p:nvPr>
        </p:nvGraphicFramePr>
        <p:xfrm>
          <a:off x="3300413" y="2013038"/>
          <a:ext cx="722312" cy="609600"/>
        </p:xfrm>
        <a:graphic>
          <a:graphicData uri="http://schemas.openxmlformats.org/presentationml/2006/ole">
            <mc:AlternateContent xmlns:mc="http://schemas.openxmlformats.org/markup-compatibility/2006">
              <mc:Choice xmlns:v="urn:schemas-microsoft-com:vml" Requires="v">
                <p:oleObj name="Equation" r:id="rId3" imgW="723900" imgH="609600" progId="Equation.3">
                  <p:embed/>
                </p:oleObj>
              </mc:Choice>
              <mc:Fallback>
                <p:oleObj name="Equation" r:id="rId3" imgW="723900" imgH="609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2013038"/>
                        <a:ext cx="72231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3973" name="Object 3">
            <a:extLst>
              <a:ext uri="{FF2B5EF4-FFF2-40B4-BE49-F238E27FC236}">
                <a16:creationId xmlns:a16="http://schemas.microsoft.com/office/drawing/2014/main" id="{7A835DD4-2EAD-4678-8CA1-83AD2E948EAE}"/>
              </a:ext>
            </a:extLst>
          </p:cNvPr>
          <p:cNvGraphicFramePr>
            <a:graphicFrameLocks noChangeAspect="1"/>
          </p:cNvGraphicFramePr>
          <p:nvPr>
            <p:extLst>
              <p:ext uri="{D42A27DB-BD31-4B8C-83A1-F6EECF244321}">
                <p14:modId xmlns:p14="http://schemas.microsoft.com/office/powerpoint/2010/main" val="2753574267"/>
              </p:ext>
            </p:extLst>
          </p:nvPr>
        </p:nvGraphicFramePr>
        <p:xfrm>
          <a:off x="3327300" y="3056004"/>
          <a:ext cx="711200" cy="609600"/>
        </p:xfrm>
        <a:graphic>
          <a:graphicData uri="http://schemas.openxmlformats.org/presentationml/2006/ole">
            <mc:AlternateContent xmlns:mc="http://schemas.openxmlformats.org/markup-compatibility/2006">
              <mc:Choice xmlns:v="urn:schemas-microsoft-com:vml" Requires="v">
                <p:oleObj name="Equation" r:id="rId5" imgW="711200" imgH="609600" progId="Equation.3">
                  <p:embed/>
                </p:oleObj>
              </mc:Choice>
              <mc:Fallback>
                <p:oleObj name="Equation" r:id="rId5" imgW="711200" imgH="609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300" y="3056004"/>
                        <a:ext cx="711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AutoShape 6">
            <a:extLst>
              <a:ext uri="{FF2B5EF4-FFF2-40B4-BE49-F238E27FC236}">
                <a16:creationId xmlns:a16="http://schemas.microsoft.com/office/drawing/2014/main" id="{D648B298-A03C-4602-92A5-96F9A2C374FC}"/>
              </a:ext>
            </a:extLst>
          </p:cNvPr>
          <p:cNvSpPr>
            <a:spLocks noChangeArrowheads="1"/>
          </p:cNvSpPr>
          <p:nvPr/>
        </p:nvSpPr>
        <p:spPr bwMode="auto">
          <a:xfrm rot="5400000">
            <a:off x="1333113" y="1832064"/>
            <a:ext cx="188912" cy="173037"/>
          </a:xfrm>
          <a:prstGeom prst="flowChartCollat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F2D20B7-60A0-4B85-91B1-82F9610E7F41}"/>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Estimation de la taille des jointures (suite)</a:t>
            </a:r>
          </a:p>
        </p:txBody>
      </p:sp>
      <p:sp>
        <p:nvSpPr>
          <p:cNvPr id="86019" name="Rectangle 3">
            <a:extLst>
              <a:ext uri="{FF2B5EF4-FFF2-40B4-BE49-F238E27FC236}">
                <a16:creationId xmlns:a16="http://schemas.microsoft.com/office/drawing/2014/main" id="{11DFF1FD-CE11-4E85-AD10-1BC936EE5AA6}"/>
              </a:ext>
            </a:extLst>
          </p:cNvPr>
          <p:cNvSpPr>
            <a:spLocks noGrp="1" noChangeArrowheads="1"/>
          </p:cNvSpPr>
          <p:nvPr>
            <p:ph idx="1"/>
          </p:nvPr>
        </p:nvSpPr>
        <p:spPr>
          <a:xfrm>
            <a:off x="683394" y="1102497"/>
            <a:ext cx="7709835" cy="5367972"/>
          </a:xfrm>
        </p:spPr>
        <p:txBody>
          <a:bodyPr/>
          <a:lstStyle/>
          <a:p>
            <a:pPr algn="l" rtl="0"/>
            <a:r>
              <a:rPr lang="fr-CA" altLang="en-US" dirty="0"/>
              <a:t>Calculez les estimations de taille pour </a:t>
            </a:r>
            <a:r>
              <a:rPr lang="fr-CA" altLang="en-US" i="1" dirty="0"/>
              <a:t>dépositeur </a:t>
            </a:r>
            <a:r>
              <a:rPr lang="fr-CA" dirty="0"/>
              <a:t>⨝</a:t>
            </a:r>
            <a:r>
              <a:rPr lang="fr-CA" altLang="en-US" dirty="0">
                <a:sym typeface="Symbol" panose="05050102010706020507" pitchFamily="18" charset="2"/>
              </a:rPr>
              <a:t> </a:t>
            </a:r>
            <a:r>
              <a:rPr lang="fr-CA" altLang="en-US" i="1" dirty="0"/>
              <a:t>client</a:t>
            </a:r>
            <a:r>
              <a:rPr lang="fr-CA" altLang="en-US" dirty="0"/>
              <a:t> sans utiliser les informations sur les clés étrangères:</a:t>
            </a:r>
          </a:p>
          <a:p>
            <a:pPr lvl="1" algn="l" rtl="0"/>
            <a:r>
              <a:rPr lang="fr-CA" altLang="en-US" i="1" dirty="0"/>
              <a:t>V (ID, </a:t>
            </a:r>
            <a:r>
              <a:rPr lang="fr-CA" altLang="en-US" i="1" dirty="0" err="1"/>
              <a:t>takes</a:t>
            </a:r>
            <a:r>
              <a:rPr lang="fr-CA" altLang="en-US" i="1" dirty="0"/>
              <a:t>) = </a:t>
            </a:r>
            <a:r>
              <a:rPr lang="fr-CA" altLang="en-US" dirty="0"/>
              <a:t>2500 et</a:t>
            </a:r>
            <a:br>
              <a:rPr lang="fr-CA" altLang="en-US" dirty="0"/>
            </a:br>
            <a:r>
              <a:rPr lang="fr-CA" altLang="en-US" i="1" dirty="0"/>
              <a:t>V (ID, </a:t>
            </a:r>
            <a:r>
              <a:rPr lang="fr-CA" altLang="en-US" i="1" dirty="0" err="1"/>
              <a:t>student</a:t>
            </a:r>
            <a:r>
              <a:rPr lang="fr-CA" altLang="en-US" i="1" dirty="0"/>
              <a:t>) </a:t>
            </a:r>
            <a:r>
              <a:rPr lang="fr-CA" altLang="en-US" dirty="0"/>
              <a:t>= 5000</a:t>
            </a:r>
          </a:p>
          <a:p>
            <a:pPr lvl="1" algn="l" rtl="0"/>
            <a:r>
              <a:rPr lang="fr-CA" altLang="en-US" dirty="0"/>
              <a:t>Les deux estimations sont 5000 * 10000/2500 = 20000 et 5000 * 10000/5000 = 10000</a:t>
            </a:r>
          </a:p>
          <a:p>
            <a:pPr lvl="1" algn="l" rtl="0"/>
            <a:r>
              <a:rPr lang="fr-CA" altLang="en-US" dirty="0"/>
              <a:t>Nous choisissons l'estimation la plus basse, qui dans ce cas, est la même que notre calcul précédent utilisant des clés étrangères.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286EDAB9-31F0-445E-9936-BCF7095F2E5A}"/>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Introduction (suite)</a:t>
            </a:r>
          </a:p>
        </p:txBody>
      </p:sp>
      <p:sp>
        <p:nvSpPr>
          <p:cNvPr id="13315" name="Rectangle 3">
            <a:extLst>
              <a:ext uri="{FF2B5EF4-FFF2-40B4-BE49-F238E27FC236}">
                <a16:creationId xmlns:a16="http://schemas.microsoft.com/office/drawing/2014/main" id="{82FD3551-130F-449A-9742-57CFBE167838}"/>
              </a:ext>
            </a:extLst>
          </p:cNvPr>
          <p:cNvSpPr>
            <a:spLocks noGrp="1" noChangeArrowheads="1"/>
          </p:cNvSpPr>
          <p:nvPr>
            <p:ph idx="1"/>
          </p:nvPr>
        </p:nvSpPr>
        <p:spPr>
          <a:xfrm>
            <a:off x="712269" y="1001426"/>
            <a:ext cx="7806088" cy="5434207"/>
          </a:xfrm>
        </p:spPr>
        <p:txBody>
          <a:bodyPr/>
          <a:lstStyle/>
          <a:p>
            <a:pPr marL="381000" indent="-381000" algn="l" rtl="0">
              <a:lnSpc>
                <a:spcPct val="90000"/>
              </a:lnSpc>
            </a:pPr>
            <a:r>
              <a:rPr lang="fr-CA" altLang="en-US" dirty="0"/>
              <a:t>La différence de coût entre les plans d'évaluation d'une requête peut être énorme</a:t>
            </a:r>
          </a:p>
          <a:p>
            <a:pPr marL="800100" lvl="1" indent="-342900" algn="l" rtl="0">
              <a:lnSpc>
                <a:spcPct val="90000"/>
              </a:lnSpc>
            </a:pPr>
            <a:r>
              <a:rPr lang="fr-CA" altLang="en-US" dirty="0"/>
              <a:t>Par exemple, secondes vs jours dans certains cas.</a:t>
            </a:r>
          </a:p>
          <a:p>
            <a:pPr marL="457200" lvl="1" indent="0" algn="l" rtl="0">
              <a:lnSpc>
                <a:spcPct val="90000"/>
              </a:lnSpc>
              <a:buNone/>
            </a:pPr>
            <a:endParaRPr lang="fr-CA" altLang="en-US" dirty="0"/>
          </a:p>
          <a:p>
            <a:pPr marL="381000" indent="-381000" algn="l" rtl="0">
              <a:lnSpc>
                <a:spcPct val="90000"/>
              </a:lnSpc>
            </a:pPr>
            <a:r>
              <a:rPr lang="fr-CA" altLang="en-US" dirty="0"/>
              <a:t>Étapes à suivre pour l’ </a:t>
            </a:r>
            <a:r>
              <a:rPr lang="fr-CA" altLang="en-US" b="1" dirty="0">
                <a:solidFill>
                  <a:srgbClr val="002060"/>
                </a:solidFill>
              </a:rPr>
              <a:t>optimisation des requêtes basée sur les coûts</a:t>
            </a:r>
          </a:p>
          <a:p>
            <a:pPr marL="457200" lvl="1" indent="0" algn="l" rtl="0">
              <a:lnSpc>
                <a:spcPct val="90000"/>
              </a:lnSpc>
              <a:buNone/>
            </a:pPr>
            <a:r>
              <a:rPr lang="fr-CA" altLang="en-US" dirty="0">
                <a:solidFill>
                  <a:srgbClr val="FF9900"/>
                </a:solidFill>
              </a:rPr>
              <a:t>1.</a:t>
            </a:r>
            <a:r>
              <a:rPr lang="fr-CA" altLang="en-US" dirty="0"/>
              <a:t> Générer des expressions logiquement équivalentes en utilisant les </a:t>
            </a:r>
            <a:r>
              <a:rPr lang="fr-CA" altLang="en-US" b="1" dirty="0">
                <a:solidFill>
                  <a:srgbClr val="002060"/>
                </a:solidFill>
              </a:rPr>
              <a:t>règles d'équivalence.</a:t>
            </a:r>
            <a:endParaRPr lang="fr-CA" altLang="en-US" dirty="0">
              <a:solidFill>
                <a:srgbClr val="002060"/>
              </a:solidFill>
            </a:endParaRPr>
          </a:p>
          <a:p>
            <a:pPr marL="457200" lvl="1" indent="0" algn="l" rtl="0">
              <a:lnSpc>
                <a:spcPct val="90000"/>
              </a:lnSpc>
              <a:buNone/>
            </a:pPr>
            <a:r>
              <a:rPr lang="fr-CA" altLang="en-US" dirty="0">
                <a:solidFill>
                  <a:srgbClr val="FF9900"/>
                </a:solidFill>
              </a:rPr>
              <a:t>2. </a:t>
            </a:r>
            <a:r>
              <a:rPr lang="fr-CA" altLang="en-US" dirty="0"/>
              <a:t>Annoter les expressions résultantes pour obtenir des plans de requête alternatifs. </a:t>
            </a:r>
          </a:p>
          <a:p>
            <a:pPr marL="457200" lvl="1" indent="0" algn="l" rtl="0">
              <a:lnSpc>
                <a:spcPct val="90000"/>
              </a:lnSpc>
              <a:buNone/>
            </a:pPr>
            <a:r>
              <a:rPr lang="fr-CA" altLang="en-US" dirty="0">
                <a:solidFill>
                  <a:srgbClr val="FF9900"/>
                </a:solidFill>
              </a:rPr>
              <a:t>3. </a:t>
            </a:r>
            <a:r>
              <a:rPr lang="fr-CA" altLang="en-US" dirty="0"/>
              <a:t>Choisissez le plan le moins cher en fonction des </a:t>
            </a:r>
            <a:r>
              <a:rPr lang="fr-CA" altLang="en-US" b="1" dirty="0">
                <a:solidFill>
                  <a:srgbClr val="002060"/>
                </a:solidFill>
              </a:rPr>
              <a:t>coûts estimés. </a:t>
            </a:r>
          </a:p>
          <a:p>
            <a:pPr marL="457200" lvl="1" indent="0" algn="l" rtl="0">
              <a:lnSpc>
                <a:spcPct val="90000"/>
              </a:lnSpc>
              <a:buNone/>
            </a:pPr>
            <a:endParaRPr lang="fr-CA" altLang="en-US" dirty="0">
              <a:solidFill>
                <a:srgbClr val="002060"/>
              </a:solidFill>
            </a:endParaRPr>
          </a:p>
          <a:p>
            <a:pPr marL="381000" indent="-381000" algn="l" rtl="0">
              <a:lnSpc>
                <a:spcPct val="90000"/>
              </a:lnSpc>
            </a:pPr>
            <a:r>
              <a:rPr lang="fr-CA" altLang="en-US" dirty="0"/>
              <a:t>Estimation du coût du plan est basé sur:</a:t>
            </a:r>
          </a:p>
          <a:p>
            <a:pPr marL="800100" lvl="1" indent="-342900" algn="l" rtl="0">
              <a:lnSpc>
                <a:spcPct val="90000"/>
              </a:lnSpc>
            </a:pPr>
            <a:r>
              <a:rPr lang="fr-CA" altLang="en-US" dirty="0"/>
              <a:t>Les informations statistiques sur les relations. Exemples:</a:t>
            </a:r>
          </a:p>
          <a:p>
            <a:pPr marL="1200150" lvl="2" indent="-342900" algn="l" rtl="0">
              <a:lnSpc>
                <a:spcPct val="90000"/>
              </a:lnSpc>
            </a:pPr>
            <a:r>
              <a:rPr lang="fr-CA" altLang="en-US" dirty="0"/>
              <a:t>nombre de tuples, nombre de valeurs distinctes pour un attribut</a:t>
            </a:r>
          </a:p>
          <a:p>
            <a:pPr marL="800100" lvl="1" indent="-342900" algn="l" rtl="0">
              <a:lnSpc>
                <a:spcPct val="90000"/>
              </a:lnSpc>
            </a:pPr>
            <a:r>
              <a:rPr lang="fr-CA" altLang="en-US" dirty="0"/>
              <a:t>Estimation statistiques pour les résultats intermédiaires</a:t>
            </a:r>
          </a:p>
          <a:p>
            <a:pPr marL="1200150" lvl="2" indent="-342900" algn="l" rtl="0">
              <a:lnSpc>
                <a:spcPct val="90000"/>
              </a:lnSpc>
            </a:pPr>
            <a:r>
              <a:rPr lang="fr-CA" altLang="en-US" dirty="0"/>
              <a:t>pour calculer le coût d'expressions complexes.</a:t>
            </a:r>
          </a:p>
          <a:p>
            <a:pPr marL="800100" lvl="1" indent="-342900" algn="l" rtl="0">
              <a:lnSpc>
                <a:spcPct val="90000"/>
              </a:lnSpc>
            </a:pPr>
            <a:r>
              <a:rPr lang="fr-CA" altLang="en-US" dirty="0"/>
              <a:t>Formules de coût pour les algorithmes, calculées à l'aide de statistiques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0EF026D3-1C62-4F9B-83DF-E48C514F7D76}"/>
              </a:ext>
            </a:extLst>
          </p:cNvPr>
          <p:cNvSpPr>
            <a:spLocks noGrp="1" noChangeArrowheads="1"/>
          </p:cNvSpPr>
          <p:nvPr>
            <p:ph type="title"/>
          </p:nvPr>
        </p:nvSpPr>
        <p:spPr>
          <a:xfrm>
            <a:off x="768350" y="382163"/>
            <a:ext cx="8077200" cy="609600"/>
          </a:xfrm>
        </p:spPr>
        <p:txBody>
          <a:bodyPr/>
          <a:lstStyle/>
          <a:p>
            <a:pPr algn="l" rtl="0">
              <a:defRPr/>
            </a:pPr>
            <a:r>
              <a:rPr lang="en-US" altLang="en-US">
                <a:effectLst>
                  <a:outerShdw blurRad="38100" dist="38100" dir="2700000" algn="tl">
                    <a:srgbClr val="C0C0C0"/>
                  </a:outerShdw>
                </a:effectLst>
              </a:rPr>
              <a:t>Estimation de la taille pour d'autres opérations</a:t>
            </a:r>
          </a:p>
        </p:txBody>
      </p:sp>
      <p:sp>
        <p:nvSpPr>
          <p:cNvPr id="88067" name="Rectangle 3">
            <a:extLst>
              <a:ext uri="{FF2B5EF4-FFF2-40B4-BE49-F238E27FC236}">
                <a16:creationId xmlns:a16="http://schemas.microsoft.com/office/drawing/2014/main" id="{835D04BD-25AA-4350-AEBE-DCE43ACCA9DA}"/>
              </a:ext>
            </a:extLst>
          </p:cNvPr>
          <p:cNvSpPr>
            <a:spLocks noGrp="1" noChangeArrowheads="1"/>
          </p:cNvSpPr>
          <p:nvPr>
            <p:ph idx="1"/>
          </p:nvPr>
        </p:nvSpPr>
        <p:spPr>
          <a:xfrm>
            <a:off x="673768" y="1102497"/>
            <a:ext cx="7738712" cy="5367972"/>
          </a:xfrm>
        </p:spPr>
        <p:txBody>
          <a:bodyPr/>
          <a:lstStyle/>
          <a:p>
            <a:pPr algn="l" rtl="0"/>
            <a:r>
              <a:rPr lang="en-US" altLang="en-US" dirty="0">
                <a:ea typeface="MS PGothic"/>
              </a:rPr>
              <a:t>Projection: taille estimée de </a:t>
            </a:r>
            <a:r>
              <a:rPr lang="en-US" altLang="en-US" dirty="0">
                <a:ea typeface="MS PGothic"/>
                <a:sym typeface="Symbol" panose="05050102010706020507" pitchFamily="18" charset="2"/>
              </a:rPr>
              <a:t></a:t>
            </a:r>
            <a:r>
              <a:rPr lang="en-US" altLang="en-US" i="1" baseline="-25000" dirty="0">
                <a:ea typeface="MS PGothic"/>
                <a:sym typeface="Symbol" panose="05050102010706020507" pitchFamily="18" charset="2"/>
              </a:rPr>
              <a:t>A</a:t>
            </a:r>
            <a:r>
              <a:rPr lang="en-US" altLang="en-US" dirty="0">
                <a:ea typeface="MS PGothic"/>
                <a:sym typeface="Symbol" panose="05050102010706020507" pitchFamily="18" charset="2"/>
              </a:rPr>
              <a:t>(</a:t>
            </a:r>
            <a:r>
              <a:rPr lang="en-US" altLang="en-US" i="1" dirty="0">
                <a:ea typeface="MS PGothic"/>
                <a:sym typeface="Symbol" panose="05050102010706020507" pitchFamily="18" charset="2"/>
              </a:rPr>
              <a:t>r</a:t>
            </a:r>
            <a:r>
              <a:rPr lang="en-US" altLang="en-US" dirty="0">
                <a:ea typeface="MS PGothic"/>
                <a:sym typeface="Symbol" panose="05050102010706020507" pitchFamily="18" charset="2"/>
              </a:rPr>
              <a:t>) = </a:t>
            </a:r>
            <a:r>
              <a:rPr lang="en-US" altLang="en-US" i="1" dirty="0">
                <a:ea typeface="MS PGothic"/>
                <a:sym typeface="Symbol" panose="05050102010706020507" pitchFamily="18" charset="2"/>
              </a:rPr>
              <a:t>V</a:t>
            </a:r>
            <a:r>
              <a:rPr lang="en-US" altLang="en-US" dirty="0">
                <a:ea typeface="MS PGothic"/>
                <a:sym typeface="Symbol" panose="05050102010706020507" pitchFamily="18" charset="2"/>
              </a:rPr>
              <a:t>(</a:t>
            </a:r>
            <a:r>
              <a:rPr lang="en-US" altLang="en-US" i="1" dirty="0" err="1">
                <a:ea typeface="MS PGothic"/>
                <a:sym typeface="Symbol" panose="05050102010706020507" pitchFamily="18" charset="2"/>
              </a:rPr>
              <a:t>A</a:t>
            </a:r>
            <a:r>
              <a:rPr lang="en-US" altLang="en-US" dirty="0" err="1">
                <a:ea typeface="MS PGothic"/>
                <a:sym typeface="Symbol" panose="05050102010706020507" pitchFamily="18" charset="2"/>
              </a:rPr>
              <a:t>,</a:t>
            </a:r>
            <a:r>
              <a:rPr lang="en-US" altLang="en-US" i="1" dirty="0" err="1">
                <a:ea typeface="MS PGothic"/>
                <a:sym typeface="Symbol" panose="05050102010706020507" pitchFamily="18" charset="2"/>
              </a:rPr>
              <a:t>r</a:t>
            </a:r>
            <a:r>
              <a:rPr lang="en-US" altLang="en-US" dirty="0">
                <a:ea typeface="MS PGothic"/>
                <a:sym typeface="Symbol" panose="05050102010706020507" pitchFamily="18" charset="2"/>
              </a:rPr>
              <a:t>)</a:t>
            </a:r>
          </a:p>
          <a:p>
            <a:pPr algn="l" rtl="0"/>
            <a:r>
              <a:rPr lang="en-US" altLang="en-US" dirty="0">
                <a:sym typeface="Symbol" panose="05050102010706020507" pitchFamily="18" charset="2"/>
              </a:rPr>
              <a:t>Agrégation: taille estimée de </a:t>
            </a:r>
            <a:r>
              <a:rPr lang="en-IN" altLang="en-US" i="1" baseline="-25000" dirty="0">
                <a:sym typeface="Symbol" panose="05050102010706020507" pitchFamily="18" charset="2"/>
              </a:rPr>
              <a:t>G</a:t>
            </a:r>
            <a:r>
              <a:rPr lang="en-IN" dirty="0"/>
              <a:t>𝛾</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G, r</a:t>
            </a:r>
            <a:r>
              <a:rPr lang="en-US" altLang="en-US" dirty="0">
                <a:sym typeface="Symbol" panose="05050102010706020507" pitchFamily="18" charset="2"/>
              </a:rPr>
              <a:t>)</a:t>
            </a:r>
          </a:p>
          <a:p>
            <a:pPr algn="l" rtl="0"/>
            <a:r>
              <a:rPr lang="en-US" altLang="en-US" dirty="0">
                <a:sym typeface="Symbol" panose="05050102010706020507" pitchFamily="18" charset="2"/>
              </a:rPr>
              <a:t>Définir les opérations</a:t>
            </a:r>
          </a:p>
          <a:p>
            <a:pPr lvl="1" algn="l" rtl="0"/>
            <a:r>
              <a:rPr lang="en-US" altLang="en-US" dirty="0">
                <a:sym typeface="Symbol" panose="05050102010706020507" pitchFamily="18" charset="2"/>
              </a:rPr>
              <a:t> Pour les unions / intersections de sélections sur la même relation: réécrire et utiliser l'estimation de taille pour les sélections</a:t>
            </a:r>
          </a:p>
          <a:p>
            <a:pPr lvl="2" algn="l" rtl="0"/>
            <a:r>
              <a:rPr lang="en-US" altLang="en-US" dirty="0">
                <a:sym typeface="Symbol" panose="05050102010706020507" pitchFamily="18" charset="2"/>
              </a:rPr>
              <a:t>Par exemple, </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baseline="-25000" dirty="0">
                <a:sym typeface="Symbol" panose="05050102010706020507" pitchFamily="18" charset="2"/>
              </a:rPr>
              <a:t>2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peut être réécrit comme </a:t>
            </a:r>
            <a:r>
              <a:rPr lang="en-US" altLang="en-US" baseline="-25000" dirty="0">
                <a:sym typeface="Symbol" panose="05050102010706020507" pitchFamily="18" charset="2"/>
              </a:rPr>
              <a:t>1 v 2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pPr lvl="1" algn="l" rtl="0"/>
            <a:r>
              <a:rPr lang="en-US" altLang="en-US" dirty="0">
                <a:sym typeface="Symbol" panose="05050102010706020507" pitchFamily="18" charset="2"/>
              </a:rPr>
              <a:t>Pour les </a:t>
            </a:r>
            <a:r>
              <a:rPr lang="en-US" altLang="en-US" dirty="0" err="1">
                <a:sym typeface="Symbol" panose="05050102010706020507" pitchFamily="18" charset="2"/>
              </a:rPr>
              <a:t>opérations</a:t>
            </a:r>
            <a:r>
              <a:rPr lang="en-US" altLang="en-US" dirty="0">
                <a:sym typeface="Symbol" panose="05050102010706020507" pitchFamily="18" charset="2"/>
              </a:rPr>
              <a:t> </a:t>
            </a:r>
            <a:r>
              <a:rPr lang="en-US" altLang="en-US" dirty="0" err="1">
                <a:sym typeface="Symbol" panose="05050102010706020507" pitchFamily="18" charset="2"/>
              </a:rPr>
              <a:t>d’union</a:t>
            </a:r>
            <a:r>
              <a:rPr lang="en-US" altLang="en-US" dirty="0">
                <a:sym typeface="Symbol" panose="05050102010706020507" pitchFamily="18" charset="2"/>
              </a:rPr>
              <a:t>, intersection et </a:t>
            </a:r>
            <a:r>
              <a:rPr lang="en-US" altLang="en-US">
                <a:sym typeface="Symbol" panose="05050102010706020507" pitchFamily="18" charset="2"/>
              </a:rPr>
              <a:t>différence</a:t>
            </a:r>
            <a:r>
              <a:rPr lang="en-US" altLang="en-US" dirty="0">
                <a:sym typeface="Symbol" panose="05050102010706020507" pitchFamily="18" charset="2"/>
              </a:rPr>
              <a:t>:</a:t>
            </a:r>
          </a:p>
          <a:p>
            <a:pPr lvl="2" algn="l" rtl="0"/>
            <a:r>
              <a:rPr lang="en-US" altLang="en-US" dirty="0">
                <a:sym typeface="Symbol" panose="05050102010706020507" pitchFamily="18" charset="2"/>
              </a:rPr>
              <a:t>taille estimée de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 = taille de </a:t>
            </a:r>
            <a:r>
              <a:rPr lang="en-US" altLang="en-US" i="1" dirty="0">
                <a:sym typeface="Symbol" panose="05050102010706020507" pitchFamily="18" charset="2"/>
              </a:rPr>
              <a:t>r</a:t>
            </a:r>
            <a:r>
              <a:rPr lang="en-US" altLang="en-US" dirty="0">
                <a:sym typeface="Symbol" panose="05050102010706020507" pitchFamily="18" charset="2"/>
              </a:rPr>
              <a:t> + taille de </a:t>
            </a:r>
            <a:r>
              <a:rPr lang="en-US" altLang="en-US" i="1" dirty="0">
                <a:sym typeface="Symbol" panose="05050102010706020507" pitchFamily="18" charset="2"/>
              </a:rPr>
              <a:t>s. </a:t>
            </a:r>
          </a:p>
          <a:p>
            <a:pPr lvl="2" algn="l" rtl="0"/>
            <a:r>
              <a:rPr lang="en-US" altLang="en-US" dirty="0">
                <a:sym typeface="Symbol" panose="05050102010706020507" pitchFamily="18" charset="2"/>
              </a:rPr>
              <a:t>taille estimée de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 taille minimale de</a:t>
            </a:r>
            <a:r>
              <a:rPr lang="en-US" altLang="en-US" i="1" dirty="0">
                <a:sym typeface="Symbol" panose="05050102010706020507" pitchFamily="18" charset="2"/>
              </a:rPr>
              <a:t> r</a:t>
            </a:r>
            <a:r>
              <a:rPr lang="en-US" altLang="en-US" dirty="0">
                <a:sym typeface="Symbol" panose="05050102010706020507" pitchFamily="18" charset="2"/>
              </a:rPr>
              <a:t> et de </a:t>
            </a:r>
            <a:r>
              <a:rPr lang="en-US" altLang="en-US" i="1" dirty="0">
                <a:sym typeface="Symbol" panose="05050102010706020507" pitchFamily="18" charset="2"/>
              </a:rPr>
              <a:t>s.</a:t>
            </a:r>
          </a:p>
          <a:p>
            <a:pPr lvl="2" algn="l" rtl="0"/>
            <a:r>
              <a:rPr lang="en-US" altLang="en-US" dirty="0">
                <a:sym typeface="Symbol" panose="05050102010706020507" pitchFamily="18" charset="2"/>
              </a:rPr>
              <a:t>taille estimée de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s </a:t>
            </a:r>
            <a:r>
              <a:rPr lang="en-US" altLang="en-US" dirty="0">
                <a:sym typeface="Symbol" panose="05050102010706020507" pitchFamily="18" charset="2"/>
              </a:rPr>
              <a:t> = </a:t>
            </a:r>
            <a:r>
              <a:rPr lang="en-US" altLang="en-US" i="1" dirty="0">
                <a:sym typeface="Symbol" panose="05050102010706020507" pitchFamily="18" charset="2"/>
              </a:rPr>
              <a:t>r.</a:t>
            </a:r>
          </a:p>
          <a:p>
            <a:pPr lvl="2" algn="l" rtl="0"/>
            <a:r>
              <a:rPr lang="en-US" altLang="en-US" u="sng" dirty="0">
                <a:sym typeface="Symbol" panose="05050102010706020507" pitchFamily="18" charset="2"/>
              </a:rPr>
              <a:t>Les trois estimations peuvent être assez inexactes, mais fournissent des limites supérieures sur les tailles</a:t>
            </a:r>
            <a:r>
              <a:rPr lang="en-US" altLang="en-US" dirty="0">
                <a:sym typeface="Symbol" panose="05050102010706020507" pitchFamily="18" charset="2"/>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862FACA3-B16F-43DF-99D3-DB232E1C5D77}"/>
              </a:ext>
            </a:extLst>
          </p:cNvPr>
          <p:cNvSpPr>
            <a:spLocks noGrp="1" noChangeArrowheads="1"/>
          </p:cNvSpPr>
          <p:nvPr>
            <p:ph type="title"/>
          </p:nvPr>
        </p:nvSpPr>
        <p:spPr/>
        <p:txBody>
          <a:bodyPr/>
          <a:lstStyle/>
          <a:p>
            <a:pPr algn="l" rtl="0">
              <a:defRPr/>
            </a:pPr>
            <a:r>
              <a:rPr lang="en-US" altLang="en-US" dirty="0">
                <a:effectLst>
                  <a:outerShdw blurRad="38100" dist="38100" dir="2700000" algn="tl">
                    <a:srgbClr val="C0C0C0"/>
                  </a:outerShdw>
                </a:effectLst>
              </a:rPr>
              <a:t>Estimation de la taille (suite)</a:t>
            </a:r>
          </a:p>
        </p:txBody>
      </p:sp>
      <p:sp>
        <p:nvSpPr>
          <p:cNvPr id="90115" name="Rectangle 3">
            <a:extLst>
              <a:ext uri="{FF2B5EF4-FFF2-40B4-BE49-F238E27FC236}">
                <a16:creationId xmlns:a16="http://schemas.microsoft.com/office/drawing/2014/main" id="{524F5F84-A0A9-4A8E-AFC0-3007A07C450B}"/>
              </a:ext>
            </a:extLst>
          </p:cNvPr>
          <p:cNvSpPr>
            <a:spLocks noGrp="1" noChangeArrowheads="1"/>
          </p:cNvSpPr>
          <p:nvPr>
            <p:ph idx="1"/>
          </p:nvPr>
        </p:nvSpPr>
        <p:spPr>
          <a:xfrm>
            <a:off x="683394" y="1102497"/>
            <a:ext cx="7680960" cy="5367972"/>
          </a:xfrm>
        </p:spPr>
        <p:txBody>
          <a:bodyPr/>
          <a:lstStyle/>
          <a:p>
            <a:pPr algn="l" rtl="0"/>
            <a:r>
              <a:rPr lang="en-US" altLang="en-US" dirty="0">
                <a:sym typeface="Symbol" panose="05050102010706020507" pitchFamily="18" charset="2"/>
              </a:rPr>
              <a:t>Jointure externe: </a:t>
            </a:r>
          </a:p>
          <a:p>
            <a:pPr lvl="1" algn="l" rtl="0"/>
            <a:r>
              <a:rPr lang="en-US" altLang="en-US" dirty="0">
                <a:sym typeface="Symbol" panose="05050102010706020507" pitchFamily="18" charset="2"/>
              </a:rPr>
              <a:t>Taille estimée de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 = taille de r </a:t>
            </a:r>
            <a:r>
              <a:rPr lang="en-IN" dirty="0"/>
              <a:t>⨝</a:t>
            </a:r>
            <a:r>
              <a:rPr lang="en-US" altLang="en-US" i="1" dirty="0">
                <a:sym typeface="Symbol" panose="05050102010706020507" pitchFamily="18" charset="2"/>
              </a:rPr>
              <a:t> s + taille de r</a:t>
            </a:r>
          </a:p>
          <a:p>
            <a:pPr lvl="2" algn="l" rtl="0"/>
            <a:r>
              <a:rPr lang="en-US" altLang="en-US" dirty="0">
                <a:sym typeface="Symbol" panose="05050102010706020507" pitchFamily="18" charset="2"/>
              </a:rPr>
              <a:t>Le cas de la jointure externe droite est symétrique</a:t>
            </a:r>
          </a:p>
          <a:p>
            <a:pPr lvl="1" algn="l" rtl="0"/>
            <a:r>
              <a:rPr lang="en-US" altLang="en-US" dirty="0">
                <a:sym typeface="Symbol" panose="05050102010706020507" pitchFamily="18" charset="2"/>
              </a:rPr>
              <a:t>Taille estimée de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 = taille de r </a:t>
            </a:r>
            <a:r>
              <a:rPr lang="en-IN" dirty="0"/>
              <a:t>⨝</a:t>
            </a:r>
            <a:r>
              <a:rPr lang="en-US" altLang="en-US" i="1" dirty="0">
                <a:sym typeface="Symbol" panose="05050102010706020507" pitchFamily="18" charset="2"/>
              </a:rPr>
              <a:t> s </a:t>
            </a:r>
            <a:r>
              <a:rPr lang="en-US" altLang="en-US" dirty="0">
                <a:sym typeface="Symbol" panose="05050102010706020507" pitchFamily="18" charset="2"/>
              </a:rPr>
              <a:t>+ taille de </a:t>
            </a:r>
            <a:r>
              <a:rPr lang="en-US" altLang="en-US" i="1" dirty="0">
                <a:sym typeface="Symbol" panose="05050102010706020507" pitchFamily="18" charset="2"/>
              </a:rPr>
              <a:t>r</a:t>
            </a:r>
            <a:r>
              <a:rPr lang="en-US" altLang="en-US" dirty="0">
                <a:sym typeface="Symbol" panose="05050102010706020507" pitchFamily="18" charset="2"/>
              </a:rPr>
              <a:t> + taille de </a:t>
            </a:r>
            <a:r>
              <a:rPr lang="en-US" altLang="en-US" i="1" dirty="0">
                <a:sym typeface="Symbol" panose="05050102010706020507" pitchFamily="18" charset="2"/>
              </a:rPr>
              <a:t>s</a:t>
            </a:r>
          </a:p>
          <a:p>
            <a:pPr algn="l" rtl="0"/>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D516DDD0-DE63-4F3C-BEFA-9B101841D768}"/>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Estimation du nombre de valeurs distinctes</a:t>
            </a:r>
          </a:p>
        </p:txBody>
      </p:sp>
      <p:sp>
        <p:nvSpPr>
          <p:cNvPr id="92163" name="Rectangle 3">
            <a:extLst>
              <a:ext uri="{FF2B5EF4-FFF2-40B4-BE49-F238E27FC236}">
                <a16:creationId xmlns:a16="http://schemas.microsoft.com/office/drawing/2014/main" id="{5C5E932D-74EA-41E3-9F61-F880C3211C56}"/>
              </a:ext>
            </a:extLst>
          </p:cNvPr>
          <p:cNvSpPr>
            <a:spLocks noGrp="1" noChangeArrowheads="1"/>
          </p:cNvSpPr>
          <p:nvPr>
            <p:ph idx="1"/>
          </p:nvPr>
        </p:nvSpPr>
        <p:spPr>
          <a:xfrm>
            <a:off x="664143" y="1102497"/>
            <a:ext cx="7642460" cy="5367972"/>
          </a:xfrm>
        </p:spPr>
        <p:txBody>
          <a:bodyPr/>
          <a:lstStyle/>
          <a:p>
            <a:pPr algn="l" rtl="0">
              <a:buFont typeface="Monotype Sorts" pitchFamily="-65" charset="2"/>
              <a:buNone/>
            </a:pPr>
            <a:r>
              <a:rPr lang="fr-CA" altLang="en-US" dirty="0"/>
              <a:t>Sélections: </a:t>
            </a:r>
            <a:r>
              <a:rPr lang="fr-CA" altLang="en-US" dirty="0">
                <a:sym typeface="Symbol" panose="05050102010706020507" pitchFamily="18" charset="2"/>
              </a:rPr>
              <a:t></a:t>
            </a:r>
            <a:r>
              <a:rPr lang="fr-CA" altLang="en-US" baseline="-25000" dirty="0">
                <a:sym typeface="Symbol" panose="05050102010706020507" pitchFamily="18" charset="2"/>
              </a:rPr>
              <a:t> </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a:t>
            </a:r>
            <a:endParaRPr lang="fr-CA" altLang="en-US" dirty="0"/>
          </a:p>
          <a:p>
            <a:pPr algn="l" rtl="0"/>
            <a:r>
              <a:rPr lang="fr-CA" altLang="en-US" dirty="0"/>
              <a:t>Si </a:t>
            </a:r>
            <a:r>
              <a:rPr lang="fr-CA" altLang="en-US" dirty="0">
                <a:sym typeface="Symbol" panose="05050102010706020507" pitchFamily="18" charset="2"/>
              </a:rPr>
              <a:t> force </a:t>
            </a:r>
            <a:r>
              <a:rPr lang="fr-CA" altLang="en-US" i="1" dirty="0">
                <a:sym typeface="Symbol" panose="05050102010706020507" pitchFamily="18" charset="2"/>
              </a:rPr>
              <a:t>A</a:t>
            </a:r>
            <a:r>
              <a:rPr lang="fr-CA" altLang="en-US" dirty="0">
                <a:sym typeface="Symbol" panose="05050102010706020507" pitchFamily="18" charset="2"/>
              </a:rPr>
              <a:t> pour prendre une valeur spécifiée: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a:t>
            </a:r>
            <a:r>
              <a:rPr lang="fr-CA" altLang="en-US" dirty="0">
                <a:sym typeface="Symbol" panose="05050102010706020507" pitchFamily="18" charset="2"/>
              </a:rPr>
              <a:t>, </a:t>
            </a:r>
            <a:r>
              <a:rPr lang="fr-CA" altLang="en-US" baseline="-25000" dirty="0">
                <a:sym typeface="Symbol" panose="05050102010706020507" pitchFamily="18" charset="2"/>
              </a:rPr>
              <a:t> </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 1.</a:t>
            </a:r>
          </a:p>
          <a:p>
            <a:pPr lvl="2" algn="l" rtl="0"/>
            <a:r>
              <a:rPr lang="fr-CA" altLang="en-US" dirty="0">
                <a:sym typeface="Symbol" panose="05050102010706020507" pitchFamily="18" charset="2"/>
              </a:rPr>
              <a:t>par exemple, </a:t>
            </a:r>
            <a:r>
              <a:rPr lang="fr-CA" altLang="en-US" i="1" dirty="0">
                <a:sym typeface="Symbol" panose="05050102010706020507" pitchFamily="18" charset="2"/>
              </a:rPr>
              <a:t>A</a:t>
            </a:r>
            <a:r>
              <a:rPr lang="fr-CA" altLang="en-US" dirty="0">
                <a:sym typeface="Symbol" panose="05050102010706020507" pitchFamily="18" charset="2"/>
              </a:rPr>
              <a:t> = 3</a:t>
            </a:r>
          </a:p>
          <a:p>
            <a:pPr algn="l" rtl="0"/>
            <a:r>
              <a:rPr lang="fr-CA" altLang="en-US" dirty="0">
                <a:sym typeface="Symbol" panose="05050102010706020507" pitchFamily="18" charset="2"/>
              </a:rPr>
              <a:t>Si  force A à prendre l'une des valeurs d'un ensemble spécifié: </a:t>
            </a:r>
            <a:br>
              <a:rPr lang="fr-CA" altLang="en-US" dirty="0">
                <a:sym typeface="Symbol" panose="05050102010706020507" pitchFamily="18" charset="2"/>
              </a:rPr>
            </a:br>
            <a:r>
              <a:rPr lang="fr-CA" altLang="en-US" dirty="0">
                <a:sym typeface="Symbol" panose="05050102010706020507" pitchFamily="18" charset="2"/>
              </a:rPr>
              <a:t>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a:t>
            </a:r>
            <a:r>
              <a:rPr lang="fr-CA" altLang="en-US" dirty="0">
                <a:sym typeface="Symbol" panose="05050102010706020507" pitchFamily="18" charset="2"/>
              </a:rPr>
              <a:t>, </a:t>
            </a:r>
            <a:r>
              <a:rPr lang="fr-CA" altLang="en-US" baseline="-25000" dirty="0">
                <a:sym typeface="Symbol" panose="05050102010706020507" pitchFamily="18" charset="2"/>
              </a:rPr>
              <a:t> </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 nombre de valeurs spécifiées.</a:t>
            </a:r>
          </a:p>
          <a:p>
            <a:pPr lvl="2" algn="l" rtl="0"/>
            <a:r>
              <a:rPr lang="fr-CA" altLang="en-US" dirty="0">
                <a:sym typeface="Symbol" panose="05050102010706020507" pitchFamily="18" charset="2"/>
              </a:rPr>
              <a:t>(par exemple, (</a:t>
            </a:r>
            <a:r>
              <a:rPr lang="fr-CA" altLang="en-US" i="1" dirty="0">
                <a:sym typeface="Symbol" panose="05050102010706020507" pitchFamily="18" charset="2"/>
              </a:rPr>
              <a:t>A</a:t>
            </a:r>
            <a:r>
              <a:rPr lang="fr-CA" altLang="en-US" dirty="0">
                <a:sym typeface="Symbol" panose="05050102010706020507" pitchFamily="18" charset="2"/>
              </a:rPr>
              <a:t> = 1 </a:t>
            </a:r>
            <a:r>
              <a:rPr lang="fr-CA" altLang="en-US" i="1" dirty="0">
                <a:sym typeface="Symbol" panose="05050102010706020507" pitchFamily="18" charset="2"/>
              </a:rPr>
              <a:t>V</a:t>
            </a:r>
            <a:r>
              <a:rPr lang="fr-CA" altLang="en-US" dirty="0">
                <a:sym typeface="Symbol" panose="05050102010706020507" pitchFamily="18" charset="2"/>
              </a:rPr>
              <a:t> </a:t>
            </a:r>
            <a:r>
              <a:rPr lang="fr-CA" altLang="en-US" i="1" dirty="0">
                <a:sym typeface="Symbol" panose="05050102010706020507" pitchFamily="18" charset="2"/>
              </a:rPr>
              <a:t>A</a:t>
            </a:r>
            <a:r>
              <a:rPr lang="fr-CA" altLang="en-US" dirty="0">
                <a:sym typeface="Symbol" panose="05050102010706020507" pitchFamily="18" charset="2"/>
              </a:rPr>
              <a:t> = 3 </a:t>
            </a:r>
            <a:r>
              <a:rPr lang="fr-CA" altLang="en-US" i="1" dirty="0">
                <a:sym typeface="Symbol" panose="05050102010706020507" pitchFamily="18" charset="2"/>
              </a:rPr>
              <a:t>V A</a:t>
            </a:r>
            <a:r>
              <a:rPr lang="fr-CA" altLang="en-US" dirty="0">
                <a:sym typeface="Symbol" panose="05050102010706020507" pitchFamily="18" charset="2"/>
              </a:rPr>
              <a:t> = 4)), </a:t>
            </a:r>
          </a:p>
          <a:p>
            <a:pPr algn="l" rtl="0"/>
            <a:r>
              <a:rPr lang="fr-CA" altLang="en-US" dirty="0">
                <a:sym typeface="Symbol" panose="05050102010706020507" pitchFamily="18" charset="2"/>
              </a:rPr>
              <a:t>Si la condition de sélection  est de la forme </a:t>
            </a:r>
            <a:r>
              <a:rPr lang="fr-CA" altLang="en-US" i="1" dirty="0">
                <a:sym typeface="Symbol" panose="05050102010706020507" pitchFamily="18" charset="2"/>
              </a:rPr>
              <a:t>A</a:t>
            </a:r>
            <a:r>
              <a:rPr lang="fr-CA" altLang="en-US" dirty="0">
                <a:sym typeface="Symbol" panose="05050102010706020507" pitchFamily="18" charset="2"/>
              </a:rPr>
              <a:t> </a:t>
            </a:r>
            <a:r>
              <a:rPr lang="fr-CA" altLang="en-US" i="1" dirty="0">
                <a:sym typeface="Symbol" panose="05050102010706020507" pitchFamily="18" charset="2"/>
              </a:rPr>
              <a:t>op r</a:t>
            </a:r>
            <a:br>
              <a:rPr lang="fr-CA" altLang="en-US" dirty="0">
                <a:sym typeface="Symbol" panose="05050102010706020507" pitchFamily="18" charset="2"/>
              </a:rPr>
            </a:br>
            <a:r>
              <a:rPr lang="fr-CA" altLang="en-US" dirty="0">
                <a:sym typeface="Symbol" panose="05050102010706020507" pitchFamily="18" charset="2"/>
              </a:rPr>
              <a:t> estimé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a:t>
            </a:r>
            <a:r>
              <a:rPr lang="fr-CA" altLang="en-US" dirty="0">
                <a:sym typeface="Symbol" panose="05050102010706020507" pitchFamily="18" charset="2"/>
              </a:rPr>
              <a:t>, </a:t>
            </a:r>
            <a:r>
              <a:rPr lang="fr-CA" altLang="en-US" baseline="-25000" dirty="0">
                <a:sym typeface="Symbol" panose="05050102010706020507" pitchFamily="18" charset="2"/>
              </a:rPr>
              <a:t> </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err="1">
                <a:sym typeface="Symbol" panose="05050102010706020507" pitchFamily="18" charset="2"/>
              </a:rPr>
              <a:t>A</a:t>
            </a:r>
            <a:r>
              <a:rPr lang="fr-CA" altLang="en-US" dirty="0" err="1">
                <a:sym typeface="Symbol" panose="05050102010706020507" pitchFamily="18" charset="2"/>
              </a:rPr>
              <a:t>.</a:t>
            </a:r>
            <a:r>
              <a:rPr lang="fr-CA" altLang="en-US" i="1" dirty="0" err="1">
                <a:sym typeface="Symbol" panose="05050102010706020507" pitchFamily="18" charset="2"/>
              </a:rPr>
              <a:t>r</a:t>
            </a:r>
            <a:r>
              <a:rPr lang="fr-CA" altLang="en-US" dirty="0">
                <a:sym typeface="Symbol" panose="05050102010706020507" pitchFamily="18" charset="2"/>
              </a:rPr>
              <a:t>) * </a:t>
            </a:r>
            <a:r>
              <a:rPr lang="fr-CA" altLang="en-US" i="1" dirty="0">
                <a:sym typeface="Symbol" panose="05050102010706020507" pitchFamily="18" charset="2"/>
              </a:rPr>
              <a:t>s</a:t>
            </a:r>
            <a:endParaRPr lang="fr-CA" altLang="en-US" dirty="0">
              <a:sym typeface="Symbol" panose="05050102010706020507" pitchFamily="18" charset="2"/>
            </a:endParaRPr>
          </a:p>
          <a:p>
            <a:pPr lvl="2" algn="l" rtl="0"/>
            <a:r>
              <a:rPr lang="fr-CA" altLang="en-US" dirty="0">
                <a:sym typeface="Symbol" panose="05050102010706020507" pitchFamily="18" charset="2"/>
              </a:rPr>
              <a:t>où </a:t>
            </a:r>
            <a:r>
              <a:rPr lang="fr-CA" altLang="en-US" i="1" dirty="0">
                <a:sym typeface="Symbol" panose="05050102010706020507" pitchFamily="18" charset="2"/>
              </a:rPr>
              <a:t>s</a:t>
            </a:r>
            <a:r>
              <a:rPr lang="fr-CA" altLang="en-US" dirty="0">
                <a:sym typeface="Symbol" panose="05050102010706020507" pitchFamily="18" charset="2"/>
              </a:rPr>
              <a:t> est la sélectivité de la sélection.</a:t>
            </a:r>
          </a:p>
          <a:p>
            <a:pPr algn="l" rtl="0"/>
            <a:r>
              <a:rPr lang="fr-CA" altLang="en-US" dirty="0">
                <a:sym typeface="Symbol" panose="05050102010706020507" pitchFamily="18" charset="2"/>
              </a:rPr>
              <a:t>Dans tous les autres cas: utiliser une estimation approximative de</a:t>
            </a:r>
            <a:br>
              <a:rPr lang="fr-CA" altLang="en-US" dirty="0">
                <a:sym typeface="Symbol" panose="05050102010706020507" pitchFamily="18" charset="2"/>
              </a:rPr>
            </a:br>
            <a:r>
              <a:rPr lang="fr-CA" altLang="en-US" dirty="0">
                <a:sym typeface="Symbol" panose="05050102010706020507" pitchFamily="18" charset="2"/>
              </a:rPr>
              <a:t> min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err="1">
                <a:sym typeface="Symbol" panose="05050102010706020507" pitchFamily="18" charset="2"/>
              </a:rPr>
              <a:t>A</a:t>
            </a:r>
            <a:r>
              <a:rPr lang="fr-CA" altLang="en-US" dirty="0" err="1">
                <a:sym typeface="Symbol" panose="05050102010706020507" pitchFamily="18" charset="2"/>
              </a:rPr>
              <a:t>,</a:t>
            </a:r>
            <a:r>
              <a:rPr lang="fr-CA" altLang="en-US" i="1" dirty="0" err="1">
                <a:sym typeface="Symbol" panose="05050102010706020507" pitchFamily="18" charset="2"/>
              </a:rPr>
              <a:t>r</a:t>
            </a:r>
            <a:r>
              <a:rPr lang="fr-CA" altLang="en-US" dirty="0">
                <a:sym typeface="Symbol" panose="05050102010706020507" pitchFamily="18" charset="2"/>
              </a:rPr>
              <a:t>), </a:t>
            </a:r>
            <a:r>
              <a:rPr lang="fr-CA" altLang="en-US" i="1" dirty="0">
                <a:sym typeface="Symbol" panose="05050102010706020507" pitchFamily="18" charset="2"/>
              </a:rPr>
              <a:t>n</a:t>
            </a:r>
            <a:r>
              <a:rPr lang="fr-CA" altLang="en-US" baseline="-25000" dirty="0">
                <a:sym typeface="Symbol" panose="05050102010706020507" pitchFamily="18" charset="2"/>
              </a:rPr>
              <a:t> (</a:t>
            </a:r>
            <a:r>
              <a:rPr lang="fr-CA" altLang="en-US" i="1" baseline="-25000" dirty="0">
                <a:sym typeface="Symbol" panose="05050102010706020507" pitchFamily="18" charset="2"/>
              </a:rPr>
              <a:t>r</a:t>
            </a:r>
            <a:r>
              <a:rPr lang="fr-CA" altLang="en-US" baseline="-25000" dirty="0">
                <a:sym typeface="Symbol" panose="05050102010706020507" pitchFamily="18" charset="2"/>
              </a:rPr>
              <a:t>) </a:t>
            </a:r>
            <a:r>
              <a:rPr lang="fr-CA" altLang="en-US" dirty="0">
                <a:sym typeface="Symbol" panose="05050102010706020507" pitchFamily="18" charset="2"/>
              </a:rPr>
              <a:t>)</a:t>
            </a:r>
          </a:p>
          <a:p>
            <a:pPr lvl="1" algn="l" rtl="0"/>
            <a:r>
              <a:rPr lang="fr-CA" altLang="en-US" dirty="0">
                <a:sym typeface="Symbol" panose="05050102010706020507" pitchFamily="18" charset="2"/>
              </a:rPr>
              <a:t>Une estimation plus précise peut être obtenue en utilisant la théorie des probabilités, mais celle-ci fonctionne bien en </a:t>
            </a:r>
            <a:r>
              <a:rPr lang="fr-CA" altLang="en-US" dirty="0" err="1">
                <a:sym typeface="Symbol" panose="05050102010706020507" pitchFamily="18" charset="2"/>
              </a:rPr>
              <a:t>general</a:t>
            </a:r>
            <a:r>
              <a:rPr lang="fr-CA" altLang="en-US" dirty="0">
                <a:sym typeface="Symbol" panose="05050102010706020507" pitchFamily="18" charset="2"/>
              </a:rPr>
              <a:t>.</a:t>
            </a:r>
          </a:p>
          <a:p>
            <a:pPr algn="l" rtl="0">
              <a:buFont typeface="Monotype Sorts" pitchFamily="-65" charset="2"/>
              <a:buNone/>
            </a:pPr>
            <a:endParaRPr lang="fr-CA" altLang="en-US" dirty="0">
              <a:sym typeface="Symbol" panose="05050102010706020507" pitchFamily="18" charset="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681476E5-D2C5-46F8-A5E4-EA8AF7613321}"/>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Estimation des valeurs distinctes (suite)</a:t>
            </a:r>
          </a:p>
        </p:txBody>
      </p:sp>
      <p:sp>
        <p:nvSpPr>
          <p:cNvPr id="94211" name="Rectangle 3">
            <a:extLst>
              <a:ext uri="{FF2B5EF4-FFF2-40B4-BE49-F238E27FC236}">
                <a16:creationId xmlns:a16="http://schemas.microsoft.com/office/drawing/2014/main" id="{C68FBE0A-31A4-4CE5-8A63-275B25AA3425}"/>
              </a:ext>
            </a:extLst>
          </p:cNvPr>
          <p:cNvSpPr>
            <a:spLocks noGrp="1" noChangeArrowheads="1"/>
          </p:cNvSpPr>
          <p:nvPr>
            <p:ph idx="1"/>
          </p:nvPr>
        </p:nvSpPr>
        <p:spPr>
          <a:xfrm>
            <a:off x="654518" y="1102497"/>
            <a:ext cx="7661709" cy="5367972"/>
          </a:xfrm>
        </p:spPr>
        <p:txBody>
          <a:bodyPr/>
          <a:lstStyle/>
          <a:p>
            <a:pPr algn="l" rtl="0">
              <a:buFont typeface="Monotype Sorts" pitchFamily="-65" charset="2"/>
              <a:buNone/>
            </a:pPr>
            <a:r>
              <a:rPr lang="fr-CA" altLang="en-US" dirty="0">
                <a:sym typeface="Symbol" panose="05050102010706020507" pitchFamily="18" charset="2"/>
              </a:rPr>
              <a:t>Joins: </a:t>
            </a:r>
            <a:r>
              <a:rPr lang="fr-CA" altLang="en-US" i="1" dirty="0">
                <a:sym typeface="Symbol" panose="05050102010706020507" pitchFamily="18" charset="2"/>
              </a:rPr>
              <a:t>r </a:t>
            </a:r>
            <a:r>
              <a:rPr lang="fr-CA" dirty="0"/>
              <a:t>⨝</a:t>
            </a:r>
            <a:r>
              <a:rPr lang="fr-CA" altLang="en-US" i="1" dirty="0">
                <a:sym typeface="Symbol" panose="05050102010706020507" pitchFamily="18" charset="2"/>
              </a:rPr>
              <a:t> s</a:t>
            </a:r>
            <a:endParaRPr lang="fr-CA" altLang="en-US" dirty="0">
              <a:sym typeface="Symbol" panose="05050102010706020507" pitchFamily="18" charset="2"/>
            </a:endParaRPr>
          </a:p>
          <a:p>
            <a:r>
              <a:rPr lang="fr-CA" altLang="en-US" dirty="0">
                <a:ea typeface="MS PGothic"/>
                <a:sym typeface="Symbol" panose="05050102010706020507" pitchFamily="18" charset="2"/>
              </a:rPr>
              <a:t>Si tous les attributs de </a:t>
            </a:r>
            <a:r>
              <a:rPr lang="fr-CA" altLang="en-US" i="1" dirty="0">
                <a:ea typeface="MS PGothic"/>
                <a:sym typeface="Symbol" panose="05050102010706020507" pitchFamily="18" charset="2"/>
              </a:rPr>
              <a:t>A</a:t>
            </a:r>
            <a:r>
              <a:rPr lang="fr-CA" altLang="en-US" dirty="0">
                <a:ea typeface="MS PGothic"/>
                <a:sym typeface="Symbol" panose="05050102010706020507" pitchFamily="18" charset="2"/>
              </a:rPr>
              <a:t> viennent de </a:t>
            </a:r>
            <a:r>
              <a:rPr lang="fr-CA" altLang="en-US" i="1" dirty="0">
                <a:ea typeface="MS PGothic"/>
                <a:sym typeface="Symbol" panose="05050102010706020507" pitchFamily="18" charset="2"/>
              </a:rPr>
              <a:t>r</a:t>
            </a:r>
            <a:br>
              <a:rPr lang="fr-CA" altLang="en-US" i="1" dirty="0"/>
            </a:br>
            <a:r>
              <a:rPr lang="fr-CA" altLang="en-US" i="1" dirty="0">
                <a:ea typeface="MS PGothic"/>
                <a:sym typeface="Symbol" panose="05050102010706020507" pitchFamily="18" charset="2"/>
              </a:rPr>
              <a:t> </a:t>
            </a:r>
            <a:r>
              <a:rPr lang="fr-CA" altLang="en-US" dirty="0">
                <a:ea typeface="MS PGothic"/>
                <a:sym typeface="Symbol" panose="05050102010706020507" pitchFamily="18" charset="2"/>
              </a:rPr>
              <a:t>estimé</a:t>
            </a:r>
            <a:r>
              <a:rPr lang="fr-CA" altLang="en-US" i="1" dirty="0">
                <a:ea typeface="MS PGothic"/>
                <a:sym typeface="Symbol" panose="05050102010706020507" pitchFamily="18" charset="2"/>
              </a:rPr>
              <a:t> V</a:t>
            </a:r>
            <a:r>
              <a:rPr lang="fr-CA" altLang="en-US" dirty="0">
                <a:ea typeface="MS PGothic"/>
                <a:sym typeface="Symbol" panose="05050102010706020507" pitchFamily="18" charset="2"/>
              </a:rPr>
              <a:t>(</a:t>
            </a:r>
            <a:r>
              <a:rPr lang="fr-CA" altLang="en-US" i="1" dirty="0">
                <a:ea typeface="MS PGothic"/>
                <a:sym typeface="Symbol" panose="05050102010706020507" pitchFamily="18" charset="2"/>
              </a:rPr>
              <a:t>A, r </a:t>
            </a:r>
            <a:r>
              <a:rPr lang="fr-CA" dirty="0">
                <a:ea typeface="MS PGothic"/>
              </a:rPr>
              <a:t>⨝ </a:t>
            </a:r>
            <a:r>
              <a:rPr lang="fr-CA" altLang="en-US" i="1" dirty="0">
                <a:ea typeface="MS PGothic"/>
                <a:sym typeface="Symbol" panose="05050102010706020507" pitchFamily="18" charset="2"/>
              </a:rPr>
              <a:t>s</a:t>
            </a:r>
            <a:r>
              <a:rPr lang="fr-CA" altLang="en-US" dirty="0">
                <a:ea typeface="MS PGothic"/>
                <a:sym typeface="Symbol" panose="05050102010706020507" pitchFamily="18" charset="2"/>
              </a:rPr>
              <a:t>) = min (</a:t>
            </a:r>
            <a:r>
              <a:rPr lang="fr-CA" altLang="en-US" i="1" dirty="0">
                <a:ea typeface="MS PGothic"/>
                <a:sym typeface="Symbol" panose="05050102010706020507" pitchFamily="18" charset="2"/>
              </a:rPr>
              <a:t>V</a:t>
            </a:r>
            <a:r>
              <a:rPr lang="fr-CA" altLang="en-US" dirty="0">
                <a:ea typeface="MS PGothic"/>
                <a:sym typeface="Symbol" panose="05050102010706020507" pitchFamily="18" charset="2"/>
              </a:rPr>
              <a:t>(</a:t>
            </a:r>
            <a:r>
              <a:rPr lang="fr-CA" altLang="en-US" i="1" dirty="0" err="1">
                <a:ea typeface="MS PGothic"/>
                <a:sym typeface="Symbol" panose="05050102010706020507" pitchFamily="18" charset="2"/>
              </a:rPr>
              <a:t>A</a:t>
            </a:r>
            <a:r>
              <a:rPr lang="fr-CA" altLang="en-US" dirty="0" err="1">
                <a:ea typeface="MS PGothic"/>
                <a:sym typeface="Symbol" panose="05050102010706020507" pitchFamily="18" charset="2"/>
              </a:rPr>
              <a:t>,</a:t>
            </a:r>
            <a:r>
              <a:rPr lang="fr-CA" altLang="en-US" i="1" dirty="0" err="1">
                <a:ea typeface="MS PGothic"/>
                <a:sym typeface="Symbol" panose="05050102010706020507" pitchFamily="18" charset="2"/>
              </a:rPr>
              <a:t>r</a:t>
            </a:r>
            <a:r>
              <a:rPr lang="fr-CA" altLang="en-US" dirty="0">
                <a:ea typeface="MS PGothic"/>
                <a:sym typeface="Symbol" panose="05050102010706020507" pitchFamily="18" charset="2"/>
              </a:rPr>
              <a:t>), </a:t>
            </a:r>
            <a:r>
              <a:rPr lang="fr-CA" altLang="en-US" i="1" dirty="0">
                <a:ea typeface="MS PGothic"/>
                <a:sym typeface="Symbol" panose="05050102010706020507" pitchFamily="18" charset="2"/>
              </a:rPr>
              <a:t>n </a:t>
            </a:r>
            <a:r>
              <a:rPr lang="fr-CA" altLang="en-US" i="1" baseline="-25000" dirty="0">
                <a:ea typeface="MS PGothic"/>
                <a:sym typeface="Symbol" panose="05050102010706020507" pitchFamily="18" charset="2"/>
              </a:rPr>
              <a:t>r </a:t>
            </a:r>
            <a:r>
              <a:rPr lang="fr-CA" baseline="-25000" dirty="0">
                <a:ea typeface="MS PGothic"/>
              </a:rPr>
              <a:t>⨝</a:t>
            </a:r>
            <a:r>
              <a:rPr lang="fr-CA" altLang="en-US" i="1" baseline="-25000" dirty="0">
                <a:ea typeface="MS PGothic"/>
                <a:sym typeface="Symbol" panose="05050102010706020507" pitchFamily="18" charset="2"/>
              </a:rPr>
              <a:t> s</a:t>
            </a:r>
            <a:r>
              <a:rPr lang="fr-CA" altLang="en-US" dirty="0">
                <a:ea typeface="MS PGothic"/>
                <a:sym typeface="Symbol" panose="05050102010706020507" pitchFamily="18" charset="2"/>
              </a:rPr>
              <a:t>)</a:t>
            </a:r>
            <a:endParaRPr lang="fr-CA" altLang="en-US" dirty="0">
              <a:ea typeface="MS PGothic"/>
            </a:endParaRPr>
          </a:p>
          <a:p>
            <a:pPr algn="l" rtl="0"/>
            <a:r>
              <a:rPr lang="fr-CA" altLang="en-US" dirty="0">
                <a:sym typeface="Symbol" panose="05050102010706020507" pitchFamily="18" charset="2"/>
              </a:rPr>
              <a:t>Si </a:t>
            </a:r>
            <a:r>
              <a:rPr lang="fr-CA" altLang="en-US" i="1" dirty="0">
                <a:sym typeface="Symbol" panose="05050102010706020507" pitchFamily="18" charset="2"/>
              </a:rPr>
              <a:t>A</a:t>
            </a:r>
            <a:r>
              <a:rPr lang="fr-CA" altLang="en-US" dirty="0">
                <a:sym typeface="Symbol" panose="05050102010706020507" pitchFamily="18" charset="2"/>
              </a:rPr>
              <a:t> contient des attributs </a:t>
            </a:r>
            <a:r>
              <a:rPr lang="fr-CA" altLang="en-US" i="1" dirty="0">
                <a:sym typeface="Symbol" panose="05050102010706020507" pitchFamily="18" charset="2"/>
              </a:rPr>
              <a:t>A</a:t>
            </a:r>
            <a:r>
              <a:rPr lang="fr-CA" altLang="en-US" dirty="0">
                <a:sym typeface="Symbol" panose="05050102010706020507" pitchFamily="18" charset="2"/>
              </a:rPr>
              <a:t>1 à partir de </a:t>
            </a:r>
            <a:r>
              <a:rPr lang="fr-CA" altLang="en-US" i="1" dirty="0">
                <a:sym typeface="Symbol" panose="05050102010706020507" pitchFamily="18" charset="2"/>
              </a:rPr>
              <a:t>r</a:t>
            </a:r>
            <a:r>
              <a:rPr lang="fr-CA" altLang="en-US" dirty="0">
                <a:sym typeface="Symbol" panose="05050102010706020507" pitchFamily="18" charset="2"/>
              </a:rPr>
              <a:t> et </a:t>
            </a:r>
            <a:r>
              <a:rPr lang="fr-CA" altLang="en-US" i="1" dirty="0">
                <a:sym typeface="Symbol" panose="05050102010706020507" pitchFamily="18" charset="2"/>
              </a:rPr>
              <a:t>A</a:t>
            </a:r>
            <a:r>
              <a:rPr lang="fr-CA" altLang="en-US" dirty="0">
                <a:sym typeface="Symbol" panose="05050102010706020507" pitchFamily="18" charset="2"/>
              </a:rPr>
              <a:t>2 à partir de </a:t>
            </a:r>
            <a:r>
              <a:rPr lang="fr-CA" altLang="en-US" i="1" dirty="0">
                <a:sym typeface="Symbol" panose="05050102010706020507" pitchFamily="18" charset="2"/>
              </a:rPr>
              <a:t>s</a:t>
            </a:r>
            <a:r>
              <a:rPr lang="fr-CA" altLang="en-US" dirty="0">
                <a:sym typeface="Symbol" panose="05050102010706020507" pitchFamily="18" charset="2"/>
              </a:rPr>
              <a:t>, ALORS L’estimé </a:t>
            </a:r>
            <a:br>
              <a:rPr lang="fr-CA" altLang="en-US" dirty="0">
                <a:sym typeface="Symbol" panose="05050102010706020507" pitchFamily="18" charset="2"/>
              </a:rPr>
            </a:b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 r </a:t>
            </a:r>
            <a:r>
              <a:rPr lang="fr-CA" dirty="0"/>
              <a:t>⨝ </a:t>
            </a:r>
            <a:r>
              <a:rPr lang="fr-CA" altLang="en-US" i="1" dirty="0">
                <a:sym typeface="Symbol" panose="05050102010706020507" pitchFamily="18" charset="2"/>
              </a:rPr>
              <a:t>s</a:t>
            </a:r>
            <a:r>
              <a:rPr lang="fr-CA" altLang="en-US" dirty="0">
                <a:sym typeface="Symbol" panose="05050102010706020507" pitchFamily="18" charset="2"/>
              </a:rPr>
              <a:t>) = </a:t>
            </a:r>
          </a:p>
          <a:p>
            <a:pPr algn="l" rtl="0">
              <a:buFont typeface="Monotype Sorts" pitchFamily="-65" charset="2"/>
              <a:buNone/>
            </a:pPr>
            <a:r>
              <a:rPr lang="fr-CA" altLang="en-US" baseline="-25000" dirty="0">
                <a:sym typeface="Symbol" panose="05050102010706020507" pitchFamily="18" charset="2"/>
              </a:rPr>
              <a:t> </a:t>
            </a:r>
            <a:r>
              <a:rPr lang="fr-CA" altLang="en-US" dirty="0">
                <a:sym typeface="Symbol" panose="05050102010706020507" pitchFamily="18" charset="2"/>
              </a:rPr>
              <a:t>min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a:t>
            </a:r>
            <a:r>
              <a:rPr lang="fr-CA" altLang="en-US" dirty="0">
                <a:sym typeface="Symbol" panose="05050102010706020507" pitchFamily="18" charset="2"/>
              </a:rPr>
              <a:t>1,</a:t>
            </a:r>
            <a:r>
              <a:rPr lang="fr-CA" altLang="en-US" i="1" dirty="0">
                <a:sym typeface="Symbol" panose="05050102010706020507" pitchFamily="18" charset="2"/>
              </a:rPr>
              <a:t>r</a:t>
            </a:r>
            <a:r>
              <a:rPr lang="fr-CA" altLang="en-US" dirty="0">
                <a:sym typeface="Symbol" panose="05050102010706020507" pitchFamily="18" charset="2"/>
              </a:rPr>
              <a:t>) *</a:t>
            </a:r>
            <a:r>
              <a:rPr lang="fr-CA" altLang="en-US" i="1" dirty="0">
                <a:sym typeface="Symbol" panose="05050102010706020507" pitchFamily="18" charset="2"/>
              </a:rPr>
              <a:t>V(A</a:t>
            </a:r>
            <a:r>
              <a:rPr lang="fr-CA" altLang="en-US" dirty="0">
                <a:sym typeface="Symbol" panose="05050102010706020507" pitchFamily="18" charset="2"/>
              </a:rPr>
              <a:t>2 - </a:t>
            </a:r>
            <a:r>
              <a:rPr lang="fr-CA" altLang="en-US" i="1" dirty="0">
                <a:sym typeface="Symbol" panose="05050102010706020507" pitchFamily="18" charset="2"/>
              </a:rPr>
              <a:t>A</a:t>
            </a:r>
            <a:r>
              <a:rPr lang="fr-CA" altLang="en-US" dirty="0">
                <a:sym typeface="Symbol" panose="05050102010706020507" pitchFamily="18" charset="2"/>
              </a:rPr>
              <a:t>1,</a:t>
            </a:r>
            <a:r>
              <a:rPr lang="fr-CA" altLang="en-US" i="1" dirty="0">
                <a:sym typeface="Symbol" panose="05050102010706020507" pitchFamily="18" charset="2"/>
              </a:rPr>
              <a:t>s</a:t>
            </a:r>
            <a:r>
              <a:rPr lang="fr-CA" altLang="en-US" dirty="0">
                <a:sym typeface="Symbol" panose="05050102010706020507" pitchFamily="18" charset="2"/>
              </a:rPr>
              <a:t>),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a:t>
            </a:r>
            <a:r>
              <a:rPr lang="fr-CA" altLang="en-US" dirty="0">
                <a:sym typeface="Symbol" panose="05050102010706020507" pitchFamily="18" charset="2"/>
              </a:rPr>
              <a:t>1 - </a:t>
            </a:r>
            <a:r>
              <a:rPr lang="fr-CA" altLang="en-US" i="1" dirty="0">
                <a:sym typeface="Symbol" panose="05050102010706020507" pitchFamily="18" charset="2"/>
              </a:rPr>
              <a:t>A</a:t>
            </a:r>
            <a:r>
              <a:rPr lang="fr-CA" altLang="en-US" dirty="0">
                <a:sym typeface="Symbol" panose="05050102010706020507" pitchFamily="18" charset="2"/>
              </a:rPr>
              <a:t>2,</a:t>
            </a:r>
            <a:r>
              <a:rPr lang="fr-CA" altLang="en-US" i="1" dirty="0">
                <a:sym typeface="Symbol" panose="05050102010706020507" pitchFamily="18" charset="2"/>
              </a:rPr>
              <a:t>r</a:t>
            </a:r>
            <a:r>
              <a:rPr lang="fr-CA" altLang="en-US" dirty="0">
                <a:sym typeface="Symbol" panose="05050102010706020507" pitchFamily="18" charset="2"/>
              </a:rPr>
              <a:t>)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A</a:t>
            </a:r>
            <a:r>
              <a:rPr lang="fr-CA" altLang="en-US" dirty="0">
                <a:sym typeface="Symbol" panose="05050102010706020507" pitchFamily="18" charset="2"/>
              </a:rPr>
              <a:t>2,</a:t>
            </a:r>
            <a:r>
              <a:rPr lang="fr-CA" altLang="en-US" i="1" dirty="0">
                <a:sym typeface="Symbol" panose="05050102010706020507" pitchFamily="18" charset="2"/>
              </a:rPr>
              <a:t>s</a:t>
            </a:r>
            <a:r>
              <a:rPr lang="fr-CA" altLang="en-US" dirty="0">
                <a:sym typeface="Symbol" panose="05050102010706020507" pitchFamily="18" charset="2"/>
              </a:rPr>
              <a:t>), </a:t>
            </a:r>
            <a:r>
              <a:rPr lang="fr-CA" altLang="en-US" i="1" dirty="0">
                <a:sym typeface="Symbol" panose="05050102010706020507" pitchFamily="18" charset="2"/>
              </a:rPr>
              <a:t>n</a:t>
            </a:r>
            <a:r>
              <a:rPr lang="fr-CA" altLang="en-US" i="1" baseline="-25000" dirty="0">
                <a:sym typeface="Symbol" panose="05050102010706020507" pitchFamily="18" charset="2"/>
              </a:rPr>
              <a:t>r </a:t>
            </a:r>
            <a:r>
              <a:rPr lang="fr-CA" baseline="-25000" dirty="0"/>
              <a:t>⨝</a:t>
            </a:r>
            <a:r>
              <a:rPr lang="fr-CA" altLang="en-US" i="1" baseline="-25000" dirty="0">
                <a:sym typeface="Symbol" panose="05050102010706020507" pitchFamily="18" charset="2"/>
              </a:rPr>
              <a:t> s</a:t>
            </a:r>
            <a:r>
              <a:rPr lang="fr-CA" altLang="en-US" dirty="0">
                <a:sym typeface="Symbol" panose="05050102010706020507" pitchFamily="18" charset="2"/>
              </a:rPr>
              <a:t>)</a:t>
            </a:r>
          </a:p>
          <a:p>
            <a:pPr lvl="1" algn="l" rtl="0"/>
            <a:r>
              <a:rPr lang="fr-CA" altLang="en-US" dirty="0">
                <a:sym typeface="Symbol" panose="05050102010706020507" pitchFamily="18" charset="2"/>
              </a:rPr>
              <a:t> Une estimation plus précise peut être obtenue en utilisant la théorie des probabilités, mais celle-ci fonctionne bien en général</a:t>
            </a:r>
          </a:p>
          <a:p>
            <a:pPr algn="l" rtl="0"/>
            <a:endParaRPr lang="fr-CA"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374E549-F62A-4DAD-BF85-1D8E4F3CF497}"/>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Estimation des valeurs distinctes (suite)</a:t>
            </a:r>
          </a:p>
        </p:txBody>
      </p:sp>
      <p:sp>
        <p:nvSpPr>
          <p:cNvPr id="96259" name="Rectangle 3">
            <a:extLst>
              <a:ext uri="{FF2B5EF4-FFF2-40B4-BE49-F238E27FC236}">
                <a16:creationId xmlns:a16="http://schemas.microsoft.com/office/drawing/2014/main" id="{CE3FBD48-F23E-4D78-BDD5-74C7E1FB91BA}"/>
              </a:ext>
            </a:extLst>
          </p:cNvPr>
          <p:cNvSpPr>
            <a:spLocks noGrp="1" noChangeArrowheads="1"/>
          </p:cNvSpPr>
          <p:nvPr>
            <p:ph idx="1"/>
          </p:nvPr>
        </p:nvSpPr>
        <p:spPr>
          <a:xfrm>
            <a:off x="693019" y="1102497"/>
            <a:ext cx="7613584" cy="5367972"/>
          </a:xfrm>
        </p:spPr>
        <p:txBody>
          <a:bodyPr/>
          <a:lstStyle/>
          <a:p>
            <a:pPr algn="l" rtl="0"/>
            <a:r>
              <a:rPr lang="fr-CA" altLang="en-US" dirty="0">
                <a:sym typeface="Symbol" panose="05050102010706020507" pitchFamily="18" charset="2"/>
              </a:rPr>
              <a:t>L'estimation de valeurs distinctes est simple pour les projections.</a:t>
            </a:r>
          </a:p>
          <a:p>
            <a:pPr lvl="1"/>
            <a:r>
              <a:rPr lang="fr-CA" altLang="en-US" dirty="0">
                <a:ea typeface="MS PGothic"/>
                <a:sym typeface="Symbol" panose="05050102010706020507" pitchFamily="18" charset="2"/>
              </a:rPr>
              <a:t>Elles sont les mêmes dans </a:t>
            </a:r>
            <a:r>
              <a:rPr lang="fr-CA" altLang="en-US" baseline="-25000" dirty="0">
                <a:ea typeface="MS PGothic"/>
                <a:sym typeface="Symbol" panose="05050102010706020507" pitchFamily="18" charset="2"/>
              </a:rPr>
              <a:t>A (r)</a:t>
            </a:r>
            <a:r>
              <a:rPr lang="fr-CA" altLang="en-US" dirty="0">
                <a:ea typeface="MS PGothic"/>
                <a:sym typeface="Symbol" panose="05050102010706020507" pitchFamily="18" charset="2"/>
              </a:rPr>
              <a:t> comme dans </a:t>
            </a:r>
            <a:r>
              <a:rPr lang="fr-CA" altLang="en-US" i="1" dirty="0">
                <a:ea typeface="MS PGothic"/>
                <a:sym typeface="Symbol" panose="05050102010706020507" pitchFamily="18" charset="2"/>
              </a:rPr>
              <a:t>r</a:t>
            </a:r>
            <a:r>
              <a:rPr lang="fr-CA" altLang="en-US" dirty="0">
                <a:ea typeface="MS PGothic"/>
                <a:sym typeface="Symbol" panose="05050102010706020507" pitchFamily="18" charset="2"/>
              </a:rPr>
              <a:t>. </a:t>
            </a:r>
            <a:endParaRPr lang="fr-CA" altLang="en-US" dirty="0"/>
          </a:p>
          <a:p>
            <a:pPr algn="l" rtl="0"/>
            <a:r>
              <a:rPr lang="fr-CA" altLang="en-US" dirty="0">
                <a:sym typeface="Symbol" panose="05050102010706020507" pitchFamily="18" charset="2"/>
              </a:rPr>
              <a:t>Il est de même pour le regroupement des attributs d'agrégation.</a:t>
            </a:r>
          </a:p>
          <a:p>
            <a:pPr algn="l" rtl="0"/>
            <a:r>
              <a:rPr lang="fr-CA" altLang="en-US" dirty="0">
                <a:sym typeface="Symbol" panose="05050102010706020507" pitchFamily="18" charset="2"/>
              </a:rPr>
              <a:t>Pour les valeurs agrégées </a:t>
            </a:r>
          </a:p>
          <a:p>
            <a:pPr lvl="1" algn="l" rtl="0"/>
            <a:r>
              <a:rPr lang="fr-CA" altLang="en-US" dirty="0">
                <a:sym typeface="Symbol" panose="05050102010706020507" pitchFamily="18" charset="2"/>
              </a:rPr>
              <a:t>Pour min (</a:t>
            </a:r>
            <a:r>
              <a:rPr lang="fr-CA" altLang="en-US" i="1" dirty="0">
                <a:sym typeface="Symbol" panose="05050102010706020507" pitchFamily="18" charset="2"/>
              </a:rPr>
              <a:t>A</a:t>
            </a:r>
            <a:r>
              <a:rPr lang="fr-CA" altLang="en-US" dirty="0">
                <a:sym typeface="Symbol" panose="05050102010706020507" pitchFamily="18" charset="2"/>
              </a:rPr>
              <a:t>) et max (</a:t>
            </a:r>
            <a:r>
              <a:rPr lang="fr-CA" altLang="en-US" i="1" dirty="0">
                <a:sym typeface="Symbol" panose="05050102010706020507" pitchFamily="18" charset="2"/>
              </a:rPr>
              <a:t>A</a:t>
            </a:r>
            <a:r>
              <a:rPr lang="fr-CA" altLang="en-US" dirty="0">
                <a:sym typeface="Symbol" panose="05050102010706020507" pitchFamily="18" charset="2"/>
              </a:rPr>
              <a:t>), le nombre de valeurs distinctes peut être estimé comme min (V (</a:t>
            </a:r>
            <a:r>
              <a:rPr lang="fr-CA" altLang="en-US" i="1" dirty="0">
                <a:sym typeface="Symbol" panose="05050102010706020507" pitchFamily="18" charset="2"/>
              </a:rPr>
              <a:t>A, r</a:t>
            </a:r>
            <a:r>
              <a:rPr lang="fr-CA" altLang="en-US" dirty="0">
                <a:sym typeface="Symbol" panose="05050102010706020507" pitchFamily="18" charset="2"/>
              </a:rPr>
              <a:t>),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G, r</a:t>
            </a:r>
            <a:r>
              <a:rPr lang="fr-CA" altLang="en-US" dirty="0">
                <a:sym typeface="Symbol" panose="05050102010706020507" pitchFamily="18" charset="2"/>
              </a:rPr>
              <a:t>)) où G désigne les attributs de regroupement.</a:t>
            </a:r>
          </a:p>
          <a:p>
            <a:pPr lvl="1" algn="l" rtl="0"/>
            <a:r>
              <a:rPr lang="fr-CA" altLang="en-US" dirty="0">
                <a:sym typeface="Symbol" panose="05050102010706020507" pitchFamily="18" charset="2"/>
              </a:rPr>
              <a:t>Pour les autres agrégats, supposez que toutes les valeurs sont distinctes et utilisez </a:t>
            </a:r>
            <a:r>
              <a:rPr lang="fr-CA" altLang="en-US" i="1" dirty="0">
                <a:sym typeface="Symbol" panose="05050102010706020507" pitchFamily="18" charset="2"/>
              </a:rPr>
              <a:t>V</a:t>
            </a:r>
            <a:r>
              <a:rPr lang="fr-CA" altLang="en-US" dirty="0">
                <a:sym typeface="Symbol" panose="05050102010706020507" pitchFamily="18" charset="2"/>
              </a:rPr>
              <a:t>(</a:t>
            </a:r>
            <a:r>
              <a:rPr lang="fr-CA" altLang="en-US" i="1" dirty="0">
                <a:sym typeface="Symbol" panose="05050102010706020507" pitchFamily="18" charset="2"/>
              </a:rPr>
              <a:t>G, r</a:t>
            </a:r>
            <a:r>
              <a:rPr lang="fr-CA" altLang="en-US" dirty="0">
                <a:sym typeface="Symbol" panose="05050102010706020507" pitchFamily="18" charset="2"/>
              </a:rPr>
              <a:t>)</a:t>
            </a:r>
          </a:p>
          <a:p>
            <a:pPr marL="457200" lvl="1" indent="0" algn="l" rtl="0">
              <a:buNone/>
            </a:pPr>
            <a:endParaRPr lang="fr-CA" altLang="en-US" dirty="0">
              <a:sym typeface="Symbol" panose="05050102010706020507" pitchFamily="18" charset="2"/>
            </a:endParaRPr>
          </a:p>
          <a:p>
            <a:pPr algn="l" rtl="0"/>
            <a:endParaRPr lang="fr-CA" altLang="en-US" dirty="0">
              <a:sym typeface="Symbol" panose="05050102010706020507" pitchFamily="18" charset="2"/>
            </a:endParaRPr>
          </a:p>
        </p:txBody>
      </p:sp>
    </p:spTree>
    <p:extLst>
      <p:ext uri="{BB962C8B-B14F-4D97-AF65-F5344CB8AC3E}">
        <p14:creationId xmlns:p14="http://schemas.microsoft.com/office/powerpoint/2010/main" val="3004895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782" y="2455821"/>
            <a:ext cx="7184571" cy="584775"/>
          </a:xfrm>
          <a:prstGeom prst="rect">
            <a:avLst/>
          </a:prstGeom>
          <a:noFill/>
        </p:spPr>
        <p:txBody>
          <a:bodyPr wrap="square" rtlCol="0">
            <a:spAutoFit/>
          </a:bodyPr>
          <a:lstStyle/>
          <a:p>
            <a:pPr algn="l" rtl="0"/>
            <a:r>
              <a:rPr lang="en-US" sz="3200" b="1" dirty="0">
                <a:solidFill>
                  <a:srgbClr val="002060"/>
                </a:solidFill>
              </a:rPr>
              <a:t>Techniques d'optimisation supplémentaires</a:t>
            </a:r>
          </a:p>
        </p:txBody>
      </p:sp>
    </p:spTree>
    <p:extLst>
      <p:ext uri="{BB962C8B-B14F-4D97-AF65-F5344CB8AC3E}">
        <p14:creationId xmlns:p14="http://schemas.microsoft.com/office/powerpoint/2010/main" val="99858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26ACB2C3-8064-4B72-9C77-0C17C0912433}"/>
              </a:ext>
            </a:extLst>
          </p:cNvPr>
          <p:cNvSpPr>
            <a:spLocks noGrp="1" noChangeArrowheads="1"/>
          </p:cNvSpPr>
          <p:nvPr>
            <p:ph type="title"/>
          </p:nvPr>
        </p:nvSpPr>
        <p:spPr/>
        <p:txBody>
          <a:bodyPr/>
          <a:lstStyle/>
          <a:p>
            <a:pPr algn="l" rtl="0">
              <a:defRPr/>
            </a:pPr>
            <a:r>
              <a:rPr lang="en-US" altLang="en-US" dirty="0" err="1">
                <a:effectLst>
                  <a:outerShdw blurRad="38100" dist="38100" dir="2700000" algn="tl">
                    <a:srgbClr val="C0C0C0"/>
                  </a:outerShdw>
                </a:effectLst>
                <a:ea typeface="MS PGothic"/>
              </a:rPr>
              <a:t>Optimisation</a:t>
            </a:r>
            <a:r>
              <a:rPr lang="en-US" altLang="en-US" dirty="0">
                <a:effectLst>
                  <a:outerShdw blurRad="38100" dist="38100" dir="2700000" algn="tl">
                    <a:srgbClr val="C0C0C0"/>
                  </a:outerShdw>
                </a:effectLst>
                <a:ea typeface="MS PGothic"/>
              </a:rPr>
              <a:t> des sous-</a:t>
            </a:r>
            <a:r>
              <a:rPr lang="en-US" altLang="en-US" dirty="0" err="1">
                <a:effectLst>
                  <a:outerShdw blurRad="38100" dist="38100" dir="2700000" algn="tl">
                    <a:srgbClr val="C0C0C0"/>
                  </a:outerShdw>
                </a:effectLst>
                <a:ea typeface="MS PGothic"/>
              </a:rPr>
              <a:t>requêtes</a:t>
            </a:r>
            <a:r>
              <a:rPr lang="en-US" altLang="en-US" dirty="0">
                <a:effectLst>
                  <a:outerShdw blurRad="38100" dist="38100" dir="2700000" algn="tl">
                    <a:srgbClr val="C0C0C0"/>
                  </a:outerShdw>
                </a:effectLst>
                <a:ea typeface="MS PGothic"/>
              </a:rPr>
              <a:t> </a:t>
            </a:r>
            <a:r>
              <a:rPr lang="en-US" altLang="en-US" dirty="0" err="1">
                <a:effectLst>
                  <a:outerShdw blurRad="38100" dist="38100" dir="2700000" algn="tl">
                    <a:srgbClr val="C0C0C0"/>
                  </a:outerShdw>
                </a:effectLst>
                <a:ea typeface="MS PGothic"/>
              </a:rPr>
              <a:t>imbriquées</a:t>
            </a:r>
            <a:r>
              <a:rPr lang="en-US" altLang="en-US" dirty="0">
                <a:effectLst>
                  <a:outerShdw blurRad="38100" dist="38100" dir="2700000" algn="tl">
                    <a:srgbClr val="C0C0C0"/>
                  </a:outerShdw>
                </a:effectLst>
                <a:ea typeface="MS PGothic"/>
              </a:rPr>
              <a:t> </a:t>
            </a:r>
          </a:p>
        </p:txBody>
      </p:sp>
      <p:sp>
        <p:nvSpPr>
          <p:cNvPr id="100355" name="Rectangle 3">
            <a:extLst>
              <a:ext uri="{FF2B5EF4-FFF2-40B4-BE49-F238E27FC236}">
                <a16:creationId xmlns:a16="http://schemas.microsoft.com/office/drawing/2014/main" id="{DFA7B72B-947C-4CE3-8E0E-51EF8FD382B1}"/>
              </a:ext>
            </a:extLst>
          </p:cNvPr>
          <p:cNvSpPr>
            <a:spLocks noGrp="1" noChangeArrowheads="1"/>
          </p:cNvSpPr>
          <p:nvPr>
            <p:ph idx="1"/>
          </p:nvPr>
        </p:nvSpPr>
        <p:spPr>
          <a:xfrm>
            <a:off x="654518" y="962526"/>
            <a:ext cx="8156541" cy="5488692"/>
          </a:xfrm>
        </p:spPr>
        <p:txBody>
          <a:bodyPr/>
          <a:lstStyle/>
          <a:p>
            <a:pPr algn="l" rtl="0"/>
            <a:r>
              <a:rPr lang="fr-CA" altLang="en-US" dirty="0"/>
              <a:t>Exemple de requête imbriquée:</a:t>
            </a:r>
            <a:br>
              <a:rPr lang="fr-CA" altLang="en-US" dirty="0"/>
            </a:br>
            <a:r>
              <a:rPr lang="fr-CA" altLang="en-US" sz="1800" b="1" dirty="0"/>
              <a:t>select</a:t>
            </a:r>
            <a:r>
              <a:rPr lang="fr-CA" altLang="en-US" sz="1800" dirty="0"/>
              <a:t> </a:t>
            </a:r>
            <a:r>
              <a:rPr lang="fr-CA" altLang="en-US" sz="1800" i="1" dirty="0"/>
              <a:t>Nom</a:t>
            </a:r>
            <a:r>
              <a:rPr lang="fr-CA" altLang="en-US" sz="2400" i="1" dirty="0"/>
              <a:t> </a:t>
            </a:r>
            <a:br>
              <a:rPr lang="fr-CA" altLang="en-US" sz="1800" i="1" dirty="0"/>
            </a:br>
            <a:r>
              <a:rPr lang="fr-CA" altLang="en-US" sz="1800" b="1" i="1" dirty="0" err="1"/>
              <a:t>from</a:t>
            </a:r>
            <a:r>
              <a:rPr lang="fr-CA" altLang="en-US" sz="1800" b="1" dirty="0"/>
              <a:t> </a:t>
            </a:r>
            <a:r>
              <a:rPr lang="fr-CA" altLang="en-US" sz="1800" i="1" dirty="0"/>
              <a:t>instructeur</a:t>
            </a:r>
            <a:br>
              <a:rPr lang="fr-CA" altLang="en-US" sz="1800" i="1" dirty="0"/>
            </a:br>
            <a:r>
              <a:rPr lang="fr-CA" altLang="en-US" sz="1800" b="1" i="1" dirty="0" err="1"/>
              <a:t>where</a:t>
            </a:r>
            <a:r>
              <a:rPr lang="fr-CA" altLang="en-US" sz="1800" b="1" i="1" dirty="0"/>
              <a:t> </a:t>
            </a:r>
            <a:r>
              <a:rPr lang="fr-CA" altLang="en-US" sz="1800" b="1" i="1" dirty="0" err="1"/>
              <a:t>exists</a:t>
            </a:r>
            <a:r>
              <a:rPr lang="fr-CA" altLang="en-US" sz="1800" b="1" dirty="0"/>
              <a:t> </a:t>
            </a:r>
            <a:r>
              <a:rPr lang="fr-CA" altLang="en-US" sz="1800" dirty="0"/>
              <a:t>(</a:t>
            </a:r>
            <a:r>
              <a:rPr lang="fr-CA" altLang="en-US" sz="1800" b="1" dirty="0"/>
              <a:t>select </a:t>
            </a:r>
            <a:r>
              <a:rPr lang="fr-CA" altLang="en-US" sz="1800" dirty="0"/>
              <a:t>*</a:t>
            </a:r>
            <a:br>
              <a:rPr lang="fr-CA" altLang="en-US" sz="1800" dirty="0"/>
            </a:br>
            <a:r>
              <a:rPr lang="fr-CA" altLang="en-US" sz="1800" dirty="0"/>
              <a:t>                     </a:t>
            </a:r>
            <a:r>
              <a:rPr lang="fr-CA" altLang="en-US" sz="1800" b="1" dirty="0" err="1"/>
              <a:t>from</a:t>
            </a:r>
            <a:r>
              <a:rPr lang="fr-CA" altLang="en-US" sz="1800" b="1" dirty="0"/>
              <a:t> </a:t>
            </a:r>
            <a:r>
              <a:rPr lang="fr-CA" altLang="en-US" sz="1800" i="1" dirty="0"/>
              <a:t>enseigne</a:t>
            </a:r>
            <a:br>
              <a:rPr lang="fr-CA" altLang="en-US" sz="1800" dirty="0"/>
            </a:br>
            <a:r>
              <a:rPr lang="fr-CA" altLang="en-US" sz="1800" dirty="0"/>
              <a:t>                     </a:t>
            </a:r>
            <a:r>
              <a:rPr lang="fr-CA" altLang="en-US" sz="1800" b="1" dirty="0" err="1"/>
              <a:t>where</a:t>
            </a:r>
            <a:r>
              <a:rPr lang="fr-CA" altLang="en-US" sz="1800" b="1" dirty="0"/>
              <a:t> </a:t>
            </a:r>
            <a:r>
              <a:rPr lang="fr-CA" altLang="en-US" sz="1800" i="1" dirty="0"/>
              <a:t>instructor.ID = enseigne.ID </a:t>
            </a:r>
            <a:r>
              <a:rPr lang="fr-CA" altLang="en-US" sz="1800" b="1" dirty="0"/>
              <a:t>et</a:t>
            </a:r>
            <a:r>
              <a:rPr lang="fr-CA" altLang="en-US" sz="1800" i="1" dirty="0"/>
              <a:t> </a:t>
            </a:r>
            <a:r>
              <a:rPr lang="fr-CA" altLang="en-US" sz="1800" i="1" dirty="0" err="1"/>
              <a:t>enseigne.year</a:t>
            </a:r>
            <a:r>
              <a:rPr lang="fr-CA" altLang="en-US" sz="1800" i="1" dirty="0"/>
              <a:t> = 2019</a:t>
            </a:r>
            <a:r>
              <a:rPr lang="fr-CA" altLang="en-US" sz="1800" dirty="0"/>
              <a:t>)</a:t>
            </a:r>
            <a:endParaRPr lang="fr-CA" altLang="en-US" dirty="0"/>
          </a:p>
          <a:p>
            <a:pPr algn="l" rtl="0"/>
            <a:r>
              <a:rPr lang="fr-CA" altLang="en-US" dirty="0"/>
              <a:t>SQL</a:t>
            </a:r>
            <a:r>
              <a:rPr lang="fr-CA" altLang="en-US" b="1" dirty="0"/>
              <a:t> </a:t>
            </a:r>
            <a:r>
              <a:rPr lang="fr-CA" altLang="en-US" dirty="0"/>
              <a:t>traite conceptuellement les sous-requêtes imbriquées dans la clause </a:t>
            </a:r>
            <a:r>
              <a:rPr lang="fr-CA" altLang="en-US" b="1" dirty="0" err="1"/>
              <a:t>where</a:t>
            </a:r>
            <a:r>
              <a:rPr lang="fr-CA" altLang="en-US" dirty="0"/>
              <a:t> comme des fonctions qui prennent des paramètres et renvoient une seule valeur ou un ensemble de valeurs.</a:t>
            </a:r>
          </a:p>
          <a:p>
            <a:pPr lvl="1" algn="l" rtl="0"/>
            <a:r>
              <a:rPr lang="fr-CA" altLang="en-US" dirty="0">
                <a:ea typeface="MS PGothic"/>
              </a:rPr>
              <a:t>Les paramètres sont des variables de la requête de niveau externe qui sont utilisées dans la sous-requête imbriquée; ces variables sont appelées </a:t>
            </a:r>
            <a:r>
              <a:rPr lang="fr-CA" altLang="en-US" b="1" dirty="0">
                <a:solidFill>
                  <a:srgbClr val="FF0000"/>
                </a:solidFill>
                <a:ea typeface="MS PGothic"/>
              </a:rPr>
              <a:t>variables de corrélation</a:t>
            </a:r>
          </a:p>
          <a:p>
            <a:pPr algn="l" rtl="0"/>
            <a:r>
              <a:rPr lang="fr-CA" altLang="en-US" dirty="0"/>
              <a:t>Conceptuellement, la sous-requête imbriquée est exécutée une fois pour chaque tuple dans le produit croisé généré par le niveau externe </a:t>
            </a:r>
            <a:r>
              <a:rPr lang="fr-CA" altLang="en-US" b="1" dirty="0" err="1"/>
              <a:t>from</a:t>
            </a:r>
            <a:r>
              <a:rPr lang="fr-CA" altLang="en-US" dirty="0"/>
              <a:t> clause</a:t>
            </a:r>
          </a:p>
          <a:p>
            <a:pPr lvl="1"/>
            <a:r>
              <a:rPr lang="fr-CA" altLang="en-US" dirty="0">
                <a:ea typeface="MS PGothic"/>
              </a:rPr>
              <a:t>Une telle évaluation s'appelle </a:t>
            </a:r>
            <a:r>
              <a:rPr lang="fr-CA" altLang="en-US" b="1" dirty="0">
                <a:solidFill>
                  <a:srgbClr val="002060"/>
                </a:solidFill>
                <a:ea typeface="MS PGothic"/>
              </a:rPr>
              <a:t>évaluation </a:t>
            </a:r>
            <a:r>
              <a:rPr lang="fr-CA" altLang="en-US" b="1" dirty="0" err="1">
                <a:solidFill>
                  <a:srgbClr val="002060"/>
                </a:solidFill>
                <a:ea typeface="MS PGothic"/>
              </a:rPr>
              <a:t>corréliée</a:t>
            </a:r>
            <a:r>
              <a:rPr lang="fr-CA" altLang="en-US" b="1" dirty="0">
                <a:solidFill>
                  <a:srgbClr val="002060"/>
                </a:solidFill>
                <a:ea typeface="MS PGothic"/>
              </a:rPr>
              <a:t> </a:t>
            </a:r>
            <a:endParaRPr lang="fr-CA" altLang="en-US" b="1" dirty="0">
              <a:solidFill>
                <a:srgbClr val="002060"/>
              </a:solidFill>
            </a:endParaRPr>
          </a:p>
          <a:p>
            <a:pPr lvl="1" algn="l" rtl="0"/>
            <a:r>
              <a:rPr lang="fr-CA" altLang="en-US" dirty="0"/>
              <a:t>Remarque: d'autres conditions dans la clause </a:t>
            </a:r>
            <a:r>
              <a:rPr lang="fr-CA" altLang="en-US" b="1" dirty="0" err="1"/>
              <a:t>where</a:t>
            </a:r>
            <a:r>
              <a:rPr lang="fr-CA" altLang="en-US" dirty="0"/>
              <a:t> peuvent être utilisées pour calculer une jointure (au lieu d'un produit croisé) avant d'exécuter la sous-requête imbriquée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7A672B98-14FC-411C-AB01-D1C725123183}"/>
              </a:ext>
            </a:extLst>
          </p:cNvPr>
          <p:cNvSpPr>
            <a:spLocks noGrp="1" noChangeArrowheads="1"/>
          </p:cNvSpPr>
          <p:nvPr>
            <p:ph type="title"/>
          </p:nvPr>
        </p:nvSpPr>
        <p:spPr>
          <a:xfrm>
            <a:off x="768350" y="430297"/>
            <a:ext cx="8077200" cy="609600"/>
          </a:xfrm>
        </p:spPr>
        <p:txBody>
          <a:bodyPr/>
          <a:lstStyle/>
          <a:p>
            <a:pPr algn="l" rtl="0">
              <a:defRPr/>
            </a:pPr>
            <a:r>
              <a:rPr lang="fr-CA" altLang="en-US" dirty="0">
                <a:effectLst>
                  <a:outerShdw blurRad="38100" dist="38100" dir="2700000" algn="tl">
                    <a:srgbClr val="C0C0C0"/>
                  </a:outerShdw>
                </a:effectLst>
              </a:rPr>
              <a:t>Optimisation des sous-requêtes imbriquées (suite)</a:t>
            </a:r>
          </a:p>
        </p:txBody>
      </p:sp>
      <p:sp>
        <p:nvSpPr>
          <p:cNvPr id="102403" name="Rectangle 3">
            <a:extLst>
              <a:ext uri="{FF2B5EF4-FFF2-40B4-BE49-F238E27FC236}">
                <a16:creationId xmlns:a16="http://schemas.microsoft.com/office/drawing/2014/main" id="{EF74BD83-425E-4E21-9AE9-6E0F41D9FEFE}"/>
              </a:ext>
            </a:extLst>
          </p:cNvPr>
          <p:cNvSpPr>
            <a:spLocks noGrp="1" noChangeArrowheads="1"/>
          </p:cNvSpPr>
          <p:nvPr>
            <p:ph idx="1"/>
          </p:nvPr>
        </p:nvSpPr>
        <p:spPr>
          <a:xfrm>
            <a:off x="693018" y="1227221"/>
            <a:ext cx="7652085" cy="5941080"/>
          </a:xfrm>
        </p:spPr>
        <p:txBody>
          <a:bodyPr/>
          <a:lstStyle/>
          <a:p>
            <a:pPr algn="l" rtl="0"/>
            <a:r>
              <a:rPr lang="fr-CA" altLang="en-US" dirty="0"/>
              <a:t>Une évaluation corrélée peut être assez inefficace car </a:t>
            </a:r>
          </a:p>
          <a:p>
            <a:pPr lvl="1" algn="l" rtl="0"/>
            <a:r>
              <a:rPr lang="fr-CA" altLang="en-US" dirty="0"/>
              <a:t>un grand nombre d'appels peut être effectué vers la requête imbriquée.</a:t>
            </a:r>
          </a:p>
          <a:p>
            <a:pPr lvl="1" algn="l" rtl="0"/>
            <a:r>
              <a:rPr lang="fr-CA" altLang="en-US" dirty="0"/>
              <a:t>il peut donc y avoir des E / S aléatoires inutiles.</a:t>
            </a:r>
          </a:p>
          <a:p>
            <a:pPr marL="457200" lvl="1" indent="0" algn="l" rtl="0">
              <a:buNone/>
            </a:pPr>
            <a:endParaRPr lang="fr-CA" altLang="en-US" dirty="0"/>
          </a:p>
          <a:p>
            <a:pPr algn="l" rtl="0"/>
            <a:r>
              <a:rPr lang="fr-CA" altLang="en-US" dirty="0"/>
              <a:t>Les optimiseurs SQL tentent de transformer les sous-requêtes imbriquées en jointures lorsque cela est possible, ce qui permet d'utiliser des techniques de jointure efficaces.</a:t>
            </a:r>
          </a:p>
          <a:p>
            <a:pPr algn="l" rtl="0"/>
            <a:r>
              <a:rPr lang="fr-CA" altLang="en-US" dirty="0"/>
              <a:t>Par exemple, une requête imbriquée antérieure peut être réécrite comme </a:t>
            </a:r>
            <a:br>
              <a:rPr lang="fr-CA" altLang="en-US" dirty="0"/>
            </a:br>
            <a:r>
              <a:rPr lang="fr-CA" altLang="en-US" dirty="0">
                <a:sym typeface="Symbol" panose="05050102010706020507" pitchFamily="18" charset="2"/>
              </a:rPr>
              <a:t> </a:t>
            </a:r>
            <a:r>
              <a:rPr lang="fr-CA" altLang="en-US" dirty="0">
                <a:ea typeface="MS PGothic" panose="020B0600070205080204" pitchFamily="34" charset="-128"/>
                <a:sym typeface="Symbol" panose="05050102010706020507" pitchFamily="18" charset="2"/>
              </a:rPr>
              <a:t> </a:t>
            </a:r>
            <a:r>
              <a:rPr lang="fr-CA" i="1" baseline="-25000" dirty="0"/>
              <a:t>Nom</a:t>
            </a:r>
            <a:r>
              <a:rPr lang="fr-CA" dirty="0"/>
              <a:t>(</a:t>
            </a:r>
            <a:r>
              <a:rPr lang="fr-CA" altLang="en-US" i="1" dirty="0"/>
              <a:t>instructeur</a:t>
            </a:r>
            <a:r>
              <a:rPr lang="fr-CA" altLang="en-US" dirty="0"/>
              <a:t> ⨝</a:t>
            </a:r>
            <a:r>
              <a:rPr lang="fr-CA" altLang="en-US" i="1" baseline="-25000" dirty="0">
                <a:sym typeface="Symbol" panose="05050102010706020507" pitchFamily="18" charset="2"/>
              </a:rPr>
              <a:t>instructor.ID = enseigne.ID </a:t>
            </a:r>
            <a:r>
              <a:rPr lang="fr-CA" altLang="en-US" baseline="-25000" dirty="0">
                <a:sym typeface="Symbol" panose="05050102010706020507" pitchFamily="18" charset="2"/>
              </a:rPr>
              <a:t></a:t>
            </a:r>
            <a:r>
              <a:rPr lang="fr-CA" altLang="en-US" i="1" baseline="-25000" dirty="0">
                <a:sym typeface="Symbol" panose="05050102010706020507" pitchFamily="18" charset="2"/>
              </a:rPr>
              <a:t> </a:t>
            </a:r>
            <a:r>
              <a:rPr lang="fr-CA" altLang="en-US" i="1" baseline="-25000" dirty="0" err="1">
                <a:sym typeface="Symbol" panose="05050102010706020507" pitchFamily="18" charset="2"/>
              </a:rPr>
              <a:t>enseigne.année</a:t>
            </a:r>
            <a:r>
              <a:rPr lang="fr-CA" altLang="en-US" i="1" baseline="-25000" dirty="0">
                <a:sym typeface="Symbol" panose="05050102010706020507" pitchFamily="18" charset="2"/>
              </a:rPr>
              <a:t>= 2019</a:t>
            </a:r>
            <a:r>
              <a:rPr lang="fr-CA" altLang="en-US" i="1" dirty="0"/>
              <a:t> </a:t>
            </a:r>
            <a:r>
              <a:rPr lang="fr-CA" altLang="en-US" baseline="-25000" dirty="0">
                <a:sym typeface="Symbol" panose="05050102010706020507" pitchFamily="18" charset="2"/>
              </a:rPr>
              <a:t> </a:t>
            </a:r>
            <a:r>
              <a:rPr lang="fr-CA" altLang="en-US" i="1" dirty="0"/>
              <a:t>enseigne</a:t>
            </a:r>
            <a:r>
              <a:rPr lang="fr-CA" altLang="en-US" dirty="0"/>
              <a:t>) </a:t>
            </a:r>
          </a:p>
          <a:p>
            <a:r>
              <a:rPr lang="fr-CA" altLang="en-US" dirty="0">
                <a:ea typeface="MS PGothic"/>
              </a:rPr>
              <a:t>Remarque: les deux requêtes génèrent des nombres différents de doublons </a:t>
            </a:r>
          </a:p>
          <a:p>
            <a:pPr lvl="1" algn="l" rtl="0"/>
            <a:r>
              <a:rPr lang="fr-CA" altLang="en-US" dirty="0"/>
              <a:t>Peut être modifié pour gérer correctement les doublons en utilisant demi-jointures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7A672B98-14FC-411C-AB01-D1C725123183}"/>
              </a:ext>
            </a:extLst>
          </p:cNvPr>
          <p:cNvSpPr>
            <a:spLocks noGrp="1" noChangeArrowheads="1"/>
          </p:cNvSpPr>
          <p:nvPr>
            <p:ph type="title"/>
          </p:nvPr>
        </p:nvSpPr>
        <p:spPr>
          <a:xfrm>
            <a:off x="693019" y="287275"/>
            <a:ext cx="8077200" cy="609600"/>
          </a:xfrm>
        </p:spPr>
        <p:txBody>
          <a:bodyPr/>
          <a:lstStyle/>
          <a:p>
            <a:pPr algn="l" rtl="0">
              <a:defRPr/>
            </a:pPr>
            <a:r>
              <a:rPr lang="fr-CA" altLang="en-US" dirty="0">
                <a:effectLst>
                  <a:outerShdw blurRad="38100" dist="38100" dir="2700000" algn="tl">
                    <a:srgbClr val="C0C0C0"/>
                  </a:outerShdw>
                </a:effectLst>
              </a:rPr>
              <a:t>Optimisation des sous-requêtes imbriquées (suite)</a:t>
            </a:r>
          </a:p>
        </p:txBody>
      </p:sp>
      <p:sp>
        <p:nvSpPr>
          <p:cNvPr id="102403" name="Rectangle 3">
            <a:extLst>
              <a:ext uri="{FF2B5EF4-FFF2-40B4-BE49-F238E27FC236}">
                <a16:creationId xmlns:a16="http://schemas.microsoft.com/office/drawing/2014/main" id="{EF74BD83-425E-4E21-9AE9-6E0F41D9FEFE}"/>
              </a:ext>
            </a:extLst>
          </p:cNvPr>
          <p:cNvSpPr>
            <a:spLocks noGrp="1" noChangeArrowheads="1"/>
          </p:cNvSpPr>
          <p:nvPr>
            <p:ph idx="1"/>
          </p:nvPr>
        </p:nvSpPr>
        <p:spPr>
          <a:xfrm>
            <a:off x="693019" y="1102497"/>
            <a:ext cx="7796464" cy="5367972"/>
          </a:xfrm>
        </p:spPr>
        <p:txBody>
          <a:bodyPr/>
          <a:lstStyle/>
          <a:p>
            <a:r>
              <a:rPr lang="fr-CA" altLang="en-US" dirty="0"/>
              <a:t>L’opérateur </a:t>
            </a:r>
            <a:r>
              <a:rPr lang="fr-CA" altLang="en-US" b="1" dirty="0">
                <a:solidFill>
                  <a:srgbClr val="002060"/>
                </a:solidFill>
              </a:rPr>
              <a:t>demi-jointure</a:t>
            </a:r>
            <a:r>
              <a:rPr lang="fr-CA" altLang="en-US" dirty="0"/>
              <a:t> </a:t>
            </a:r>
            <a:r>
              <a:rPr lang="fr-CA" dirty="0"/>
              <a:t>⋉ </a:t>
            </a:r>
            <a:r>
              <a:rPr lang="fr-CA" altLang="en-US" dirty="0"/>
              <a:t>est défini comme suit:</a:t>
            </a:r>
          </a:p>
          <a:p>
            <a:pPr lvl="1" algn="l" rtl="0"/>
            <a:r>
              <a:rPr lang="fr-CA" altLang="en-US" dirty="0"/>
              <a:t>Un tuple </a:t>
            </a:r>
            <a:r>
              <a:rPr lang="fr-CA" altLang="en-US" i="1" dirty="0"/>
              <a:t>r</a:t>
            </a:r>
            <a:r>
              <a:rPr lang="fr-CA" altLang="en-US" i="1" baseline="-25000" dirty="0"/>
              <a:t>i</a:t>
            </a:r>
            <a:r>
              <a:rPr lang="fr-CA" altLang="en-US" dirty="0"/>
              <a:t> apparaît n fois dans </a:t>
            </a:r>
            <a:r>
              <a:rPr lang="fr-CA" altLang="en-US" i="1" dirty="0"/>
              <a:t>r </a:t>
            </a:r>
            <a:r>
              <a:rPr lang="fr-CA" dirty="0"/>
              <a:t>⋉</a:t>
            </a:r>
            <a:r>
              <a:rPr lang="fr-CA" altLang="en-US" i="1" baseline="-25000" dirty="0">
                <a:sym typeface="Symbol" panose="05050102010706020507" pitchFamily="18" charset="2"/>
              </a:rPr>
              <a:t> </a:t>
            </a:r>
            <a:r>
              <a:rPr lang="fr-CA" altLang="en-US" baseline="-25000" dirty="0">
                <a:sym typeface="Symbol" panose="05050102010706020507" pitchFamily="18" charset="2"/>
              </a:rPr>
              <a:t></a:t>
            </a:r>
            <a:r>
              <a:rPr lang="fr-CA" altLang="en-US" i="1" dirty="0"/>
              <a:t> s</a:t>
            </a:r>
            <a:r>
              <a:rPr lang="fr-CA" altLang="en-US" dirty="0"/>
              <a:t> s'il apparaît </a:t>
            </a:r>
            <a:r>
              <a:rPr lang="fr-CA" altLang="en-US" i="1" dirty="0"/>
              <a:t>n</a:t>
            </a:r>
            <a:r>
              <a:rPr lang="fr-CA" altLang="en-US" dirty="0"/>
              <a:t> fois dans </a:t>
            </a:r>
            <a:r>
              <a:rPr lang="fr-CA" altLang="en-US" i="1" dirty="0"/>
              <a:t>r</a:t>
            </a:r>
            <a:r>
              <a:rPr lang="fr-CA" altLang="en-US" dirty="0"/>
              <a:t>, et il y a au moins un tuple correspondant </a:t>
            </a:r>
            <a:r>
              <a:rPr lang="fr-CA" altLang="en-US" i="1" dirty="0"/>
              <a:t>s</a:t>
            </a:r>
            <a:r>
              <a:rPr lang="fr-CA" altLang="en-US" i="1" baseline="-25000" dirty="0"/>
              <a:t>i </a:t>
            </a:r>
            <a:r>
              <a:rPr lang="fr-CA" altLang="en-US" dirty="0"/>
              <a:t>dans </a:t>
            </a:r>
            <a:r>
              <a:rPr lang="fr-CA" altLang="en-US" i="1" dirty="0"/>
              <a:t>s.</a:t>
            </a:r>
          </a:p>
          <a:p>
            <a:r>
              <a:rPr lang="fr-CA" altLang="en-US" dirty="0">
                <a:ea typeface="MS PGothic"/>
              </a:rPr>
              <a:t>Par exemple: une requête imbriquée antérieure peut être réécrite comme </a:t>
            </a:r>
            <a:br>
              <a:rPr lang="fr-CA" altLang="en-US" dirty="0"/>
            </a:br>
            <a:r>
              <a:rPr lang="fr-CA" altLang="en-US" dirty="0">
                <a:ea typeface="MS PGothic"/>
                <a:sym typeface="Symbol" panose="05050102010706020507" pitchFamily="18" charset="2"/>
              </a:rPr>
              <a:t>  </a:t>
            </a:r>
            <a:r>
              <a:rPr lang="fr-CA" i="1" baseline="-25000" dirty="0">
                <a:ea typeface="MS PGothic"/>
              </a:rPr>
              <a:t>Nom</a:t>
            </a:r>
            <a:r>
              <a:rPr lang="fr-CA" dirty="0">
                <a:ea typeface="MS PGothic"/>
              </a:rPr>
              <a:t>(</a:t>
            </a:r>
            <a:r>
              <a:rPr lang="fr-CA" altLang="en-US" i="1" dirty="0" err="1">
                <a:ea typeface="MS PGothic"/>
              </a:rPr>
              <a:t>instructor</a:t>
            </a:r>
            <a:r>
              <a:rPr lang="fr-CA" altLang="en-US" dirty="0">
                <a:ea typeface="MS PGothic"/>
              </a:rPr>
              <a:t> </a:t>
            </a:r>
            <a:r>
              <a:rPr lang="fr-CA" dirty="0">
                <a:ea typeface="MS PGothic"/>
              </a:rPr>
              <a:t>⋉ </a:t>
            </a:r>
            <a:r>
              <a:rPr lang="fr-CA" altLang="en-US" i="1" baseline="-25000" dirty="0">
                <a:ea typeface="MS PGothic"/>
                <a:sym typeface="Symbol" panose="05050102010706020507" pitchFamily="18" charset="2"/>
              </a:rPr>
              <a:t>instructor.ID = enseigne.ID </a:t>
            </a:r>
            <a:r>
              <a:rPr lang="fr-CA" altLang="en-US" baseline="-25000" dirty="0">
                <a:ea typeface="MS PGothic"/>
                <a:sym typeface="Symbol" panose="05050102010706020507" pitchFamily="18" charset="2"/>
              </a:rPr>
              <a:t></a:t>
            </a:r>
            <a:r>
              <a:rPr lang="fr-CA" altLang="en-US" i="1" baseline="-25000" dirty="0">
                <a:ea typeface="MS PGothic"/>
                <a:sym typeface="Symbol" panose="05050102010706020507" pitchFamily="18" charset="2"/>
              </a:rPr>
              <a:t> </a:t>
            </a:r>
            <a:r>
              <a:rPr lang="fr-CA" altLang="en-US" i="1" baseline="-25000" dirty="0" err="1">
                <a:ea typeface="MS PGothic"/>
                <a:sym typeface="Symbol" panose="05050102010706020507" pitchFamily="18" charset="2"/>
              </a:rPr>
              <a:t>teaches.année</a:t>
            </a:r>
            <a:r>
              <a:rPr lang="fr-CA" altLang="en-US" i="1" baseline="-25000" dirty="0">
                <a:ea typeface="MS PGothic"/>
                <a:sym typeface="Symbol" panose="05050102010706020507" pitchFamily="18" charset="2"/>
              </a:rPr>
              <a:t>= 2019</a:t>
            </a:r>
            <a:r>
              <a:rPr lang="fr-CA" altLang="en-US" i="1" dirty="0">
                <a:ea typeface="MS PGothic"/>
              </a:rPr>
              <a:t> </a:t>
            </a:r>
            <a:r>
              <a:rPr lang="fr-CA" altLang="en-US" i="1" dirty="0" err="1">
                <a:ea typeface="MS PGothic"/>
              </a:rPr>
              <a:t>teaches</a:t>
            </a:r>
            <a:r>
              <a:rPr lang="fr-CA" altLang="en-US" dirty="0">
                <a:ea typeface="MS PGothic"/>
              </a:rPr>
              <a:t>) </a:t>
            </a:r>
            <a:endParaRPr lang="fr-CA" altLang="en-US" dirty="0"/>
          </a:p>
          <a:p>
            <a:pPr lvl="1"/>
            <a:r>
              <a:rPr lang="fr-CA" altLang="en-US" dirty="0">
                <a:ea typeface="MS PGothic"/>
              </a:rPr>
              <a:t>Ou même comme:  </a:t>
            </a:r>
            <a:r>
              <a:rPr lang="fr-CA" altLang="en-US" dirty="0">
                <a:ea typeface="MS PGothic"/>
                <a:sym typeface="Symbol" panose="05050102010706020507" pitchFamily="18" charset="2"/>
              </a:rPr>
              <a:t></a:t>
            </a:r>
            <a:r>
              <a:rPr lang="fr-CA" i="1" baseline="-25000" dirty="0">
                <a:ea typeface="MS PGothic"/>
              </a:rPr>
              <a:t>Nom</a:t>
            </a:r>
            <a:r>
              <a:rPr lang="fr-CA" dirty="0">
                <a:ea typeface="MS PGothic"/>
              </a:rPr>
              <a:t>(</a:t>
            </a:r>
            <a:r>
              <a:rPr lang="fr-CA" altLang="en-US" i="1" dirty="0" err="1">
                <a:ea typeface="MS PGothic"/>
              </a:rPr>
              <a:t>instructor</a:t>
            </a:r>
            <a:r>
              <a:rPr lang="fr-CA" altLang="en-US" dirty="0">
                <a:ea typeface="MS PGothic"/>
              </a:rPr>
              <a:t> </a:t>
            </a:r>
            <a:r>
              <a:rPr lang="fr-CA" dirty="0">
                <a:ea typeface="MS PGothic"/>
              </a:rPr>
              <a:t>⋉</a:t>
            </a:r>
            <a:r>
              <a:rPr lang="fr-CA" altLang="en-US" i="1" baseline="-25000" dirty="0">
                <a:ea typeface="MS PGothic"/>
                <a:sym typeface="Symbol" panose="05050102010706020507" pitchFamily="18" charset="2"/>
              </a:rPr>
              <a:t>instructor.ID = teaches.ID </a:t>
            </a:r>
            <a:r>
              <a:rPr lang="fr-CA" altLang="en-US" i="1" dirty="0">
                <a:ea typeface="MS PGothic"/>
                <a:sym typeface="Symbol" panose="05050102010706020507" pitchFamily="18" charset="2"/>
              </a:rPr>
              <a:t>(</a:t>
            </a:r>
            <a:r>
              <a:rPr lang="fr-CA" altLang="en-US" baseline="-25000" dirty="0" err="1">
                <a:ea typeface="MS PGothic"/>
                <a:sym typeface="Symbol" panose="05050102010706020507" pitchFamily="18" charset="2"/>
              </a:rPr>
              <a:t>t</a:t>
            </a:r>
            <a:r>
              <a:rPr lang="fr-CA" altLang="en-US" i="1" baseline="-25000" dirty="0" err="1">
                <a:ea typeface="MS PGothic"/>
                <a:sym typeface="Symbol" panose="05050102010706020507" pitchFamily="18" charset="2"/>
              </a:rPr>
              <a:t>eaches.year</a:t>
            </a:r>
            <a:r>
              <a:rPr lang="fr-CA" altLang="en-US" i="1" baseline="-25000" dirty="0">
                <a:ea typeface="MS PGothic"/>
                <a:sym typeface="Symbol" panose="05050102010706020507" pitchFamily="18" charset="2"/>
              </a:rPr>
              <a:t>= 2019</a:t>
            </a:r>
            <a:r>
              <a:rPr lang="fr-CA" altLang="en-US" i="1" dirty="0">
                <a:ea typeface="MS PGothic"/>
              </a:rPr>
              <a:t> </a:t>
            </a:r>
            <a:r>
              <a:rPr lang="fr-CA" altLang="en-US" i="1" dirty="0" err="1">
                <a:ea typeface="MS PGothic"/>
              </a:rPr>
              <a:t>teaches</a:t>
            </a:r>
            <a:r>
              <a:rPr lang="fr-CA" altLang="en-US" dirty="0">
                <a:ea typeface="MS PGothic"/>
              </a:rPr>
              <a:t>))</a:t>
            </a:r>
          </a:p>
          <a:p>
            <a:pPr lvl="1" algn="l" rtl="0"/>
            <a:r>
              <a:rPr lang="fr-CA" altLang="en-US" dirty="0"/>
              <a:t>Maintenant, le nombre de doublons est correct!</a:t>
            </a:r>
          </a:p>
          <a:p>
            <a:pPr marL="457200" lvl="1" indent="0" algn="l" rtl="0">
              <a:buNone/>
            </a:pPr>
            <a:endParaRPr lang="fr-CA" altLang="en-US" dirty="0"/>
          </a:p>
          <a:p>
            <a:r>
              <a:rPr lang="fr-CA" altLang="en-US" dirty="0">
                <a:ea typeface="MS PGothic"/>
              </a:rPr>
              <a:t>La requête d'algèbre relationnelle ci-dessus équivaut également à</a:t>
            </a:r>
            <a:br>
              <a:rPr lang="fr-CA" altLang="en-US" dirty="0"/>
            </a:br>
            <a:r>
              <a:rPr lang="fr-CA" altLang="en-US" b="1" dirty="0">
                <a:ea typeface="MS PGothic"/>
              </a:rPr>
              <a:t>select </a:t>
            </a:r>
            <a:r>
              <a:rPr lang="fr-CA" altLang="en-US" i="1" dirty="0">
                <a:ea typeface="MS PGothic"/>
              </a:rPr>
              <a:t>Name </a:t>
            </a:r>
            <a:r>
              <a:rPr lang="fr-CA" altLang="en-US" b="1" dirty="0" err="1">
                <a:ea typeface="MS PGothic"/>
              </a:rPr>
              <a:t>from</a:t>
            </a:r>
            <a:r>
              <a:rPr lang="fr-CA" altLang="en-US" b="1" dirty="0">
                <a:ea typeface="MS PGothic"/>
              </a:rPr>
              <a:t> </a:t>
            </a:r>
            <a:r>
              <a:rPr lang="fr-CA" altLang="en-US" i="1" dirty="0" err="1">
                <a:ea typeface="MS PGothic"/>
              </a:rPr>
              <a:t>instructor</a:t>
            </a:r>
            <a:br>
              <a:rPr lang="fr-CA" altLang="en-US" i="1" dirty="0"/>
            </a:br>
            <a:r>
              <a:rPr lang="fr-CA" altLang="en-US" b="1" i="1" dirty="0" err="1">
                <a:ea typeface="MS PGothic"/>
              </a:rPr>
              <a:t>where</a:t>
            </a:r>
            <a:r>
              <a:rPr lang="fr-CA" altLang="en-US" b="1" dirty="0">
                <a:ea typeface="MS PGothic"/>
              </a:rPr>
              <a:t> </a:t>
            </a:r>
            <a:r>
              <a:rPr lang="fr-CA" altLang="en-US" i="1" dirty="0">
                <a:ea typeface="MS PGothic"/>
              </a:rPr>
              <a:t>ID </a:t>
            </a:r>
            <a:r>
              <a:rPr lang="fr-CA" altLang="en-US" b="1" i="1" dirty="0">
                <a:ea typeface="MS PGothic"/>
              </a:rPr>
              <a:t>in</a:t>
            </a:r>
            <a:r>
              <a:rPr lang="fr-CA" altLang="en-US" b="1" dirty="0">
                <a:ea typeface="MS PGothic"/>
              </a:rPr>
              <a:t> </a:t>
            </a:r>
            <a:r>
              <a:rPr lang="fr-CA" altLang="en-US" dirty="0">
                <a:ea typeface="MS PGothic"/>
              </a:rPr>
              <a:t>(</a:t>
            </a:r>
            <a:r>
              <a:rPr lang="fr-CA" altLang="en-US" b="1" dirty="0">
                <a:ea typeface="MS PGothic"/>
              </a:rPr>
              <a:t>select </a:t>
            </a:r>
            <a:r>
              <a:rPr lang="fr-CA" altLang="en-US" i="1" dirty="0">
                <a:ea typeface="MS PGothic"/>
              </a:rPr>
              <a:t>teaches.ID </a:t>
            </a:r>
            <a:br>
              <a:rPr lang="fr-CA" altLang="en-US" dirty="0"/>
            </a:br>
            <a:r>
              <a:rPr lang="fr-CA" altLang="en-US" dirty="0">
                <a:ea typeface="MS PGothic"/>
              </a:rPr>
              <a:t>                      </a:t>
            </a:r>
            <a:r>
              <a:rPr lang="fr-CA" altLang="en-US" b="1" dirty="0" err="1">
                <a:ea typeface="MS PGothic"/>
              </a:rPr>
              <a:t>from</a:t>
            </a:r>
            <a:r>
              <a:rPr lang="fr-CA" altLang="en-US" b="1" dirty="0">
                <a:ea typeface="MS PGothic"/>
              </a:rPr>
              <a:t> </a:t>
            </a:r>
            <a:r>
              <a:rPr lang="fr-CA" altLang="en-US" i="1" dirty="0" err="1">
                <a:ea typeface="MS PGothic"/>
              </a:rPr>
              <a:t>teaches</a:t>
            </a:r>
            <a:br>
              <a:rPr lang="fr-CA" altLang="en-US" dirty="0"/>
            </a:br>
            <a:r>
              <a:rPr lang="fr-CA" altLang="en-US" dirty="0">
                <a:ea typeface="MS PGothic"/>
              </a:rPr>
              <a:t>                      </a:t>
            </a:r>
            <a:r>
              <a:rPr lang="fr-CA" altLang="en-US" b="1" dirty="0" err="1">
                <a:ea typeface="MS PGothic"/>
              </a:rPr>
              <a:t>where</a:t>
            </a:r>
            <a:r>
              <a:rPr lang="fr-CA" altLang="en-US" b="1" dirty="0">
                <a:ea typeface="MS PGothic"/>
              </a:rPr>
              <a:t> </a:t>
            </a:r>
            <a:r>
              <a:rPr lang="fr-CA" altLang="en-US" i="1" dirty="0" err="1">
                <a:ea typeface="MS PGothic"/>
              </a:rPr>
              <a:t>teaches.year</a:t>
            </a:r>
            <a:r>
              <a:rPr lang="fr-CA" altLang="en-US" i="1" dirty="0">
                <a:ea typeface="MS PGothic"/>
              </a:rPr>
              <a:t> = 2019</a:t>
            </a:r>
            <a:r>
              <a:rPr lang="fr-CA" altLang="en-US" dirty="0">
                <a:ea typeface="MS PGothic"/>
              </a:rPr>
              <a:t>)</a:t>
            </a:r>
            <a:endParaRPr lang="fr-CA" altLang="en-US" dirty="0"/>
          </a:p>
        </p:txBody>
      </p:sp>
    </p:spTree>
    <p:extLst>
      <p:ext uri="{BB962C8B-B14F-4D97-AF65-F5344CB8AC3E}">
        <p14:creationId xmlns:p14="http://schemas.microsoft.com/office/powerpoint/2010/main" val="4130824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3CE1EAD6-DB5C-4834-8A41-B91AB1BF1BB7}"/>
              </a:ext>
            </a:extLst>
          </p:cNvPr>
          <p:cNvSpPr>
            <a:spLocks noGrp="1" noChangeArrowheads="1"/>
          </p:cNvSpPr>
          <p:nvPr>
            <p:ph type="title"/>
          </p:nvPr>
        </p:nvSpPr>
        <p:spPr>
          <a:xfrm>
            <a:off x="693020" y="430295"/>
            <a:ext cx="8077200" cy="609600"/>
          </a:xfrm>
        </p:spPr>
        <p:txBody>
          <a:bodyPr/>
          <a:lstStyle/>
          <a:p>
            <a:pPr algn="l" rtl="0">
              <a:defRPr/>
            </a:pPr>
            <a:r>
              <a:rPr lang="en-US" altLang="en-US" dirty="0" err="1">
                <a:effectLst>
                  <a:outerShdw blurRad="38100" dist="38100" dir="2700000" algn="tl">
                    <a:srgbClr val="C0C0C0"/>
                  </a:outerShdw>
                </a:effectLst>
              </a:rPr>
              <a:t>Optimisation</a:t>
            </a:r>
            <a:r>
              <a:rPr lang="en-US" altLang="en-US" dirty="0">
                <a:effectLst>
                  <a:outerShdw blurRad="38100" dist="38100" dir="2700000" algn="tl">
                    <a:srgbClr val="C0C0C0"/>
                  </a:outerShdw>
                </a:effectLst>
              </a:rPr>
              <a:t> des sous-</a:t>
            </a:r>
            <a:r>
              <a:rPr lang="en-US" altLang="en-US" dirty="0" err="1">
                <a:effectLst>
                  <a:outerShdw blurRad="38100" dist="38100" dir="2700000" algn="tl">
                    <a:srgbClr val="C0C0C0"/>
                  </a:outerShdw>
                </a:effectLst>
              </a:rPr>
              <a:t>requêtes</a:t>
            </a:r>
            <a:r>
              <a:rPr lang="en-US" altLang="en-US" dirty="0">
                <a:effectLst>
                  <a:outerShdw blurRad="38100" dist="38100" dir="2700000" algn="tl">
                    <a:srgbClr val="C0C0C0"/>
                  </a:outerShdw>
                </a:effectLst>
              </a:rPr>
              <a:t> </a:t>
            </a:r>
            <a:r>
              <a:rPr lang="en-US" altLang="en-US" dirty="0" err="1">
                <a:effectLst>
                  <a:outerShdw blurRad="38100" dist="38100" dir="2700000" algn="tl">
                    <a:srgbClr val="C0C0C0"/>
                  </a:outerShdw>
                </a:effectLst>
              </a:rPr>
              <a:t>imbriquées</a:t>
            </a:r>
            <a:r>
              <a:rPr lang="en-US" altLang="en-US" dirty="0">
                <a:effectLst>
                  <a:outerShdw blurRad="38100" dist="38100" dir="2700000" algn="tl">
                    <a:srgbClr val="C0C0C0"/>
                  </a:outerShdw>
                </a:effectLst>
              </a:rPr>
              <a:t> (suite)</a:t>
            </a:r>
          </a:p>
        </p:txBody>
      </p:sp>
      <mc:AlternateContent xmlns:mc="http://schemas.openxmlformats.org/markup-compatibility/2006" xmlns:a14="http://schemas.microsoft.com/office/drawing/2010/main">
        <mc:Choice Requires="a14">
          <p:sp>
            <p:nvSpPr>
              <p:cNvPr id="106499" name="Rectangle 3">
                <a:extLst>
                  <a:ext uri="{FF2B5EF4-FFF2-40B4-BE49-F238E27FC236}">
                    <a16:creationId xmlns:a16="http://schemas.microsoft.com/office/drawing/2014/main" id="{13C4CD1F-0D87-4F2A-85A1-F98440113CD7}"/>
                  </a:ext>
                </a:extLst>
              </p:cNvPr>
              <p:cNvSpPr>
                <a:spLocks noGrp="1" noChangeArrowheads="1"/>
              </p:cNvSpPr>
              <p:nvPr>
                <p:ph idx="1"/>
              </p:nvPr>
            </p:nvSpPr>
            <p:spPr>
              <a:xfrm>
                <a:off x="693020" y="1258913"/>
                <a:ext cx="7844588" cy="5367972"/>
              </a:xfrm>
            </p:spPr>
            <p:txBody>
              <a:bodyPr/>
              <a:lstStyle/>
              <a:p>
                <a:pPr algn="l" rtl="0">
                  <a:lnSpc>
                    <a:spcPct val="90000"/>
                  </a:lnSpc>
                </a:pPr>
                <a:r>
                  <a:rPr lang="en-US" altLang="en-US" dirty="0"/>
                  <a:t>Cela pourrait également être écrit en utilisant uniquement des jointures (en SQL) </a:t>
                </a:r>
                <a:r>
                  <a:rPr lang="en-US" altLang="en-US" dirty="0" err="1"/>
                  <a:t>comme</a:t>
                </a:r>
                <a:br>
                  <a:rPr lang="en-US" altLang="en-US" dirty="0"/>
                </a:br>
                <a:r>
                  <a:rPr lang="en-US" altLang="en-US" dirty="0"/>
                  <a:t> </a:t>
                </a:r>
                <a:r>
                  <a:rPr lang="en-US" altLang="en-US" b="1" dirty="0"/>
                  <a:t>where </a:t>
                </a:r>
                <a:r>
                  <a:rPr lang="en-US" altLang="en-US" i="1" dirty="0"/>
                  <a:t>t</a:t>
                </a:r>
                <a:r>
                  <a:rPr lang="en-US" altLang="en-US" baseline="-25000" dirty="0"/>
                  <a:t>1</a:t>
                </a:r>
                <a:r>
                  <a:rPr lang="en-US" altLang="en-US" dirty="0"/>
                  <a:t> </a:t>
                </a:r>
                <a:r>
                  <a:rPr lang="en-US" altLang="en-US" b="1" dirty="0"/>
                  <a:t>as</a:t>
                </a:r>
                <a:br>
                  <a:rPr lang="en-US" altLang="en-US" dirty="0"/>
                </a:br>
                <a:r>
                  <a:rPr lang="en-US" altLang="en-US" dirty="0"/>
                  <a:t>      (</a:t>
                </a:r>
                <a:r>
                  <a:rPr lang="en-US" altLang="en-US" b="1" dirty="0"/>
                  <a:t>select distinct </a:t>
                </a:r>
                <a:r>
                  <a:rPr lang="en-US" altLang="en-US" i="1" dirty="0"/>
                  <a:t>ID</a:t>
                </a:r>
                <a:br>
                  <a:rPr lang="en-US" altLang="en-US" dirty="0"/>
                </a:br>
                <a:r>
                  <a:rPr lang="en-US" altLang="en-US" dirty="0"/>
                  <a:t>       </a:t>
                </a:r>
                <a:r>
                  <a:rPr lang="en-US" altLang="en-US" b="1" dirty="0"/>
                  <a:t>from </a:t>
                </a:r>
                <a:r>
                  <a:rPr lang="en-US" altLang="en-US" i="1" dirty="0"/>
                  <a:t>enseigne</a:t>
                </a:r>
                <a:br>
                  <a:rPr lang="en-US" altLang="en-US" i="1" dirty="0"/>
                </a:br>
                <a:r>
                  <a:rPr lang="en-US" altLang="en-US" i="1" dirty="0"/>
                  <a:t>      </a:t>
                </a:r>
                <a:r>
                  <a:rPr lang="en-US" altLang="en-US" b="1" i="1" dirty="0"/>
                  <a:t>where</a:t>
                </a:r>
                <a:r>
                  <a:rPr lang="en-US" altLang="en-US" b="1" dirty="0"/>
                  <a:t> </a:t>
                </a:r>
                <a:r>
                  <a:rPr lang="en-US" altLang="en-US" i="1" dirty="0"/>
                  <a:t>année = 2019)</a:t>
                </a:r>
                <a:br>
                  <a:rPr lang="en-US" altLang="en-US" dirty="0"/>
                </a:br>
                <a:r>
                  <a:rPr lang="en-US" altLang="en-US" dirty="0"/>
                  <a:t> </a:t>
                </a:r>
                <a:r>
                  <a:rPr lang="en-US" altLang="en-US" b="1" dirty="0"/>
                  <a:t>select </a:t>
                </a:r>
                <a:r>
                  <a:rPr lang="en-US" altLang="en-US" i="1" dirty="0"/>
                  <a:t>Nom</a:t>
                </a:r>
                <a:br>
                  <a:rPr lang="en-US" altLang="en-US" dirty="0"/>
                </a:br>
                <a:r>
                  <a:rPr lang="en-US" altLang="en-US" dirty="0"/>
                  <a:t> </a:t>
                </a:r>
                <a:r>
                  <a:rPr lang="en-US" altLang="en-US" b="1" dirty="0"/>
                  <a:t>from </a:t>
                </a:r>
                <a:r>
                  <a:rPr lang="en-US" altLang="en-US" i="1" dirty="0"/>
                  <a:t>instructeur</a:t>
                </a:r>
                <a:r>
                  <a:rPr lang="en-US" altLang="en-US" dirty="0"/>
                  <a:t>, </a:t>
                </a:r>
                <a:r>
                  <a:rPr lang="en-US" altLang="en-US" i="1" dirty="0"/>
                  <a:t>t</a:t>
                </a:r>
                <a:r>
                  <a:rPr lang="en-US" altLang="en-US" baseline="-25000" dirty="0"/>
                  <a:t>1</a:t>
                </a:r>
                <a:br>
                  <a:rPr lang="en-US" altLang="en-US" dirty="0"/>
                </a:br>
                <a:r>
                  <a:rPr lang="en-US" altLang="en-US" dirty="0"/>
                  <a:t> </a:t>
                </a:r>
                <a:r>
                  <a:rPr lang="en-US" altLang="en-US" b="1" dirty="0"/>
                  <a:t>  where </a:t>
                </a:r>
                <a:r>
                  <a:rPr lang="en-US" altLang="en-US" i="1" dirty="0"/>
                  <a:t>t</a:t>
                </a:r>
                <a:r>
                  <a:rPr lang="en-US" altLang="en-US" baseline="-25000" dirty="0"/>
                  <a:t>1</a:t>
                </a:r>
                <a:r>
                  <a:rPr lang="en-US" altLang="en-US" dirty="0"/>
                  <a:t>.</a:t>
                </a:r>
                <a:r>
                  <a:rPr lang="en-US" altLang="en-US" i="1" dirty="0"/>
                  <a:t>ID = instructeur.ID</a:t>
                </a:r>
              </a:p>
              <a:p>
                <a:pPr algn="l" rtl="0">
                  <a:lnSpc>
                    <a:spcPct val="90000"/>
                  </a:lnSpc>
                </a:pPr>
                <a:r>
                  <a:rPr lang="en-US" altLang="en-US" dirty="0"/>
                  <a:t>La requête</a:t>
                </a:r>
                <a:r>
                  <a:rPr lang="en-US" altLang="en-US" b="1" dirty="0"/>
                  <a:t> </a:t>
                </a:r>
                <a:br>
                  <a:rPr lang="en-US" altLang="en-US" b="1" dirty="0"/>
                </a:br>
                <a:r>
                  <a:rPr lang="en-US" altLang="en-US" b="1" dirty="0"/>
                  <a:t>select</a:t>
                </a:r>
                <a:r>
                  <a:rPr lang="en-US" altLang="en-US" dirty="0"/>
                  <a:t> </a:t>
                </a:r>
                <a:r>
                  <a:rPr lang="en-US" altLang="en-US" i="1" dirty="0"/>
                  <a:t>Nom </a:t>
                </a:r>
                <a:br>
                  <a:rPr lang="en-US" altLang="en-US" i="1" dirty="0"/>
                </a:br>
                <a:r>
                  <a:rPr lang="en-US" altLang="en-US" b="1" i="1" dirty="0"/>
                  <a:t>from</a:t>
                </a:r>
                <a:r>
                  <a:rPr lang="en-US" altLang="en-US" b="1" dirty="0"/>
                  <a:t> </a:t>
                </a:r>
                <a:r>
                  <a:rPr lang="en-US" altLang="en-US" i="1" dirty="0"/>
                  <a:t>instructeur</a:t>
                </a:r>
                <a:br>
                  <a:rPr lang="en-US" altLang="en-US" i="1" dirty="0"/>
                </a:br>
                <a:r>
                  <a:rPr lang="en-US" altLang="en-US" b="1" i="1" dirty="0"/>
                  <a:t>where not exists</a:t>
                </a:r>
                <a:r>
                  <a:rPr lang="en-US" altLang="en-US" b="1" dirty="0"/>
                  <a:t>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 </a:t>
                </a:r>
                <a:r>
                  <a:rPr lang="en-US" altLang="en-US" i="1" dirty="0" err="1"/>
                  <a:t>enseigne</a:t>
                </a:r>
                <a:br>
                  <a:rPr lang="en-US" altLang="en-US" dirty="0"/>
                </a:br>
                <a:r>
                  <a:rPr lang="en-US" altLang="en-US" dirty="0"/>
                  <a:t> </a:t>
                </a:r>
                <a:r>
                  <a:rPr lang="en-US" altLang="en-US" b="1" dirty="0"/>
                  <a:t>                  where  </a:t>
                </a:r>
                <a:r>
                  <a:rPr lang="en-US" altLang="en-US" i="1" dirty="0"/>
                  <a:t>instructor.ID = enseigne.ID </a:t>
                </a:r>
                <a:r>
                  <a:rPr lang="en-US" altLang="en-US" b="1" i="1" dirty="0"/>
                  <a:t>and </a:t>
                </a:r>
                <a:r>
                  <a:rPr lang="en-US" altLang="en-US" i="1" dirty="0" err="1"/>
                  <a:t>enseigne.année</a:t>
                </a:r>
                <a:r>
                  <a:rPr lang="en-US" altLang="en-US" i="1" dirty="0"/>
                  <a:t> = 2019</a:t>
                </a:r>
                <a:r>
                  <a:rPr lang="en-US" altLang="en-US" dirty="0"/>
                  <a:t>)</a:t>
                </a:r>
              </a:p>
              <a:p>
                <a:pPr marL="0" indent="0" algn="l" rtl="0">
                  <a:lnSpc>
                    <a:spcPct val="90000"/>
                  </a:lnSpc>
                  <a:buNone/>
                </a:pPr>
                <a:r>
                  <a:rPr lang="en-US" altLang="en-US" dirty="0"/>
                  <a:t> peut être réécrit en utilisant le </a:t>
                </a:r>
                <a:r>
                  <a:rPr lang="en-US" altLang="en-US" b="1" dirty="0">
                    <a:solidFill>
                      <a:srgbClr val="002060"/>
                    </a:solidFill>
                  </a:rPr>
                  <a:t>anti-</a:t>
                </a:r>
                <a:r>
                  <a:rPr lang="en-US" altLang="en-US" b="1" dirty="0" err="1">
                    <a:solidFill>
                      <a:srgbClr val="002060"/>
                    </a:solidFill>
                  </a:rPr>
                  <a:t>demi-jointure</a:t>
                </a:r>
                <a:r>
                  <a:rPr lang="en-US" altLang="en-US" dirty="0"/>
                  <a:t> opération comme</a:t>
                </a:r>
                <a:r>
                  <a:rPr lang="en-IN" altLang="en-US" dirty="0"/>
                  <a:t> </a:t>
                </a:r>
                <a14:m>
                  <m:oMath xmlns:m="http://schemas.openxmlformats.org/officeDocument/2006/math">
                    <m:acc>
                      <m:accPr>
                        <m:chr m:val="̅"/>
                        <m:ctrlPr>
                          <a:rPr lang="en-IN" altLang="en-US" b="1" i="1" smtClean="0">
                            <a:latin typeface="Cambria Math" panose="02040503050406030204" pitchFamily="18" charset="0"/>
                          </a:rPr>
                        </m:ctrlPr>
                      </m:accPr>
                      <m:e>
                        <m:r>
                          <m:rPr>
                            <m:nor/>
                          </m:rPr>
                          <a:rPr lang="en-IN" b="1" dirty="0"/>
                          <m:t>⋉</m:t>
                        </m:r>
                      </m:e>
                    </m:acc>
                  </m:oMath>
                </a14:m>
                <a:br>
                  <a:rPr lang="en-IN" altLang="en-US" dirty="0"/>
                </a:br>
                <a:br>
                  <a:rPr lang="en-US" altLang="en-US" dirty="0"/>
                </a:br>
                <a:r>
                  <a:rPr lang="en-US" altLang="en-US" dirty="0"/>
                  <a:t> </a:t>
                </a: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Nom</a:t>
                </a:r>
                <a:r>
                  <a:rPr lang="en-IN" dirty="0"/>
                  <a:t>(</a:t>
                </a:r>
                <a:r>
                  <a:rPr lang="en-US" altLang="en-US" i="1" dirty="0"/>
                  <a:t>instructeur</a:t>
                </a:r>
                <a:r>
                  <a:rPr lang="en-IN" altLang="en-US" dirty="0"/>
                  <a:t> </a:t>
                </a:r>
                <a14:m>
                  <m:oMath xmlns:m="http://schemas.openxmlformats.org/officeDocument/2006/math">
                    <m:acc>
                      <m:accPr>
                        <m:chr m:val="̅"/>
                        <m:ctrlPr>
                          <a:rPr lang="en-IN" altLang="en-US" b="0" i="1" smtClean="0">
                            <a:latin typeface="Cambria Math" panose="02040503050406030204" pitchFamily="18" charset="0"/>
                          </a:rPr>
                        </m:ctrlPr>
                      </m:accPr>
                      <m:e>
                        <m:r>
                          <m:rPr>
                            <m:nor/>
                          </m:rPr>
                          <a:rPr lang="en-IN" dirty="0"/>
                          <m:t>⋉</m:t>
                        </m:r>
                      </m:e>
                    </m:acc>
                  </m:oMath>
                </a14:m>
                <a:r>
                  <a:rPr lang="en-US" altLang="en-US" i="1" baseline="-25000" dirty="0">
                    <a:sym typeface="Symbol" panose="05050102010706020507" pitchFamily="18" charset="2"/>
                  </a:rPr>
                  <a:t>instructor.ID = enseigne.ID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enseigne.année</a:t>
                </a:r>
                <a:r>
                  <a:rPr lang="en-US" altLang="en-US" i="1" baseline="-25000" dirty="0">
                    <a:sym typeface="Symbol" panose="05050102010706020507" pitchFamily="18" charset="2"/>
                  </a:rPr>
                  <a:t>= 2019</a:t>
                </a:r>
                <a:r>
                  <a:rPr lang="en-US" altLang="en-US" i="1" dirty="0"/>
                  <a:t> </a:t>
                </a:r>
                <a:r>
                  <a:rPr lang="en-US" altLang="en-US" baseline="-25000" dirty="0">
                    <a:sym typeface="Symbol" panose="05050102010706020507" pitchFamily="18" charset="2"/>
                  </a:rPr>
                  <a:t> </a:t>
                </a:r>
                <a:r>
                  <a:rPr lang="en-US" altLang="en-US" i="1" dirty="0"/>
                  <a:t>enseigne</a:t>
                </a:r>
                <a:r>
                  <a:rPr lang="en-US" altLang="en-US" dirty="0"/>
                  <a:t>) </a:t>
                </a:r>
              </a:p>
            </p:txBody>
          </p:sp>
        </mc:Choice>
        <mc:Fallback xmlns="">
          <p:sp>
            <p:nvSpPr>
              <p:cNvPr id="106499" name="Rectangle 3">
                <a:extLst>
                  <a:ext uri="{FF2B5EF4-FFF2-40B4-BE49-F238E27FC236}">
                    <a16:creationId xmlns:a16="http://schemas.microsoft.com/office/drawing/2014/main" id="{13C4CD1F-0D87-4F2A-85A1-F98440113CD7}"/>
                  </a:ext>
                </a:extLst>
              </p:cNvPr>
              <p:cNvSpPr>
                <a:spLocks noGrp="1" noRot="1" noChangeAspect="1" noMove="1" noResize="1" noEditPoints="1" noAdjustHandles="1" noChangeArrowheads="1" noChangeShapeType="1" noTextEdit="1"/>
              </p:cNvSpPr>
              <p:nvPr>
                <p:ph idx="1"/>
              </p:nvPr>
            </p:nvSpPr>
            <p:spPr>
              <a:xfrm>
                <a:off x="693020" y="1258913"/>
                <a:ext cx="7844588" cy="5367972"/>
              </a:xfrm>
              <a:blipFill>
                <a:blip r:embed="rId3"/>
                <a:stretch>
                  <a:fillRect l="-544" t="-1023" r="-78"/>
                </a:stretch>
              </a:blipFill>
            </p:spPr>
            <p:txBody>
              <a:bodyPr/>
              <a:lstStyle/>
              <a:p>
                <a:r>
                  <a:rPr lang="fr-CA">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E00F-E685-47A5-84F9-E60D4C1A2F2D}"/>
              </a:ext>
            </a:extLst>
          </p:cNvPr>
          <p:cNvSpPr>
            <a:spLocks noGrp="1"/>
          </p:cNvSpPr>
          <p:nvPr>
            <p:ph type="title"/>
          </p:nvPr>
        </p:nvSpPr>
        <p:spPr/>
        <p:txBody>
          <a:bodyPr/>
          <a:lstStyle/>
          <a:p>
            <a:pPr algn="l" rtl="0"/>
            <a:r>
              <a:rPr lang="en-IN" dirty="0"/>
              <a:t>Affichage des plans d'évaluation des requêtes</a:t>
            </a:r>
          </a:p>
        </p:txBody>
      </p:sp>
      <p:sp>
        <p:nvSpPr>
          <p:cNvPr id="3" name="Content Placeholder 2">
            <a:extLst>
              <a:ext uri="{FF2B5EF4-FFF2-40B4-BE49-F238E27FC236}">
                <a16:creationId xmlns:a16="http://schemas.microsoft.com/office/drawing/2014/main" id="{B6CC1549-6E63-4CF8-ADF8-9777B7E54157}"/>
              </a:ext>
            </a:extLst>
          </p:cNvPr>
          <p:cNvSpPr>
            <a:spLocks noGrp="1"/>
          </p:cNvSpPr>
          <p:nvPr>
            <p:ph idx="1"/>
          </p:nvPr>
        </p:nvSpPr>
        <p:spPr>
          <a:xfrm>
            <a:off x="712269" y="1092872"/>
            <a:ext cx="7709835" cy="4393528"/>
          </a:xfrm>
        </p:spPr>
        <p:txBody>
          <a:bodyPr/>
          <a:lstStyle/>
          <a:p>
            <a:pPr algn="l" rtl="0"/>
            <a:r>
              <a:rPr lang="fr-CA" dirty="0"/>
              <a:t>La plupart des bases de données supportent </a:t>
            </a:r>
            <a:r>
              <a:rPr lang="fr-CA" b="1" dirty="0" err="1">
                <a:solidFill>
                  <a:srgbClr val="002060"/>
                </a:solidFill>
              </a:rPr>
              <a:t>explain</a:t>
            </a:r>
            <a:r>
              <a:rPr lang="fr-CA" dirty="0"/>
              <a:t> &lt;</a:t>
            </a:r>
            <a:r>
              <a:rPr lang="fr-CA" dirty="0" err="1"/>
              <a:t>query</a:t>
            </a:r>
            <a:r>
              <a:rPr lang="fr-CA" dirty="0"/>
              <a:t>&gt;</a:t>
            </a:r>
          </a:p>
          <a:p>
            <a:pPr lvl="1" algn="l" rtl="0"/>
            <a:r>
              <a:rPr lang="fr-CA" dirty="0"/>
              <a:t>Affiche le plan choisi par l'optimiseur de requêtes, ainsi que les estimations de coûts. </a:t>
            </a:r>
          </a:p>
          <a:p>
            <a:pPr lvl="1" algn="l" rtl="0"/>
            <a:r>
              <a:rPr lang="fr-CA" dirty="0"/>
              <a:t>Quelques variations de syntaxe entre les bases de données:</a:t>
            </a:r>
          </a:p>
          <a:p>
            <a:pPr lvl="2" algn="l" rtl="0"/>
            <a:r>
              <a:rPr lang="fr-CA" dirty="0"/>
              <a:t>Oracle: </a:t>
            </a:r>
            <a:r>
              <a:rPr lang="fr-CA" b="1" dirty="0" err="1">
                <a:solidFill>
                  <a:srgbClr val="002060"/>
                </a:solidFill>
              </a:rPr>
              <a:t>explain</a:t>
            </a:r>
            <a:r>
              <a:rPr lang="fr-CA" b="1" dirty="0">
                <a:solidFill>
                  <a:srgbClr val="002060"/>
                </a:solidFill>
              </a:rPr>
              <a:t> plan for </a:t>
            </a:r>
            <a:r>
              <a:rPr lang="fr-CA" dirty="0">
                <a:solidFill>
                  <a:srgbClr val="002060"/>
                </a:solidFill>
              </a:rPr>
              <a:t>&lt;</a:t>
            </a:r>
            <a:r>
              <a:rPr lang="fr-CA" dirty="0" err="1">
                <a:solidFill>
                  <a:srgbClr val="002060"/>
                </a:solidFill>
              </a:rPr>
              <a:t>query</a:t>
            </a:r>
            <a:r>
              <a:rPr lang="fr-CA" dirty="0">
                <a:solidFill>
                  <a:srgbClr val="002060"/>
                </a:solidFill>
              </a:rPr>
              <a:t>&gt; </a:t>
            </a:r>
            <a:r>
              <a:rPr lang="fr-CA" dirty="0"/>
              <a:t>suivi par </a:t>
            </a:r>
            <a:r>
              <a:rPr lang="fr-CA" b="1" dirty="0">
                <a:solidFill>
                  <a:srgbClr val="002060"/>
                </a:solidFill>
              </a:rPr>
              <a:t>select </a:t>
            </a:r>
            <a:r>
              <a:rPr lang="fr-CA" dirty="0"/>
              <a:t>* </a:t>
            </a:r>
            <a:r>
              <a:rPr lang="fr-CA" b="1" dirty="0" err="1">
                <a:solidFill>
                  <a:srgbClr val="002060"/>
                </a:solidFill>
              </a:rPr>
              <a:t>from</a:t>
            </a:r>
            <a:r>
              <a:rPr lang="fr-CA" dirty="0"/>
              <a:t> table (</a:t>
            </a:r>
            <a:r>
              <a:rPr lang="fr-CA" i="1" dirty="0" err="1"/>
              <a:t>dbms_xplan.display</a:t>
            </a:r>
            <a:r>
              <a:rPr lang="fr-CA" dirty="0"/>
              <a:t>)</a:t>
            </a:r>
          </a:p>
          <a:p>
            <a:pPr lvl="2" algn="l" rtl="0"/>
            <a:r>
              <a:rPr lang="fr-CA" dirty="0"/>
              <a:t>Serveur SQL: </a:t>
            </a:r>
            <a:r>
              <a:rPr lang="fr-CA" b="1" dirty="0">
                <a:solidFill>
                  <a:srgbClr val="002060"/>
                </a:solidFill>
              </a:rPr>
              <a:t>set </a:t>
            </a:r>
            <a:r>
              <a:rPr lang="fr-CA" b="1" dirty="0" err="1">
                <a:solidFill>
                  <a:srgbClr val="002060"/>
                </a:solidFill>
              </a:rPr>
              <a:t>showplan_text</a:t>
            </a:r>
            <a:r>
              <a:rPr lang="fr-CA" b="1" dirty="0">
                <a:solidFill>
                  <a:srgbClr val="002060"/>
                </a:solidFill>
              </a:rPr>
              <a:t> on</a:t>
            </a:r>
          </a:p>
          <a:p>
            <a:pPr marL="857250" lvl="2" indent="0" algn="l" rtl="0">
              <a:buNone/>
            </a:pPr>
            <a:endParaRPr lang="fr-CA" b="1" dirty="0">
              <a:solidFill>
                <a:srgbClr val="002060"/>
              </a:solidFill>
            </a:endParaRPr>
          </a:p>
          <a:p>
            <a:pPr algn="l" rtl="0"/>
            <a:r>
              <a:rPr lang="fr-CA" dirty="0"/>
              <a:t>Certaines bases de données (par exemple PostgreSQL) supportent </a:t>
            </a:r>
            <a:r>
              <a:rPr lang="fr-CA" b="1" dirty="0" err="1">
                <a:solidFill>
                  <a:srgbClr val="002060"/>
                </a:solidFill>
              </a:rPr>
              <a:t>explain</a:t>
            </a:r>
            <a:r>
              <a:rPr lang="fr-CA" b="1" dirty="0">
                <a:solidFill>
                  <a:srgbClr val="002060"/>
                </a:solidFill>
              </a:rPr>
              <a:t> analyse</a:t>
            </a:r>
            <a:r>
              <a:rPr lang="fr-CA" dirty="0"/>
              <a:t> &lt;</a:t>
            </a:r>
            <a:r>
              <a:rPr lang="fr-CA" dirty="0" err="1"/>
              <a:t>query</a:t>
            </a:r>
            <a:r>
              <a:rPr lang="fr-CA" dirty="0"/>
              <a:t>&gt;</a:t>
            </a:r>
          </a:p>
          <a:p>
            <a:pPr lvl="1" algn="l" rtl="0"/>
            <a:r>
              <a:rPr lang="fr-CA" dirty="0"/>
              <a:t>Affiche les statistiques d'exécution de la requête, en plus d'afficher le plan d’évaluation.</a:t>
            </a:r>
          </a:p>
          <a:p>
            <a:pPr marL="0" indent="0" algn="l" rtl="0">
              <a:buNone/>
            </a:pPr>
            <a:endParaRPr lang="fr-CA" i="1" dirty="0"/>
          </a:p>
        </p:txBody>
      </p:sp>
    </p:spTree>
    <p:extLst>
      <p:ext uri="{BB962C8B-B14F-4D97-AF65-F5344CB8AC3E}">
        <p14:creationId xmlns:p14="http://schemas.microsoft.com/office/powerpoint/2010/main" val="4148626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44E71600-EAEB-4445-9FE7-51CF8BC59640}"/>
              </a:ext>
            </a:extLst>
          </p:cNvPr>
          <p:cNvSpPr>
            <a:spLocks noGrp="1" noChangeArrowheads="1"/>
          </p:cNvSpPr>
          <p:nvPr>
            <p:ph type="title"/>
          </p:nvPr>
        </p:nvSpPr>
        <p:spPr>
          <a:xfrm>
            <a:off x="768350" y="261859"/>
            <a:ext cx="8077200" cy="609600"/>
          </a:xfrm>
        </p:spPr>
        <p:txBody>
          <a:bodyPr/>
          <a:lstStyle/>
          <a:p>
            <a:pPr algn="l" rtl="0">
              <a:defRPr/>
            </a:pPr>
            <a:r>
              <a:rPr lang="fr-CA" altLang="en-US" dirty="0">
                <a:effectLst>
                  <a:outerShdw blurRad="38100" dist="38100" dir="2700000" algn="tl">
                    <a:srgbClr val="C0C0C0"/>
                  </a:outerShdw>
                </a:effectLst>
              </a:rPr>
              <a:t>Optimisation des sous-requêtes imbriquées (suite)</a:t>
            </a:r>
          </a:p>
        </p:txBody>
      </p:sp>
      <p:sp>
        <p:nvSpPr>
          <p:cNvPr id="104451" name="Rectangle 3">
            <a:extLst>
              <a:ext uri="{FF2B5EF4-FFF2-40B4-BE49-F238E27FC236}">
                <a16:creationId xmlns:a16="http://schemas.microsoft.com/office/drawing/2014/main" id="{A5D2FC05-4587-4642-8988-4937CFE8C92B}"/>
              </a:ext>
            </a:extLst>
          </p:cNvPr>
          <p:cNvSpPr>
            <a:spLocks noGrp="1" noChangeArrowheads="1"/>
          </p:cNvSpPr>
          <p:nvPr>
            <p:ph idx="1"/>
          </p:nvPr>
        </p:nvSpPr>
        <p:spPr>
          <a:xfrm>
            <a:off x="673768" y="1234849"/>
            <a:ext cx="7613584" cy="5367972"/>
          </a:xfrm>
        </p:spPr>
        <p:txBody>
          <a:bodyPr/>
          <a:lstStyle/>
          <a:p>
            <a:pPr algn="l" rtl="0">
              <a:lnSpc>
                <a:spcPct val="90000"/>
              </a:lnSpc>
              <a:buFont typeface="Monotype Sorts" pitchFamily="-65" charset="2"/>
              <a:buNone/>
            </a:pPr>
            <a:r>
              <a:rPr lang="en-US" altLang="en-US" dirty="0"/>
              <a:t>En général, les requêtes SQL du formulaire ci-dessous peuvent être réécrites comme indiqué</a:t>
            </a:r>
          </a:p>
          <a:p>
            <a:pPr algn="l" rtl="0">
              <a:lnSpc>
                <a:spcPct val="90000"/>
              </a:lnSpc>
            </a:pPr>
            <a:r>
              <a:rPr lang="en-US" altLang="en-US" dirty="0"/>
              <a:t>Récrire: </a:t>
            </a:r>
            <a:r>
              <a:rPr lang="en-US" altLang="en-US" b="1" dirty="0"/>
              <a:t>select </a:t>
            </a:r>
            <a:r>
              <a:rPr lang="en-US" altLang="en-US" b="1" i="1" dirty="0"/>
              <a:t>A</a:t>
            </a:r>
            <a:br>
              <a:rPr lang="en-US" altLang="en-US" dirty="0"/>
            </a:br>
            <a:r>
              <a:rPr lang="en-US" altLang="en-US" dirty="0"/>
              <a:t>              </a:t>
            </a:r>
            <a:r>
              <a:rPr lang="en-US" altLang="en-US" b="1" dirty="0"/>
              <a:t>from</a:t>
            </a:r>
            <a:r>
              <a:rPr lang="en-US" altLang="en-US" dirty="0"/>
              <a:t> </a:t>
            </a:r>
            <a:r>
              <a:rPr lang="en-US" altLang="en-US" i="1" dirty="0"/>
              <a:t>r</a:t>
            </a:r>
            <a:r>
              <a:rPr lang="en-US" altLang="en-US" baseline="-25000" dirty="0"/>
              <a:t>1</a:t>
            </a:r>
            <a:r>
              <a:rPr lang="en-US" altLang="en-US" i="1" dirty="0"/>
              <a:t>, r</a:t>
            </a:r>
            <a:r>
              <a:rPr lang="en-US" altLang="en-US" baseline="-25000" dirty="0"/>
              <a:t>2</a:t>
            </a:r>
            <a:r>
              <a:rPr lang="en-US" altLang="en-US" i="1" dirty="0"/>
              <a:t> ,…, </a:t>
            </a:r>
            <a:r>
              <a:rPr lang="en-US" altLang="en-US" i="1" dirty="0" err="1"/>
              <a:t>r</a:t>
            </a:r>
            <a:r>
              <a:rPr lang="en-US" altLang="en-US" baseline="-25000" dirty="0" err="1"/>
              <a:t>n</a:t>
            </a:r>
            <a:r>
              <a:rPr lang="en-US" altLang="en-US" baseline="-25000" dirty="0"/>
              <a:t> </a:t>
            </a:r>
            <a:br>
              <a:rPr lang="en-US" altLang="en-US" baseline="-25000" dirty="0"/>
            </a:br>
            <a:r>
              <a:rPr lang="en-US" altLang="en-US" baseline="-25000" dirty="0"/>
              <a:t>                     </a:t>
            </a:r>
            <a:r>
              <a:rPr lang="en-US" altLang="en-US" b="1" dirty="0"/>
              <a:t>where</a:t>
            </a:r>
            <a:r>
              <a:rPr lang="en-US" altLang="en-US" dirty="0"/>
              <a:t> </a:t>
            </a:r>
            <a:r>
              <a:rPr lang="en-US" altLang="en-US" i="1" dirty="0"/>
              <a:t>P</a:t>
            </a:r>
            <a:r>
              <a:rPr lang="en-US" altLang="en-US" baseline="-25000" dirty="0"/>
              <a:t>1</a:t>
            </a:r>
            <a:r>
              <a:rPr lang="en-US" altLang="en-US" dirty="0"/>
              <a:t> </a:t>
            </a:r>
            <a:r>
              <a:rPr lang="en-US" altLang="en-US" b="1" dirty="0"/>
              <a:t>and exists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a:t>
            </a:r>
            <a:r>
              <a:rPr lang="en-US" altLang="en-US" dirty="0"/>
              <a:t> </a:t>
            </a:r>
            <a:r>
              <a:rPr lang="en-US" altLang="en-US" i="1" dirty="0"/>
              <a:t>s</a:t>
            </a:r>
            <a:r>
              <a:rPr lang="en-US" altLang="en-US" baseline="-25000" dirty="0"/>
              <a:t>1</a:t>
            </a:r>
            <a:r>
              <a:rPr lang="en-US" altLang="en-US" i="1" dirty="0"/>
              <a:t>, s</a:t>
            </a:r>
            <a:r>
              <a:rPr lang="en-US" altLang="en-US" baseline="-25000" dirty="0"/>
              <a:t>2</a:t>
            </a:r>
            <a:r>
              <a:rPr lang="en-US" altLang="en-US" i="1" dirty="0"/>
              <a:t> ,…, </a:t>
            </a:r>
            <a:r>
              <a:rPr lang="en-US" altLang="en-US" i="1" dirty="0" err="1"/>
              <a:t>s</a:t>
            </a:r>
            <a:r>
              <a:rPr lang="en-US" altLang="en-US" baseline="-25000" dirty="0" err="1"/>
              <a:t>m</a:t>
            </a:r>
            <a:r>
              <a:rPr lang="en-US" altLang="en-US" baseline="-25000" dirty="0"/>
              <a:t> </a:t>
            </a:r>
            <a:br>
              <a:rPr lang="en-US" altLang="en-US" dirty="0"/>
            </a:br>
            <a:r>
              <a:rPr lang="en-US" altLang="en-US" dirty="0"/>
              <a:t>                                                            </a:t>
            </a:r>
            <a:r>
              <a:rPr lang="en-US" altLang="en-US" b="1" dirty="0"/>
              <a:t>where</a:t>
            </a:r>
            <a:r>
              <a:rPr lang="en-US" altLang="en-US" dirty="0"/>
              <a:t> </a:t>
            </a:r>
            <a:r>
              <a:rPr lang="en-US" altLang="en-US" i="1" dirty="0"/>
              <a:t>P</a:t>
            </a:r>
            <a:r>
              <a:rPr lang="en-US" altLang="en-US" baseline="-25000" dirty="0"/>
              <a:t>2</a:t>
            </a:r>
            <a:r>
              <a:rPr lang="en-US" altLang="en-US" baseline="30000" dirty="0"/>
              <a:t>1</a:t>
            </a:r>
            <a:r>
              <a:rPr lang="en-US" altLang="en-US" baseline="-25000" dirty="0"/>
              <a:t> </a:t>
            </a:r>
            <a:r>
              <a:rPr lang="en-US" altLang="en-US" b="1" dirty="0"/>
              <a:t>et</a:t>
            </a:r>
            <a:r>
              <a:rPr lang="en-US" altLang="en-US" i="1" dirty="0"/>
              <a:t> P</a:t>
            </a:r>
            <a:r>
              <a:rPr lang="en-US" altLang="en-US" baseline="-25000" dirty="0"/>
              <a:t>2</a:t>
            </a:r>
            <a:r>
              <a:rPr lang="en-US" altLang="en-US" baseline="30000" dirty="0"/>
              <a:t>2</a:t>
            </a:r>
            <a:r>
              <a:rPr lang="en-US" altLang="en-US" baseline="-25000" dirty="0"/>
              <a:t> </a:t>
            </a:r>
            <a:r>
              <a:rPr lang="en-US" altLang="en-US" dirty="0"/>
              <a:t>)</a:t>
            </a:r>
          </a:p>
          <a:p>
            <a:pPr algn="l" rtl="0">
              <a:lnSpc>
                <a:spcPct val="90000"/>
              </a:lnSpc>
            </a:pPr>
            <a:r>
              <a:rPr lang="en-US" altLang="en-US" dirty="0"/>
              <a:t>À: </a:t>
            </a:r>
            <a:r>
              <a:rPr lang="en-US" altLang="en-US" dirty="0">
                <a:ea typeface="MS PGothic" panose="020B0600070205080204" pitchFamily="34" charset="-128"/>
                <a:sym typeface="Symbol" panose="05050102010706020507" pitchFamily="18" charset="2"/>
              </a:rPr>
              <a:t> </a:t>
            </a:r>
            <a:r>
              <a:rPr lang="en-IN" altLang="en-US" i="1" baseline="-25000" dirty="0">
                <a:ea typeface="MS PGothic" panose="020B0600070205080204" pitchFamily="34" charset="-128"/>
                <a:sym typeface="Symbol" panose="05050102010706020507" pitchFamily="18" charset="2"/>
              </a:rPr>
              <a:t>A</a:t>
            </a:r>
            <a:r>
              <a:rPr lang="en-IN" dirty="0"/>
              <a:t>(</a:t>
            </a:r>
            <a:r>
              <a:rPr lang="el-GR" altLang="en-US" dirty="0"/>
              <a:t>σ</a:t>
            </a:r>
            <a:r>
              <a:rPr lang="en-US" altLang="en-US" baseline="-25000" dirty="0"/>
              <a:t> P1 </a:t>
            </a:r>
            <a:r>
              <a:rPr lang="en-US" altLang="en-US" dirty="0"/>
              <a:t>(</a:t>
            </a:r>
            <a:r>
              <a:rPr lang="en-US" altLang="en-US" i="1" dirty="0"/>
              <a:t>r</a:t>
            </a:r>
            <a:r>
              <a:rPr lang="en-US" altLang="en-US" baseline="-25000" dirty="0"/>
              <a:t>1</a:t>
            </a:r>
            <a:r>
              <a:rPr lang="en-US" altLang="en-US" i="1" dirty="0"/>
              <a:t> </a:t>
            </a:r>
            <a:r>
              <a:rPr lang="en-US" altLang="en-US" dirty="0"/>
              <a:t>X</a:t>
            </a:r>
            <a:r>
              <a:rPr lang="en-US" altLang="en-US" i="1" dirty="0"/>
              <a:t> r</a:t>
            </a:r>
            <a:r>
              <a:rPr lang="en-US" altLang="en-US" baseline="-25000" dirty="0"/>
              <a:t>2</a:t>
            </a:r>
            <a:r>
              <a:rPr lang="en-US" altLang="en-US" i="1" dirty="0"/>
              <a:t> </a:t>
            </a:r>
            <a:r>
              <a:rPr lang="en-US" altLang="en-US" dirty="0"/>
              <a:t>X </a:t>
            </a:r>
            <a:r>
              <a:rPr lang="en-US" altLang="en-US" i="1" dirty="0"/>
              <a:t>…</a:t>
            </a:r>
            <a:r>
              <a:rPr lang="en-US" altLang="en-US" dirty="0"/>
              <a:t> X</a:t>
            </a:r>
            <a:r>
              <a:rPr lang="en-US" altLang="en-US" i="1" dirty="0"/>
              <a:t> </a:t>
            </a:r>
            <a:r>
              <a:rPr lang="en-US" altLang="en-US" i="1" dirty="0" err="1"/>
              <a:t>r</a:t>
            </a:r>
            <a:r>
              <a:rPr lang="en-US" altLang="en-US" baseline="-25000" dirty="0" err="1"/>
              <a:t>n</a:t>
            </a:r>
            <a:r>
              <a:rPr lang="en-US" altLang="en-US" baseline="-25000" dirty="0"/>
              <a:t> </a:t>
            </a:r>
            <a:r>
              <a:rPr lang="en-US" altLang="en-US" dirty="0"/>
              <a:t>) </a:t>
            </a:r>
            <a:r>
              <a:rPr lang="en-IN" dirty="0"/>
              <a:t>⋉ </a:t>
            </a:r>
            <a:r>
              <a:rPr lang="en-US" altLang="en-US" i="1" baseline="-25000" dirty="0">
                <a:sym typeface="Symbol" panose="05050102010706020507" pitchFamily="18" charset="2"/>
              </a:rPr>
              <a:t>P</a:t>
            </a:r>
            <a:r>
              <a:rPr lang="en-US" altLang="en-US" i="1" baseline="-34000" dirty="0">
                <a:sym typeface="Symbol" panose="05050102010706020507" pitchFamily="18" charset="2"/>
              </a:rPr>
              <a:t>2</a:t>
            </a:r>
            <a:r>
              <a:rPr lang="en-US" altLang="en-US" i="1" baseline="-10000" dirty="0">
                <a:sym typeface="Symbol" panose="05050102010706020507" pitchFamily="18" charset="2"/>
              </a:rPr>
              <a:t>2</a:t>
            </a:r>
            <a:r>
              <a:rPr lang="en-US" altLang="en-US" i="1" dirty="0"/>
              <a:t> </a:t>
            </a:r>
            <a:r>
              <a:rPr lang="en-US" altLang="en-US" baseline="-25000" dirty="0">
                <a:sym typeface="Symbol" panose="05050102010706020507" pitchFamily="18" charset="2"/>
              </a:rPr>
              <a:t> </a:t>
            </a:r>
            <a:r>
              <a:rPr lang="el-GR" altLang="en-US" dirty="0"/>
              <a:t>σ</a:t>
            </a:r>
            <a:r>
              <a:rPr lang="en-US" altLang="en-US" baseline="-25000" dirty="0"/>
              <a:t> </a:t>
            </a:r>
            <a:r>
              <a:rPr lang="en-US" altLang="en-US" i="1" baseline="-25000" dirty="0">
                <a:sym typeface="Symbol" panose="05050102010706020507" pitchFamily="18" charset="2"/>
              </a:rPr>
              <a:t>P</a:t>
            </a:r>
            <a:r>
              <a:rPr lang="en-US" altLang="en-US" i="1" baseline="-34000" dirty="0">
                <a:sym typeface="Symbol" panose="05050102010706020507" pitchFamily="18" charset="2"/>
              </a:rPr>
              <a:t>2</a:t>
            </a:r>
            <a:r>
              <a:rPr lang="en-US" altLang="en-US" i="1" baseline="-10000" dirty="0">
                <a:sym typeface="Symbol" panose="05050102010706020507" pitchFamily="18" charset="2"/>
              </a:rPr>
              <a:t>1</a:t>
            </a:r>
            <a:r>
              <a:rPr lang="en-US" altLang="en-US" baseline="-25000" dirty="0"/>
              <a:t> </a:t>
            </a:r>
            <a:r>
              <a:rPr lang="en-US" altLang="en-US" i="1" dirty="0"/>
              <a:t>(s</a:t>
            </a:r>
            <a:r>
              <a:rPr lang="en-US" altLang="en-US" baseline="-25000" dirty="0"/>
              <a:t>1</a:t>
            </a:r>
            <a:r>
              <a:rPr lang="en-US" altLang="en-US" i="1" dirty="0"/>
              <a:t> </a:t>
            </a:r>
            <a:r>
              <a:rPr lang="en-US" altLang="en-US" dirty="0"/>
              <a:t>X</a:t>
            </a:r>
            <a:r>
              <a:rPr lang="en-US" altLang="en-US" i="1" dirty="0"/>
              <a:t> s</a:t>
            </a:r>
            <a:r>
              <a:rPr lang="en-US" altLang="en-US" baseline="-25000" dirty="0"/>
              <a:t>2</a:t>
            </a:r>
            <a:r>
              <a:rPr lang="en-US" altLang="en-US" i="1" dirty="0"/>
              <a:t> </a:t>
            </a:r>
            <a:r>
              <a:rPr lang="en-US" altLang="en-US" dirty="0"/>
              <a:t>X </a:t>
            </a:r>
            <a:r>
              <a:rPr lang="en-US" altLang="en-US" i="1" dirty="0"/>
              <a:t>…</a:t>
            </a:r>
            <a:r>
              <a:rPr lang="en-US" altLang="en-US" dirty="0"/>
              <a:t> X</a:t>
            </a:r>
            <a:r>
              <a:rPr lang="en-US" altLang="en-US" i="1" dirty="0"/>
              <a:t> </a:t>
            </a:r>
            <a:r>
              <a:rPr lang="en-US" altLang="en-US" i="1" dirty="0" err="1"/>
              <a:t>s</a:t>
            </a:r>
            <a:r>
              <a:rPr lang="en-US" altLang="en-US" baseline="-25000" dirty="0" err="1"/>
              <a:t>m</a:t>
            </a:r>
            <a:r>
              <a:rPr lang="en-US" altLang="en-US" baseline="-25000" dirty="0"/>
              <a:t> </a:t>
            </a:r>
            <a:r>
              <a:rPr lang="en-US" altLang="en-US" dirty="0"/>
              <a:t>)</a:t>
            </a:r>
          </a:p>
          <a:p>
            <a:pPr lvl="1" algn="l" rtl="0">
              <a:lnSpc>
                <a:spcPct val="90000"/>
              </a:lnSpc>
            </a:pPr>
            <a:r>
              <a:rPr lang="en-US" altLang="en-US" i="1" dirty="0"/>
              <a:t>P</a:t>
            </a:r>
            <a:r>
              <a:rPr lang="en-US" altLang="en-US" baseline="-25000" dirty="0"/>
              <a:t>2</a:t>
            </a:r>
            <a:r>
              <a:rPr lang="en-US" altLang="en-US" baseline="30000" dirty="0"/>
              <a:t>1 </a:t>
            </a:r>
            <a:r>
              <a:rPr lang="en-US" altLang="en-US" dirty="0"/>
              <a:t>contient des prédicats qui n'impliquent aucune variable de corrélation</a:t>
            </a:r>
          </a:p>
          <a:p>
            <a:pPr lvl="1" algn="l" rtl="0">
              <a:lnSpc>
                <a:spcPct val="90000"/>
              </a:lnSpc>
            </a:pPr>
            <a:r>
              <a:rPr lang="en-US" altLang="en-US" i="1" dirty="0"/>
              <a:t>P</a:t>
            </a:r>
            <a:r>
              <a:rPr lang="en-US" altLang="en-US" baseline="-25000" dirty="0"/>
              <a:t>2</a:t>
            </a:r>
            <a:r>
              <a:rPr lang="en-US" altLang="en-US" baseline="30000" dirty="0"/>
              <a:t>2</a:t>
            </a:r>
            <a:r>
              <a:rPr lang="en-US" altLang="en-US" dirty="0"/>
              <a:t> contient des prédicats impliquant des variables de corrélation</a:t>
            </a:r>
          </a:p>
          <a:p>
            <a:pPr algn="l" rtl="0">
              <a:lnSpc>
                <a:spcPct val="90000"/>
              </a:lnSpc>
            </a:pPr>
            <a:r>
              <a:rPr lang="en-US" altLang="en-US" dirty="0"/>
              <a:t>Le processus de remplacement d'une requête imbriquée par une requête par une jointure /demi-jointure (éventuellement avec une relation temporaire) est appelée </a:t>
            </a:r>
            <a:r>
              <a:rPr lang="en-US" altLang="en-US" b="1" dirty="0">
                <a:solidFill>
                  <a:srgbClr val="002060"/>
                </a:solidFill>
              </a:rPr>
              <a:t>décorrélation</a:t>
            </a:r>
            <a:r>
              <a:rPr lang="en-US" altLang="en-US" dirty="0">
                <a:solidFill>
                  <a:schemeClr val="tx2"/>
                </a:solidFill>
              </a:rPr>
              <a:t>.</a:t>
            </a:r>
          </a:p>
          <a:p>
            <a:pPr algn="l" rtl="0">
              <a:lnSpc>
                <a:spcPct val="90000"/>
              </a:lnSpc>
            </a:pPr>
            <a:r>
              <a:rPr lang="en-US" altLang="en-US" dirty="0"/>
              <a:t>La décorrélation est plus compliquée dans plusieurs cas, par exemple</a:t>
            </a:r>
          </a:p>
          <a:p>
            <a:pPr lvl="2" algn="l" rtl="0">
              <a:lnSpc>
                <a:spcPct val="90000"/>
              </a:lnSpc>
            </a:pPr>
            <a:r>
              <a:rPr lang="en-US" altLang="en-US" dirty="0"/>
              <a:t>La sous-requête imbriquée utilise l'agrégation, ou</a:t>
            </a:r>
          </a:p>
          <a:p>
            <a:pPr lvl="2" algn="l" rtl="0">
              <a:lnSpc>
                <a:spcPct val="90000"/>
              </a:lnSpc>
            </a:pPr>
            <a:r>
              <a:rPr lang="en-US" altLang="en-US" dirty="0"/>
              <a:t>La sous-requête imbriquée est une sous-requête scalaire</a:t>
            </a:r>
          </a:p>
          <a:p>
            <a:pPr lvl="1" algn="l" rtl="0">
              <a:lnSpc>
                <a:spcPct val="90000"/>
              </a:lnSpc>
            </a:pPr>
            <a:r>
              <a:rPr lang="en-US" altLang="en-US" dirty="0"/>
              <a:t>Évaluation corrélée utilisée dans ces cas</a:t>
            </a:r>
          </a:p>
          <a:p>
            <a:pPr algn="l" rtl="0">
              <a:lnSpc>
                <a:spcPct val="90000"/>
              </a:lnSpc>
            </a:pPr>
            <a:endParaRPr lang="en-US"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E7A-4CE6-47C9-A956-33A6A29C21F8}"/>
              </a:ext>
            </a:extLst>
          </p:cNvPr>
          <p:cNvSpPr>
            <a:spLocks noGrp="1"/>
          </p:cNvSpPr>
          <p:nvPr>
            <p:ph type="title"/>
          </p:nvPr>
        </p:nvSpPr>
        <p:spPr/>
        <p:txBody>
          <a:bodyPr/>
          <a:lstStyle/>
          <a:p>
            <a:pPr algn="l" rtl="0"/>
            <a:r>
              <a:rPr lang="en-IN" dirty="0"/>
              <a:t>Décorrélation (suite)</a:t>
            </a:r>
          </a:p>
        </p:txBody>
      </p:sp>
      <p:sp>
        <p:nvSpPr>
          <p:cNvPr id="3" name="Content Placeholder 2">
            <a:extLst>
              <a:ext uri="{FF2B5EF4-FFF2-40B4-BE49-F238E27FC236}">
                <a16:creationId xmlns:a16="http://schemas.microsoft.com/office/drawing/2014/main" id="{124B5AE5-D832-4D58-9ABC-DC849F09CDCF}"/>
              </a:ext>
            </a:extLst>
          </p:cNvPr>
          <p:cNvSpPr>
            <a:spLocks noGrp="1"/>
          </p:cNvSpPr>
          <p:nvPr>
            <p:ph idx="1"/>
          </p:nvPr>
        </p:nvSpPr>
        <p:spPr>
          <a:xfrm>
            <a:off x="693018" y="1102497"/>
            <a:ext cx="8152531" cy="5367972"/>
          </a:xfrm>
        </p:spPr>
        <p:txBody>
          <a:bodyPr/>
          <a:lstStyle/>
          <a:p>
            <a:pPr algn="l" rtl="0"/>
            <a:r>
              <a:rPr lang="fr-CA" altLang="en-US" dirty="0"/>
              <a:t>La décorrélation des sous-requêtes agrégées scalaires peut être effectuée en utilisant par groupe/ agrégation dans certains cas</a:t>
            </a:r>
          </a:p>
          <a:p>
            <a:pPr algn="l" rtl="0"/>
            <a:r>
              <a:rPr lang="fr-CA" altLang="en-US" b="1" dirty="0"/>
              <a:t>select </a:t>
            </a:r>
            <a:r>
              <a:rPr lang="fr-CA" altLang="en-US" i="1" dirty="0"/>
              <a:t>Nom</a:t>
            </a:r>
            <a:br>
              <a:rPr lang="fr-CA" altLang="en-US" b="1" dirty="0"/>
            </a:br>
            <a:r>
              <a:rPr lang="fr-CA" altLang="en-US" b="1" dirty="0" err="1"/>
              <a:t>from</a:t>
            </a:r>
            <a:r>
              <a:rPr lang="fr-CA" altLang="en-US" b="1" dirty="0"/>
              <a:t> </a:t>
            </a:r>
            <a:r>
              <a:rPr lang="fr-CA" altLang="en-US" i="1" dirty="0"/>
              <a:t>instructeur</a:t>
            </a:r>
            <a:br>
              <a:rPr lang="fr-CA" altLang="en-US" i="1" dirty="0"/>
            </a:br>
            <a:r>
              <a:rPr lang="fr-CA" altLang="en-US" b="1" i="1" dirty="0" err="1"/>
              <a:t>where</a:t>
            </a:r>
            <a:r>
              <a:rPr lang="fr-CA" altLang="en-US" b="1" dirty="0"/>
              <a:t> </a:t>
            </a:r>
            <a:r>
              <a:rPr lang="fr-CA" altLang="en-US" b="1" i="1" dirty="0"/>
              <a:t> </a:t>
            </a:r>
            <a:r>
              <a:rPr lang="fr-CA" altLang="en-US" dirty="0"/>
              <a:t>1 &lt;</a:t>
            </a:r>
            <a:r>
              <a:rPr lang="fr-CA" altLang="en-US" b="1" dirty="0"/>
              <a:t> </a:t>
            </a:r>
            <a:r>
              <a:rPr lang="fr-CA" altLang="en-US" dirty="0"/>
              <a:t>(</a:t>
            </a:r>
            <a:r>
              <a:rPr lang="fr-CA" altLang="en-US" b="1" dirty="0"/>
              <a:t>select count</a:t>
            </a:r>
            <a:r>
              <a:rPr lang="fr-CA" altLang="en-US" dirty="0"/>
              <a:t>(*)</a:t>
            </a:r>
            <a:r>
              <a:rPr lang="fr-CA" altLang="en-US" i="1" dirty="0"/>
              <a:t> </a:t>
            </a:r>
            <a:br>
              <a:rPr lang="fr-CA" altLang="en-US" dirty="0"/>
            </a:br>
            <a:r>
              <a:rPr lang="fr-CA" altLang="en-US" dirty="0"/>
              <a:t>                           </a:t>
            </a:r>
            <a:r>
              <a:rPr lang="fr-CA" altLang="en-US" b="1" dirty="0" err="1"/>
              <a:t>from</a:t>
            </a:r>
            <a:r>
              <a:rPr lang="fr-CA" altLang="en-US" b="1" dirty="0"/>
              <a:t> </a:t>
            </a:r>
            <a:r>
              <a:rPr lang="fr-CA" altLang="en-US" i="1" dirty="0"/>
              <a:t>enseigne</a:t>
            </a:r>
            <a:br>
              <a:rPr lang="fr-CA" altLang="en-US" dirty="0"/>
            </a:br>
            <a:r>
              <a:rPr lang="fr-CA" altLang="en-US" dirty="0"/>
              <a:t>                           </a:t>
            </a:r>
            <a:r>
              <a:rPr lang="fr-CA" altLang="en-US" b="1" dirty="0" err="1"/>
              <a:t>where</a:t>
            </a:r>
            <a:r>
              <a:rPr lang="fr-CA" altLang="en-US" b="1" dirty="0"/>
              <a:t> </a:t>
            </a:r>
            <a:r>
              <a:rPr lang="fr-CA" altLang="en-US" i="1" dirty="0"/>
              <a:t>instructor.ID = enseigne.ID </a:t>
            </a:r>
            <a:br>
              <a:rPr lang="fr-CA" altLang="en-US" i="1" dirty="0"/>
            </a:br>
            <a:r>
              <a:rPr lang="fr-CA" altLang="en-US" i="1" dirty="0"/>
              <a:t>                                      </a:t>
            </a:r>
            <a:r>
              <a:rPr lang="fr-CA" altLang="en-US" b="1" i="1" dirty="0"/>
              <a:t>and</a:t>
            </a:r>
            <a:r>
              <a:rPr lang="fr-CA" altLang="en-US" b="1" dirty="0"/>
              <a:t> </a:t>
            </a:r>
            <a:r>
              <a:rPr lang="fr-CA" altLang="en-US" i="1" dirty="0" err="1"/>
              <a:t>enseigne.année</a:t>
            </a:r>
            <a:r>
              <a:rPr lang="fr-CA" altLang="en-US" i="1" dirty="0"/>
              <a:t> = 2019</a:t>
            </a:r>
            <a:r>
              <a:rPr lang="fr-CA" altLang="en-US" dirty="0"/>
              <a:t>)</a:t>
            </a:r>
          </a:p>
          <a:p>
            <a:pPr algn="l" rtl="0"/>
            <a:r>
              <a:rPr lang="fr-CA" altLang="en-US" dirty="0">
                <a:sym typeface="Symbol" panose="05050102010706020507" pitchFamily="18" charset="2"/>
              </a:rPr>
              <a:t> </a:t>
            </a:r>
            <a:r>
              <a:rPr lang="fr-CA" altLang="en-US" sz="1600" dirty="0">
                <a:ea typeface="MS PGothic" panose="020B0600070205080204" pitchFamily="34" charset="-128"/>
                <a:sym typeface="Symbol" panose="05050102010706020507" pitchFamily="18" charset="2"/>
              </a:rPr>
              <a:t></a:t>
            </a:r>
            <a:r>
              <a:rPr lang="fr-CA" altLang="en-US" dirty="0">
                <a:ea typeface="MS PGothic" panose="020B0600070205080204" pitchFamily="34" charset="-128"/>
                <a:sym typeface="Symbol" panose="05050102010706020507" pitchFamily="18" charset="2"/>
              </a:rPr>
              <a:t> </a:t>
            </a:r>
            <a:r>
              <a:rPr lang="fr-CA" i="1" baseline="-25000" dirty="0"/>
              <a:t>Nom</a:t>
            </a:r>
            <a:r>
              <a:rPr lang="fr-CA" dirty="0"/>
              <a:t>(</a:t>
            </a:r>
            <a:r>
              <a:rPr lang="fr-CA" altLang="en-US" i="1" dirty="0"/>
              <a:t>instructeur</a:t>
            </a:r>
            <a:r>
              <a:rPr lang="fr-CA" altLang="en-US" dirty="0"/>
              <a:t> </a:t>
            </a:r>
            <a:r>
              <a:rPr lang="fr-CA" dirty="0"/>
              <a:t>⋉ </a:t>
            </a:r>
            <a:r>
              <a:rPr lang="fr-CA" altLang="en-US" i="1" baseline="-25000" dirty="0">
                <a:sym typeface="Symbol" panose="05050102010706020507" pitchFamily="18" charset="2"/>
              </a:rPr>
              <a:t>instructor.ID = TID </a:t>
            </a:r>
            <a:r>
              <a:rPr lang="fr-CA" altLang="en-US" baseline="-25000" dirty="0">
                <a:sym typeface="Symbol" panose="05050102010706020507" pitchFamily="18" charset="2"/>
              </a:rPr>
              <a:t> 1 &lt; </a:t>
            </a:r>
            <a:r>
              <a:rPr lang="fr-CA" altLang="en-US" i="1" baseline="-25000" dirty="0" err="1">
                <a:sym typeface="Symbol" panose="05050102010706020507" pitchFamily="18" charset="2"/>
              </a:rPr>
              <a:t>cnt</a:t>
            </a:r>
            <a:r>
              <a:rPr lang="fr-CA" altLang="en-US" i="1" baseline="-25000" dirty="0">
                <a:sym typeface="Symbol" panose="05050102010706020507" pitchFamily="18" charset="2"/>
              </a:rPr>
              <a:t> </a:t>
            </a:r>
            <a:r>
              <a:rPr lang="fr-CA" altLang="en-US" dirty="0"/>
              <a:t>( </a:t>
            </a:r>
            <a:br>
              <a:rPr lang="fr-CA" altLang="en-US" dirty="0"/>
            </a:br>
            <a:r>
              <a:rPr lang="fr-CA" altLang="en-US" dirty="0"/>
              <a:t> </a:t>
            </a:r>
            <a:r>
              <a:rPr lang="fr-CA" altLang="en-US" i="1" baseline="-25000" dirty="0">
                <a:sym typeface="Symbol" panose="05050102010706020507" pitchFamily="18" charset="2"/>
              </a:rPr>
              <a:t>ID comme TID </a:t>
            </a:r>
            <a:r>
              <a:rPr lang="fr-CA" dirty="0"/>
              <a:t>𝛾</a:t>
            </a:r>
            <a:r>
              <a:rPr lang="fr-CA" altLang="en-US" b="1" baseline="-25000" dirty="0">
                <a:sym typeface="Symbol" panose="05050102010706020507" pitchFamily="18" charset="2"/>
              </a:rPr>
              <a:t>compter</a:t>
            </a:r>
            <a:r>
              <a:rPr lang="fr-CA" altLang="en-US" i="1" baseline="-25000" dirty="0">
                <a:sym typeface="Symbol" panose="05050102010706020507" pitchFamily="18" charset="2"/>
              </a:rPr>
              <a:t>(*) comme </a:t>
            </a:r>
            <a:r>
              <a:rPr lang="fr-CA" altLang="en-US" i="1" baseline="-25000" dirty="0" err="1">
                <a:sym typeface="Symbol" panose="05050102010706020507" pitchFamily="18" charset="2"/>
              </a:rPr>
              <a:t>cnt</a:t>
            </a:r>
            <a:r>
              <a:rPr lang="fr-CA" altLang="en-US" i="1" baseline="-25000" dirty="0">
                <a:sym typeface="Symbol" panose="05050102010706020507" pitchFamily="18" charset="2"/>
              </a:rPr>
              <a:t> </a:t>
            </a:r>
            <a:r>
              <a:rPr lang="fr-CA" dirty="0"/>
              <a:t>(</a:t>
            </a:r>
            <a:r>
              <a:rPr lang="fr-CA" altLang="en-US" dirty="0"/>
              <a:t>σ </a:t>
            </a:r>
            <a:r>
              <a:rPr lang="fr-CA" altLang="en-US" i="1" baseline="-25000" dirty="0" err="1">
                <a:sym typeface="Symbol" panose="05050102010706020507" pitchFamily="18" charset="2"/>
              </a:rPr>
              <a:t>enseigne.année</a:t>
            </a:r>
            <a:r>
              <a:rPr lang="fr-CA" altLang="en-US" i="1" baseline="-25000" dirty="0">
                <a:sym typeface="Symbol" panose="05050102010706020507" pitchFamily="18" charset="2"/>
              </a:rPr>
              <a:t>= 2019</a:t>
            </a:r>
            <a:r>
              <a:rPr lang="fr-CA" altLang="en-US" i="1" dirty="0"/>
              <a:t> </a:t>
            </a:r>
            <a:r>
              <a:rPr lang="fr-CA" altLang="en-US" baseline="-25000" dirty="0">
                <a:sym typeface="Symbol" panose="05050102010706020507" pitchFamily="18" charset="2"/>
              </a:rPr>
              <a:t> </a:t>
            </a:r>
            <a:r>
              <a:rPr lang="fr-CA" altLang="en-US" dirty="0"/>
              <a:t>(</a:t>
            </a:r>
            <a:r>
              <a:rPr lang="fr-CA" altLang="en-US" i="1" dirty="0"/>
              <a:t>enseigne</a:t>
            </a:r>
            <a:r>
              <a:rPr lang="fr-CA" altLang="en-US" dirty="0"/>
              <a:t>)))) </a:t>
            </a:r>
            <a:endParaRPr lang="fr-CA" dirty="0"/>
          </a:p>
        </p:txBody>
      </p:sp>
    </p:spTree>
    <p:extLst>
      <p:ext uri="{BB962C8B-B14F-4D97-AF65-F5344CB8AC3E}">
        <p14:creationId xmlns:p14="http://schemas.microsoft.com/office/powerpoint/2010/main" val="1031275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501B20E9-8980-4D77-B0B2-349448CAF769}"/>
              </a:ext>
            </a:extLst>
          </p:cNvPr>
          <p:cNvSpPr>
            <a:spLocks noGrp="1" noChangeArrowheads="1"/>
          </p:cNvSpPr>
          <p:nvPr>
            <p:ph type="title"/>
          </p:nvPr>
        </p:nvSpPr>
        <p:spPr/>
        <p:txBody>
          <a:bodyPr/>
          <a:lstStyle/>
          <a:p>
            <a:pPr algn="l" rtl="0">
              <a:defRPr/>
            </a:pPr>
            <a:r>
              <a:rPr lang="en-US" altLang="en-US" dirty="0">
                <a:effectLst>
                  <a:outerShdw blurRad="38100" dist="38100" dir="2700000" algn="tl">
                    <a:srgbClr val="C0C0C0"/>
                  </a:outerShdw>
                </a:effectLst>
              </a:rPr>
              <a:t>Vues matérialisées</a:t>
            </a:r>
          </a:p>
        </p:txBody>
      </p:sp>
      <p:sp>
        <p:nvSpPr>
          <p:cNvPr id="108547" name="Rectangle 3">
            <a:extLst>
              <a:ext uri="{FF2B5EF4-FFF2-40B4-BE49-F238E27FC236}">
                <a16:creationId xmlns:a16="http://schemas.microsoft.com/office/drawing/2014/main" id="{620D77A7-F821-461F-88B7-16FA2645DEB7}"/>
              </a:ext>
            </a:extLst>
          </p:cNvPr>
          <p:cNvSpPr>
            <a:spLocks noGrp="1" noChangeArrowheads="1"/>
          </p:cNvSpPr>
          <p:nvPr>
            <p:ph idx="1"/>
          </p:nvPr>
        </p:nvSpPr>
        <p:spPr>
          <a:xfrm>
            <a:off x="683394" y="1102497"/>
            <a:ext cx="7719461" cy="5367972"/>
          </a:xfrm>
        </p:spPr>
        <p:txBody>
          <a:bodyPr/>
          <a:lstStyle/>
          <a:p>
            <a:pPr algn="l" rtl="0"/>
            <a:r>
              <a:rPr lang="fr-CA" altLang="en-US" dirty="0"/>
              <a:t>Une </a:t>
            </a:r>
            <a:r>
              <a:rPr lang="fr-CA" altLang="en-US" b="1" dirty="0">
                <a:solidFill>
                  <a:srgbClr val="002060"/>
                </a:solidFill>
              </a:rPr>
              <a:t>vue matérialisée </a:t>
            </a:r>
            <a:r>
              <a:rPr lang="fr-CA" altLang="en-US" dirty="0"/>
              <a:t>est une vue dont le contenu est calculé et stocké.</a:t>
            </a:r>
          </a:p>
          <a:p>
            <a:pPr algn="l" rtl="0"/>
            <a:r>
              <a:rPr lang="fr-CA" altLang="en-US" dirty="0"/>
              <a:t>Considérez la vue</a:t>
            </a:r>
            <a:br>
              <a:rPr lang="fr-CA" altLang="en-US" dirty="0"/>
            </a:br>
            <a:r>
              <a:rPr lang="fr-CA" altLang="en-US" b="1" dirty="0" err="1"/>
              <a:t>create</a:t>
            </a:r>
            <a:r>
              <a:rPr lang="fr-CA" altLang="en-US" b="1" dirty="0"/>
              <a:t> </a:t>
            </a:r>
            <a:r>
              <a:rPr lang="fr-CA" altLang="en-US" b="1" dirty="0" err="1"/>
              <a:t>view</a:t>
            </a:r>
            <a:r>
              <a:rPr lang="fr-CA" altLang="en-US" b="1" dirty="0"/>
              <a:t> </a:t>
            </a:r>
            <a:r>
              <a:rPr lang="fr-CA" altLang="en-US" i="1" dirty="0" err="1"/>
              <a:t>department_total_salary</a:t>
            </a:r>
            <a:r>
              <a:rPr lang="fr-CA" altLang="en-US" dirty="0"/>
              <a:t>(</a:t>
            </a:r>
            <a:r>
              <a:rPr lang="fr-CA" altLang="en-US" i="1" dirty="0" err="1"/>
              <a:t>nom_dépt</a:t>
            </a:r>
            <a:r>
              <a:rPr lang="fr-CA" altLang="en-US" i="1" dirty="0"/>
              <a:t>, salaire total</a:t>
            </a:r>
            <a:r>
              <a:rPr lang="fr-CA" altLang="en-US" dirty="0"/>
              <a:t>)</a:t>
            </a:r>
            <a:r>
              <a:rPr lang="fr-CA" altLang="en-US" i="1" dirty="0"/>
              <a:t> </a:t>
            </a:r>
            <a:r>
              <a:rPr lang="fr-CA" altLang="en-US" b="1" i="1" dirty="0"/>
              <a:t>as</a:t>
            </a:r>
            <a:br>
              <a:rPr lang="fr-CA" altLang="en-US" b="1" dirty="0"/>
            </a:br>
            <a:r>
              <a:rPr lang="fr-CA" altLang="en-US" b="1" dirty="0"/>
              <a:t>select </a:t>
            </a:r>
            <a:r>
              <a:rPr lang="fr-CA" altLang="en-US" i="1" dirty="0" err="1"/>
              <a:t>nom_dépt</a:t>
            </a:r>
            <a:r>
              <a:rPr lang="fr-CA" altLang="en-US" dirty="0"/>
              <a:t>, </a:t>
            </a:r>
            <a:r>
              <a:rPr lang="fr-CA" altLang="en-US" b="1" dirty="0" err="1"/>
              <a:t>sum</a:t>
            </a:r>
            <a:r>
              <a:rPr lang="fr-CA" altLang="en-US" dirty="0"/>
              <a:t>(</a:t>
            </a:r>
            <a:r>
              <a:rPr lang="fr-CA" altLang="en-US" i="1" dirty="0"/>
              <a:t>un salaire</a:t>
            </a:r>
            <a:r>
              <a:rPr lang="fr-CA" altLang="en-US" dirty="0"/>
              <a:t>)</a:t>
            </a:r>
            <a:br>
              <a:rPr lang="fr-CA" altLang="en-US" dirty="0"/>
            </a:br>
            <a:r>
              <a:rPr lang="fr-CA" altLang="en-US" b="1" dirty="0" err="1"/>
              <a:t>from</a:t>
            </a:r>
            <a:r>
              <a:rPr lang="fr-CA" altLang="en-US" b="1" dirty="0"/>
              <a:t> </a:t>
            </a:r>
            <a:r>
              <a:rPr lang="fr-CA" altLang="en-US" i="1" dirty="0"/>
              <a:t>instructeur</a:t>
            </a:r>
            <a:br>
              <a:rPr lang="fr-CA" altLang="en-US" i="1" dirty="0"/>
            </a:br>
            <a:r>
              <a:rPr lang="fr-CA" altLang="en-US" b="1" i="1" dirty="0"/>
              <a:t>groupe by</a:t>
            </a:r>
            <a:r>
              <a:rPr lang="fr-CA" altLang="en-US" b="1" dirty="0"/>
              <a:t> </a:t>
            </a:r>
            <a:r>
              <a:rPr lang="fr-CA" altLang="en-US" i="1" dirty="0" err="1"/>
              <a:t>nom_dépt</a:t>
            </a:r>
            <a:endParaRPr lang="fr-CA" altLang="en-US" i="1" dirty="0"/>
          </a:p>
          <a:p>
            <a:pPr algn="l" rtl="0"/>
            <a:r>
              <a:rPr lang="fr-CA" altLang="en-US" dirty="0"/>
              <a:t>La matérialisation de la vue ci-dessus serait très utile si le salaire total par département est fréquemment requis</a:t>
            </a:r>
          </a:p>
          <a:p>
            <a:pPr lvl="1" algn="l" rtl="0"/>
            <a:r>
              <a:rPr lang="fr-CA" altLang="en-US" dirty="0"/>
              <a:t>Économiser l'effort de trouver plusieurs tuples et d'ajouter leurs montants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7AB9AFF3-8680-436A-84F5-B4BE25FEC420}"/>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Maintenance des vues matérialisées</a:t>
            </a:r>
          </a:p>
        </p:txBody>
      </p:sp>
      <p:sp>
        <p:nvSpPr>
          <p:cNvPr id="110595" name="Rectangle 3">
            <a:extLst>
              <a:ext uri="{FF2B5EF4-FFF2-40B4-BE49-F238E27FC236}">
                <a16:creationId xmlns:a16="http://schemas.microsoft.com/office/drawing/2014/main" id="{273008DF-1222-4200-ADB7-10BDBF2D60A5}"/>
              </a:ext>
            </a:extLst>
          </p:cNvPr>
          <p:cNvSpPr>
            <a:spLocks noGrp="1" noChangeArrowheads="1"/>
          </p:cNvSpPr>
          <p:nvPr>
            <p:ph idx="1"/>
          </p:nvPr>
        </p:nvSpPr>
        <p:spPr>
          <a:xfrm>
            <a:off x="673768" y="1102497"/>
            <a:ext cx="7709836" cy="5367972"/>
          </a:xfrm>
        </p:spPr>
        <p:txBody>
          <a:bodyPr/>
          <a:lstStyle/>
          <a:p>
            <a:pPr algn="l" rtl="0"/>
            <a:r>
              <a:rPr lang="fr-CA" altLang="en-US" dirty="0"/>
              <a:t>La tâche consistant à maintenir une vue matérialisée à jour avec les données sous-jacentes est appelée </a:t>
            </a:r>
            <a:r>
              <a:rPr lang="fr-CA" altLang="en-US" b="1" dirty="0">
                <a:solidFill>
                  <a:srgbClr val="002060"/>
                </a:solidFill>
              </a:rPr>
              <a:t>maintenance des vues matérialisées.</a:t>
            </a:r>
          </a:p>
          <a:p>
            <a:pPr algn="l" rtl="0"/>
            <a:r>
              <a:rPr lang="fr-CA" altLang="en-US" dirty="0"/>
              <a:t>Les vues matérialisées peuvent être gérées par recalcul à chaque mise à jour.</a:t>
            </a:r>
          </a:p>
          <a:p>
            <a:pPr algn="l" rtl="0"/>
            <a:r>
              <a:rPr lang="fr-CA" altLang="en-US" dirty="0"/>
              <a:t>Une meilleure option consiste à utiliser </a:t>
            </a:r>
            <a:r>
              <a:rPr lang="fr-CA" altLang="en-US" b="1" dirty="0">
                <a:solidFill>
                  <a:srgbClr val="002060"/>
                </a:solidFill>
              </a:rPr>
              <a:t>maintenance incrémentielle des vues</a:t>
            </a:r>
          </a:p>
          <a:p>
            <a:pPr lvl="1" algn="l" rtl="0"/>
            <a:r>
              <a:rPr lang="fr-CA" altLang="en-US" b="1" dirty="0"/>
              <a:t>Les modifications apportées aux relations de base de données sont utilisées pour calculer les modifications apportées à la vue matérialisée, qui est ensuite mise à jour.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CFC66-BA77-46FC-8353-888195E6122A}"/>
              </a:ext>
            </a:extLst>
          </p:cNvPr>
          <p:cNvSpPr/>
          <p:nvPr/>
        </p:nvSpPr>
        <p:spPr>
          <a:xfrm>
            <a:off x="768351" y="1437686"/>
            <a:ext cx="7593596" cy="3046988"/>
          </a:xfrm>
          <a:prstGeom prst="rect">
            <a:avLst/>
          </a:prstGeom>
        </p:spPr>
        <p:txBody>
          <a:bodyPr wrap="square">
            <a:spAutoFit/>
          </a:bodyPr>
          <a:lstStyle/>
          <a:p>
            <a:r>
              <a:rPr lang="fr-CA" altLang="en-US" dirty="0"/>
              <a:t>La maintenance des vues peut être effectuée par</a:t>
            </a:r>
          </a:p>
          <a:p>
            <a:pPr marL="742950" lvl="1" indent="-285750">
              <a:buFontTx/>
              <a:buChar char="-"/>
            </a:pPr>
            <a:r>
              <a:rPr lang="fr-CA" altLang="en-US" dirty="0"/>
              <a:t>Définition manuelle des déclencheurs lors de l'insertion, de la suppression et de la mise à jour de chaque relation dans la définition de vue.</a:t>
            </a:r>
          </a:p>
          <a:p>
            <a:pPr marL="742950" lvl="1" indent="-285750">
              <a:buFontTx/>
              <a:buChar char="-"/>
            </a:pPr>
            <a:endParaRPr lang="fr-CA" altLang="en-US" dirty="0"/>
          </a:p>
          <a:p>
            <a:pPr marL="742950" lvl="1" indent="-285750">
              <a:buFontTx/>
              <a:buChar char="-"/>
            </a:pPr>
            <a:r>
              <a:rPr lang="fr-CA" altLang="en-US" dirty="0"/>
              <a:t>Code écrit manuellement pour mettre à jour la vue chaque fois que les relations de base de données sont mises à jour.</a:t>
            </a:r>
          </a:p>
          <a:p>
            <a:pPr marL="742950" lvl="1" indent="-285750">
              <a:buFontTx/>
              <a:buChar char="-"/>
            </a:pPr>
            <a:endParaRPr lang="fr-CA" altLang="en-US" dirty="0"/>
          </a:p>
          <a:p>
            <a:pPr marL="742950" lvl="1" indent="-285750">
              <a:buFontTx/>
              <a:buChar char="-"/>
            </a:pPr>
            <a:r>
              <a:rPr lang="fr-CA" altLang="en-US" dirty="0"/>
              <a:t>Recalcul Périodique (par exemple tous les soirs).</a:t>
            </a:r>
          </a:p>
          <a:p>
            <a:pPr marL="742950" lvl="1" indent="-285750">
              <a:buFontTx/>
              <a:buChar char="-"/>
            </a:pPr>
            <a:endParaRPr lang="fr-CA" altLang="en-US" dirty="0"/>
          </a:p>
          <a:p>
            <a:pPr marL="742950" lvl="1" indent="-285750">
              <a:buFontTx/>
              <a:buChar char="-"/>
            </a:pPr>
            <a:r>
              <a:rPr lang="fr-CA" altLang="en-US" dirty="0"/>
              <a:t>Maintenance incrémentielle prise en charge par de nombreux systèmes de bases de données.</a:t>
            </a:r>
          </a:p>
          <a:p>
            <a:pPr lvl="2"/>
            <a:r>
              <a:rPr lang="fr-CA" altLang="en-US" dirty="0"/>
              <a:t>Évite les problèmes d'effort manuel / de correction</a:t>
            </a:r>
          </a:p>
        </p:txBody>
      </p:sp>
      <p:sp>
        <p:nvSpPr>
          <p:cNvPr id="5" name="Rectangle 2">
            <a:extLst>
              <a:ext uri="{FF2B5EF4-FFF2-40B4-BE49-F238E27FC236}">
                <a16:creationId xmlns:a16="http://schemas.microsoft.com/office/drawing/2014/main" id="{508C2107-389D-424B-80B6-7F7B5178EFB3}"/>
              </a:ext>
            </a:extLst>
          </p:cNvPr>
          <p:cNvSpPr>
            <a:spLocks noGrp="1" noChangeArrowheads="1"/>
          </p:cNvSpPr>
          <p:nvPr>
            <p:ph type="title"/>
          </p:nvPr>
        </p:nvSpPr>
        <p:spPr>
          <a:xfrm>
            <a:off x="768350" y="117475"/>
            <a:ext cx="8077200" cy="609600"/>
          </a:xfrm>
        </p:spPr>
        <p:txBody>
          <a:bodyPr/>
          <a:lstStyle/>
          <a:p>
            <a:pPr>
              <a:defRPr/>
            </a:pPr>
            <a:r>
              <a:rPr lang="en-US" altLang="en-US" dirty="0">
                <a:effectLst>
                  <a:outerShdw blurRad="38100" dist="38100" dir="2700000" algn="tl">
                    <a:srgbClr val="C0C0C0"/>
                  </a:outerShdw>
                </a:effectLst>
              </a:rPr>
              <a:t>Maintenance des </a:t>
            </a:r>
            <a:r>
              <a:rPr lang="en-US" altLang="en-US" dirty="0" err="1">
                <a:effectLst>
                  <a:outerShdw blurRad="38100" dist="38100" dir="2700000" algn="tl">
                    <a:srgbClr val="C0C0C0"/>
                  </a:outerShdw>
                </a:effectLst>
              </a:rPr>
              <a:t>vues</a:t>
            </a:r>
            <a:r>
              <a:rPr lang="en-US" altLang="en-US" dirty="0">
                <a:effectLst>
                  <a:outerShdw blurRad="38100" dist="38100" dir="2700000" algn="tl">
                    <a:srgbClr val="C0C0C0"/>
                  </a:outerShdw>
                </a:effectLst>
              </a:rPr>
              <a:t> </a:t>
            </a:r>
            <a:r>
              <a:rPr lang="en-US" altLang="en-US" dirty="0" err="1">
                <a:effectLst>
                  <a:outerShdw blurRad="38100" dist="38100" dir="2700000" algn="tl">
                    <a:srgbClr val="C0C0C0"/>
                  </a:outerShdw>
                </a:effectLst>
              </a:rPr>
              <a:t>matérialisées</a:t>
            </a: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3854703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1E98A813-9EA3-4922-B69B-431B2E921335}"/>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Maintenance incrémentielle des vues</a:t>
            </a:r>
          </a:p>
        </p:txBody>
      </p:sp>
      <p:sp>
        <p:nvSpPr>
          <p:cNvPr id="112643" name="Rectangle 3">
            <a:extLst>
              <a:ext uri="{FF2B5EF4-FFF2-40B4-BE49-F238E27FC236}">
                <a16:creationId xmlns:a16="http://schemas.microsoft.com/office/drawing/2014/main" id="{85C02D90-25A8-48A2-9670-FF7033B0F2C0}"/>
              </a:ext>
            </a:extLst>
          </p:cNvPr>
          <p:cNvSpPr>
            <a:spLocks noGrp="1" noChangeArrowheads="1"/>
          </p:cNvSpPr>
          <p:nvPr>
            <p:ph idx="1"/>
          </p:nvPr>
        </p:nvSpPr>
        <p:spPr>
          <a:xfrm>
            <a:off x="673768" y="1102497"/>
            <a:ext cx="7948946" cy="5367972"/>
          </a:xfrm>
        </p:spPr>
        <p:txBody>
          <a:bodyPr/>
          <a:lstStyle/>
          <a:p>
            <a:pPr algn="l" rtl="0"/>
            <a:r>
              <a:rPr lang="en-US" altLang="en-US" dirty="0"/>
              <a:t>Les modifications (insertions et suppressions) d'une relation ou d'expressions sont appelées </a:t>
            </a:r>
            <a:r>
              <a:rPr lang="en-US" altLang="en-US" b="1" dirty="0">
                <a:solidFill>
                  <a:srgbClr val="002060"/>
                </a:solidFill>
              </a:rPr>
              <a:t>différentiel</a:t>
            </a:r>
            <a:endParaRPr lang="en-US" altLang="en-US" dirty="0">
              <a:solidFill>
                <a:srgbClr val="002060"/>
              </a:solidFill>
            </a:endParaRPr>
          </a:p>
          <a:p>
            <a:pPr lvl="1"/>
            <a:r>
              <a:rPr lang="en-US" altLang="en-US" dirty="0" err="1">
                <a:ea typeface="MS PGothic"/>
              </a:rPr>
              <a:t>L'ensemble</a:t>
            </a:r>
            <a:r>
              <a:rPr lang="en-US" altLang="en-US" dirty="0">
                <a:ea typeface="MS PGothic"/>
              </a:rPr>
              <a:t> des tuples </a:t>
            </a:r>
            <a:r>
              <a:rPr lang="en-US" altLang="en-US" dirty="0" err="1">
                <a:ea typeface="MS PGothic"/>
              </a:rPr>
              <a:t>insérés</a:t>
            </a:r>
            <a:r>
              <a:rPr lang="en-US" altLang="en-US" dirty="0">
                <a:ea typeface="MS PGothic"/>
              </a:rPr>
              <a:t> et </a:t>
            </a:r>
            <a:r>
              <a:rPr lang="en-US" altLang="en-US" dirty="0" err="1">
                <a:ea typeface="MS PGothic"/>
              </a:rPr>
              <a:t>supprimés</a:t>
            </a:r>
            <a:r>
              <a:rPr lang="en-US" altLang="en-US" dirty="0">
                <a:ea typeface="MS PGothic"/>
              </a:rPr>
              <a:t> de r </a:t>
            </a:r>
            <a:r>
              <a:rPr lang="en-US" altLang="en-US" dirty="0" err="1">
                <a:ea typeface="MS PGothic"/>
              </a:rPr>
              <a:t>sont</a:t>
            </a:r>
            <a:r>
              <a:rPr lang="en-US" altLang="en-US" dirty="0">
                <a:ea typeface="MS PGothic"/>
              </a:rPr>
              <a:t> </a:t>
            </a:r>
            <a:r>
              <a:rPr lang="en-US" altLang="en-US" dirty="0" err="1">
                <a:ea typeface="MS PGothic"/>
              </a:rPr>
              <a:t>dénotés</a:t>
            </a:r>
            <a:r>
              <a:rPr lang="en-US" altLang="en-US" dirty="0">
                <a:ea typeface="MS PGothic"/>
              </a:rPr>
              <a:t> par </a:t>
            </a:r>
            <a:r>
              <a:rPr lang="en-US" altLang="en-US" b="1" dirty="0" err="1">
                <a:ea typeface="MS PGothic"/>
              </a:rPr>
              <a:t>i</a:t>
            </a:r>
            <a:r>
              <a:rPr lang="en-US" altLang="en-US" b="1" baseline="-25000" dirty="0" err="1">
                <a:ea typeface="MS PGothic"/>
              </a:rPr>
              <a:t>r</a:t>
            </a:r>
            <a:r>
              <a:rPr lang="en-US" altLang="en-US" dirty="0">
                <a:ea typeface="MS PGothic"/>
              </a:rPr>
              <a:t> et </a:t>
            </a:r>
            <a:r>
              <a:rPr lang="en-US" altLang="en-US" b="1" dirty="0" err="1">
                <a:ea typeface="MS PGothic"/>
              </a:rPr>
              <a:t>d</a:t>
            </a:r>
            <a:r>
              <a:rPr lang="en-US" altLang="en-US" b="1" baseline="-25000" dirty="0" err="1">
                <a:ea typeface="MS PGothic"/>
              </a:rPr>
              <a:t>r</a:t>
            </a:r>
            <a:endParaRPr lang="en-US" altLang="en-US" b="1" baseline="-25000" dirty="0">
              <a:ea typeface="MS PGothic"/>
            </a:endParaRPr>
          </a:p>
          <a:p>
            <a:pPr algn="l" rtl="0"/>
            <a:r>
              <a:rPr lang="en-US" altLang="en-US" dirty="0"/>
              <a:t>Pour simplifier notre description, nous ne considérons que les insertions et les suppressions</a:t>
            </a:r>
          </a:p>
          <a:p>
            <a:pPr lvl="1" algn="l" rtl="0"/>
            <a:r>
              <a:rPr lang="en-US" altLang="en-US" dirty="0"/>
              <a:t>On remplace les mises à jour d'un tuple par la suppression du tuple suivie de l'insertion du tuple de mise à jour </a:t>
            </a:r>
          </a:p>
          <a:p>
            <a:pPr algn="l" rtl="0"/>
            <a:r>
              <a:rPr lang="en-US" altLang="en-US" dirty="0"/>
              <a:t>Nous décrivons comment calculer la modification du résultat de chaque opération relationnelle, compte tenu des modifications apportées à ses entrées</a:t>
            </a:r>
          </a:p>
          <a:p>
            <a:pPr algn="l" rtl="0"/>
            <a:r>
              <a:rPr lang="en-US" altLang="en-US" dirty="0"/>
              <a:t>Nous décrivons ensuite comment gérer les expressions d'algèbre relationnelle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D59B7C17-0432-472C-A93F-A02FA88A7F45}"/>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Opération de jointure</a:t>
            </a:r>
          </a:p>
        </p:txBody>
      </p:sp>
      <p:sp>
        <p:nvSpPr>
          <p:cNvPr id="114691" name="Rectangle 3">
            <a:extLst>
              <a:ext uri="{FF2B5EF4-FFF2-40B4-BE49-F238E27FC236}">
                <a16:creationId xmlns:a16="http://schemas.microsoft.com/office/drawing/2014/main" id="{46D791D9-CCB8-4BBB-8A41-DB97FCD5B80E}"/>
              </a:ext>
            </a:extLst>
          </p:cNvPr>
          <p:cNvSpPr>
            <a:spLocks noGrp="1" noChangeArrowheads="1"/>
          </p:cNvSpPr>
          <p:nvPr>
            <p:ph idx="1"/>
          </p:nvPr>
        </p:nvSpPr>
        <p:spPr>
          <a:xfrm>
            <a:off x="683394" y="1102497"/>
            <a:ext cx="8162156" cy="5367972"/>
          </a:xfrm>
        </p:spPr>
        <p:txBody>
          <a:bodyPr/>
          <a:lstStyle/>
          <a:p>
            <a:pPr algn="l" rtl="0"/>
            <a:r>
              <a:rPr lang="fr-CA" altLang="en-US" dirty="0"/>
              <a:t>Considérez la vue matérialisée </a:t>
            </a:r>
            <a:r>
              <a:rPr lang="fr-CA" altLang="en-US" i="1" dirty="0"/>
              <a:t>v</a:t>
            </a:r>
            <a:r>
              <a:rPr lang="fr-CA" altLang="en-US" dirty="0"/>
              <a:t> = </a:t>
            </a:r>
            <a:r>
              <a:rPr lang="fr-CA" altLang="en-US" i="1" dirty="0"/>
              <a:t>r </a:t>
            </a:r>
            <a:r>
              <a:rPr lang="fr-CA" dirty="0"/>
              <a:t> ⨝</a:t>
            </a:r>
            <a:r>
              <a:rPr lang="fr-CA" altLang="en-US" i="1" dirty="0"/>
              <a:t> s </a:t>
            </a:r>
            <a:r>
              <a:rPr lang="fr-CA" altLang="en-US" dirty="0"/>
              <a:t> et une mise à jour de </a:t>
            </a:r>
            <a:r>
              <a:rPr lang="fr-CA" altLang="en-US" i="1" dirty="0"/>
              <a:t>r</a:t>
            </a:r>
          </a:p>
          <a:p>
            <a:r>
              <a:rPr lang="fr-CA" altLang="en-US" i="1" err="1">
                <a:ea typeface="MS PGothic"/>
              </a:rPr>
              <a:t>r</a:t>
            </a:r>
            <a:r>
              <a:rPr lang="fr-CA" altLang="en-US" i="1" baseline="30000" err="1">
                <a:ea typeface="MS PGothic"/>
              </a:rPr>
              <a:t>old</a:t>
            </a:r>
            <a:r>
              <a:rPr lang="fr-CA" altLang="en-US" dirty="0">
                <a:ea typeface="MS PGothic"/>
              </a:rPr>
              <a:t> et </a:t>
            </a:r>
            <a:r>
              <a:rPr lang="fr-CA" altLang="en-US" i="1" err="1">
                <a:ea typeface="MS PGothic"/>
              </a:rPr>
              <a:t>r</a:t>
            </a:r>
            <a:r>
              <a:rPr lang="fr-CA" altLang="en-US" i="1" baseline="30000" err="1">
                <a:ea typeface="MS PGothic"/>
              </a:rPr>
              <a:t>new</a:t>
            </a:r>
            <a:r>
              <a:rPr lang="fr-CA" altLang="en-US" i="1" baseline="30000" dirty="0">
                <a:ea typeface="MS PGothic"/>
              </a:rPr>
              <a:t> </a:t>
            </a:r>
            <a:r>
              <a:rPr lang="fr-CA" altLang="en-US">
                <a:ea typeface="MS PGothic"/>
              </a:rPr>
              <a:t>dénotent l'ancien et le nouvel états de la relation </a:t>
            </a:r>
            <a:r>
              <a:rPr lang="fr-CA" altLang="en-US" i="1" dirty="0">
                <a:ea typeface="MS PGothic"/>
              </a:rPr>
              <a:t>r</a:t>
            </a:r>
            <a:endParaRPr lang="fr-CA" altLang="en-US" dirty="0">
              <a:ea typeface="MS PGothic"/>
            </a:endParaRPr>
          </a:p>
          <a:p>
            <a:r>
              <a:rPr lang="fr-CA" altLang="en-US">
                <a:ea typeface="MS PGothic"/>
              </a:rPr>
              <a:t>Prenons le cas d'une insertion à r: </a:t>
            </a:r>
            <a:endParaRPr lang="fr-CA" altLang="en-US"/>
          </a:p>
          <a:p>
            <a:pPr lvl="1" algn="l" rtl="0"/>
            <a:r>
              <a:rPr lang="fr-CA" altLang="en-US" dirty="0"/>
              <a:t>Nous pouvons écrire </a:t>
            </a:r>
            <a:r>
              <a:rPr lang="fr-CA" altLang="en-US" i="1" dirty="0" err="1"/>
              <a:t>r</a:t>
            </a:r>
            <a:r>
              <a:rPr lang="fr-CA" altLang="en-US" i="1" baseline="30000" dirty="0" err="1"/>
              <a:t>new</a:t>
            </a:r>
            <a:r>
              <a:rPr lang="fr-CA" altLang="en-US" i="1" baseline="30000" dirty="0"/>
              <a:t> </a:t>
            </a:r>
            <a:r>
              <a:rPr lang="fr-CA" dirty="0"/>
              <a:t>⨝</a:t>
            </a:r>
            <a:r>
              <a:rPr lang="fr-CA" altLang="en-US" i="1" baseline="30000" dirty="0"/>
              <a:t> </a:t>
            </a:r>
            <a:r>
              <a:rPr lang="fr-CA" altLang="en-US" i="1" dirty="0"/>
              <a:t>s </a:t>
            </a:r>
            <a:r>
              <a:rPr lang="fr-CA" altLang="en-US" dirty="0"/>
              <a:t>comme (</a:t>
            </a:r>
            <a:r>
              <a:rPr lang="fr-CA" altLang="en-US" i="1" dirty="0" err="1"/>
              <a:t>r</a:t>
            </a:r>
            <a:r>
              <a:rPr lang="fr-CA" altLang="en-US" i="1" baseline="30000" dirty="0" err="1"/>
              <a:t>old</a:t>
            </a:r>
            <a:r>
              <a:rPr lang="fr-CA" altLang="en-US" i="1" dirty="0"/>
              <a:t> </a:t>
            </a:r>
            <a:r>
              <a:rPr lang="fr-CA" altLang="en-US" dirty="0">
                <a:sym typeface="Symbol" panose="05050102010706020507" pitchFamily="18" charset="2"/>
              </a:rPr>
              <a:t></a:t>
            </a:r>
            <a:r>
              <a:rPr lang="fr-CA" altLang="en-US" dirty="0"/>
              <a:t> </a:t>
            </a:r>
            <a:r>
              <a:rPr lang="fr-CA" altLang="en-US" i="1" dirty="0" err="1"/>
              <a:t>i</a:t>
            </a:r>
            <a:r>
              <a:rPr lang="fr-CA" altLang="en-US" i="1" baseline="-25000" dirty="0" err="1"/>
              <a:t>r</a:t>
            </a:r>
            <a:r>
              <a:rPr lang="fr-CA" altLang="en-US" dirty="0"/>
              <a:t>) </a:t>
            </a:r>
            <a:r>
              <a:rPr lang="fr-CA" dirty="0"/>
              <a:t>⨝</a:t>
            </a:r>
            <a:r>
              <a:rPr lang="fr-CA" altLang="en-US" dirty="0"/>
              <a:t> </a:t>
            </a:r>
            <a:r>
              <a:rPr lang="fr-CA" altLang="en-US" i="1" dirty="0"/>
              <a:t>s</a:t>
            </a:r>
          </a:p>
          <a:p>
            <a:pPr lvl="1" algn="l" rtl="0"/>
            <a:r>
              <a:rPr lang="fr-CA" altLang="en-US" dirty="0"/>
              <a:t>Et réécrivez ce qui précède pour (</a:t>
            </a:r>
            <a:r>
              <a:rPr lang="fr-CA" altLang="en-US" i="1" dirty="0" err="1"/>
              <a:t>r</a:t>
            </a:r>
            <a:r>
              <a:rPr lang="fr-CA" altLang="en-US" i="1" baseline="30000" dirty="0" err="1"/>
              <a:t>old</a:t>
            </a:r>
            <a:r>
              <a:rPr lang="fr-CA" altLang="en-US" baseline="-25000" dirty="0"/>
              <a:t> </a:t>
            </a:r>
            <a:r>
              <a:rPr lang="fr-CA" dirty="0"/>
              <a:t>⨝</a:t>
            </a:r>
            <a:r>
              <a:rPr lang="fr-CA" altLang="en-US" baseline="-25000" dirty="0"/>
              <a:t> </a:t>
            </a:r>
            <a:r>
              <a:rPr lang="fr-CA" altLang="en-US" i="1" dirty="0"/>
              <a:t>s</a:t>
            </a:r>
            <a:r>
              <a:rPr lang="fr-CA" altLang="en-US" dirty="0"/>
              <a:t>) </a:t>
            </a:r>
            <a:r>
              <a:rPr lang="fr-CA" altLang="en-US" dirty="0">
                <a:sym typeface="Symbol" panose="05050102010706020507" pitchFamily="18" charset="2"/>
              </a:rPr>
              <a:t> (</a:t>
            </a:r>
            <a:r>
              <a:rPr lang="fr-CA" altLang="en-US" i="1" dirty="0" err="1">
                <a:sym typeface="Symbol" panose="05050102010706020507" pitchFamily="18" charset="2"/>
              </a:rPr>
              <a:t>i</a:t>
            </a:r>
            <a:r>
              <a:rPr lang="fr-CA" altLang="en-US" i="1" baseline="-25000" dirty="0" err="1"/>
              <a:t>r</a:t>
            </a:r>
            <a:r>
              <a:rPr lang="fr-CA" altLang="en-US" i="1" baseline="-25000" dirty="0"/>
              <a:t> </a:t>
            </a:r>
            <a:r>
              <a:rPr lang="fr-CA" dirty="0"/>
              <a:t>⨝ </a:t>
            </a:r>
            <a:r>
              <a:rPr lang="fr-CA" altLang="en-US" i="1" dirty="0"/>
              <a:t>s</a:t>
            </a:r>
            <a:r>
              <a:rPr lang="fr-CA" altLang="en-US" dirty="0"/>
              <a:t>)</a:t>
            </a:r>
          </a:p>
          <a:p>
            <a:pPr lvl="1" algn="l" rtl="0"/>
            <a:r>
              <a:rPr lang="fr-CA" altLang="en-US" dirty="0"/>
              <a:t>Mais (</a:t>
            </a:r>
            <a:r>
              <a:rPr lang="fr-CA" altLang="en-US" i="1" dirty="0" err="1"/>
              <a:t>r</a:t>
            </a:r>
            <a:r>
              <a:rPr lang="fr-CA" altLang="en-US" i="1" baseline="30000" dirty="0" err="1"/>
              <a:t>old</a:t>
            </a:r>
            <a:r>
              <a:rPr lang="fr-CA" altLang="en-US" baseline="-25000" dirty="0"/>
              <a:t> </a:t>
            </a:r>
            <a:r>
              <a:rPr lang="fr-CA" dirty="0"/>
              <a:t>⨝</a:t>
            </a:r>
            <a:r>
              <a:rPr lang="fr-CA" altLang="en-US" baseline="-25000" dirty="0"/>
              <a:t> </a:t>
            </a:r>
            <a:r>
              <a:rPr lang="fr-CA" altLang="en-US" i="1" dirty="0"/>
              <a:t>s</a:t>
            </a:r>
            <a:r>
              <a:rPr lang="fr-CA" altLang="en-US" dirty="0"/>
              <a:t>) est simplement l'ancienne valeur de la vue matérialisée, donc le changement incrémentiel de la vue est juste </a:t>
            </a:r>
            <a:r>
              <a:rPr lang="fr-CA" altLang="en-US" i="1" dirty="0" err="1"/>
              <a:t>i</a:t>
            </a:r>
            <a:r>
              <a:rPr lang="fr-CA" altLang="en-US" i="1" baseline="-25000" dirty="0" err="1"/>
              <a:t>r</a:t>
            </a:r>
            <a:r>
              <a:rPr lang="fr-CA" altLang="en-US" i="1" baseline="-25000" dirty="0"/>
              <a:t> </a:t>
            </a:r>
            <a:r>
              <a:rPr lang="fr-CA" dirty="0"/>
              <a:t>⨝ </a:t>
            </a:r>
            <a:r>
              <a:rPr lang="fr-CA" altLang="en-US" i="1" dirty="0"/>
              <a:t>s</a:t>
            </a:r>
            <a:endParaRPr lang="fr-CA" altLang="en-US" dirty="0"/>
          </a:p>
          <a:p>
            <a:r>
              <a:rPr lang="fr-CA" altLang="en-US">
                <a:ea typeface="MS PGothic"/>
              </a:rPr>
              <a:t>Ainsi, pour les insertions </a:t>
            </a:r>
            <a:r>
              <a:rPr lang="fr-CA" altLang="en-US" i="1" err="1">
                <a:ea typeface="MS PGothic"/>
              </a:rPr>
              <a:t>v</a:t>
            </a:r>
            <a:r>
              <a:rPr lang="fr-CA" altLang="en-US" i="1" baseline="30000" err="1">
                <a:ea typeface="MS PGothic"/>
              </a:rPr>
              <a:t>New</a:t>
            </a:r>
            <a:r>
              <a:rPr lang="fr-CA" altLang="en-US" i="1" baseline="30000" dirty="0">
                <a:ea typeface="MS PGothic"/>
              </a:rPr>
              <a:t> </a:t>
            </a:r>
            <a:r>
              <a:rPr lang="fr-CA" altLang="en-US" i="1">
                <a:ea typeface="MS PGothic"/>
              </a:rPr>
              <a:t>= </a:t>
            </a:r>
            <a:r>
              <a:rPr lang="fr-CA" altLang="en-US" i="1" err="1">
                <a:ea typeface="MS PGothic"/>
              </a:rPr>
              <a:t>v</a:t>
            </a:r>
            <a:r>
              <a:rPr lang="fr-CA" altLang="en-US" i="1" baseline="30000" err="1">
                <a:ea typeface="MS PGothic"/>
              </a:rPr>
              <a:t>old</a:t>
            </a:r>
            <a:r>
              <a:rPr lang="fr-CA" altLang="en-US" i="1" baseline="30000" dirty="0">
                <a:ea typeface="MS PGothic"/>
              </a:rPr>
              <a:t> </a:t>
            </a:r>
            <a:r>
              <a:rPr lang="fr-CA" altLang="en-US" dirty="0">
                <a:ea typeface="MS PGothic"/>
                <a:sym typeface="Symbol" panose="05050102010706020507" pitchFamily="18" charset="2"/>
              </a:rPr>
              <a:t></a:t>
            </a:r>
            <a:r>
              <a:rPr lang="fr-CA" altLang="en-US">
                <a:ea typeface="MS PGothic"/>
                <a:sym typeface="Symbol" panose="05050102010706020507" pitchFamily="18" charset="2"/>
              </a:rPr>
              <a:t> (</a:t>
            </a:r>
            <a:r>
              <a:rPr lang="fr-CA" altLang="en-US" i="1" err="1">
                <a:ea typeface="MS PGothic"/>
                <a:sym typeface="Symbol" panose="05050102010706020507" pitchFamily="18" charset="2"/>
              </a:rPr>
              <a:t>i</a:t>
            </a:r>
            <a:r>
              <a:rPr lang="fr-CA" altLang="en-US" i="1" baseline="-25000" err="1">
                <a:ea typeface="MS PGothic"/>
              </a:rPr>
              <a:t>r</a:t>
            </a:r>
            <a:r>
              <a:rPr lang="fr-CA" altLang="en-US" i="1" baseline="-25000" dirty="0">
                <a:ea typeface="MS PGothic"/>
              </a:rPr>
              <a:t> </a:t>
            </a:r>
            <a:r>
              <a:rPr lang="fr-CA" dirty="0">
                <a:ea typeface="MS PGothic"/>
              </a:rPr>
              <a:t>⨝ </a:t>
            </a:r>
            <a:r>
              <a:rPr lang="fr-CA" altLang="en-US" i="1" dirty="0">
                <a:ea typeface="MS PGothic"/>
              </a:rPr>
              <a:t>s</a:t>
            </a:r>
            <a:r>
              <a:rPr lang="fr-CA" altLang="en-US" dirty="0">
                <a:ea typeface="MS PGothic"/>
              </a:rPr>
              <a:t>)</a:t>
            </a:r>
            <a:r>
              <a:rPr lang="fr-CA" altLang="en-US" i="1" baseline="-25000" dirty="0">
                <a:ea typeface="MS PGothic"/>
              </a:rPr>
              <a:t> </a:t>
            </a:r>
            <a:endParaRPr lang="fr-CA" altLang="en-US" i="1" baseline="-25000" dirty="0"/>
          </a:p>
          <a:p>
            <a:pPr algn="l" rtl="0"/>
            <a:r>
              <a:rPr lang="fr-CA" altLang="en-US" dirty="0"/>
              <a:t>De même pour les suppressions </a:t>
            </a:r>
            <a:r>
              <a:rPr lang="fr-CA" altLang="en-US" i="1" dirty="0" err="1"/>
              <a:t>v</a:t>
            </a:r>
            <a:r>
              <a:rPr lang="fr-CA" altLang="en-US" i="1" baseline="30000" dirty="0" err="1"/>
              <a:t>New</a:t>
            </a:r>
            <a:r>
              <a:rPr lang="fr-CA" altLang="en-US" i="1" baseline="30000" dirty="0"/>
              <a:t> </a:t>
            </a:r>
            <a:r>
              <a:rPr lang="fr-CA" altLang="en-US" i="1" dirty="0"/>
              <a:t>= </a:t>
            </a:r>
            <a:r>
              <a:rPr lang="fr-CA" altLang="en-US" i="1" dirty="0" err="1"/>
              <a:t>v</a:t>
            </a:r>
            <a:r>
              <a:rPr lang="fr-CA" altLang="en-US" i="1" baseline="30000" dirty="0" err="1"/>
              <a:t>old</a:t>
            </a:r>
            <a:r>
              <a:rPr lang="fr-CA" altLang="en-US" i="1" baseline="30000" dirty="0"/>
              <a:t> </a:t>
            </a:r>
            <a:r>
              <a:rPr lang="fr-CA" altLang="en-US" i="1" dirty="0"/>
              <a:t>-</a:t>
            </a:r>
            <a:r>
              <a:rPr lang="fr-CA" altLang="en-US" i="1" baseline="30000" dirty="0"/>
              <a:t> </a:t>
            </a:r>
            <a:r>
              <a:rPr lang="fr-CA" altLang="en-US" dirty="0"/>
              <a:t>(</a:t>
            </a:r>
            <a:r>
              <a:rPr lang="fr-CA" altLang="en-US" i="1" dirty="0" err="1"/>
              <a:t>i</a:t>
            </a:r>
            <a:r>
              <a:rPr lang="fr-CA" altLang="en-US" i="1" baseline="-25000" dirty="0" err="1"/>
              <a:t>r</a:t>
            </a:r>
            <a:r>
              <a:rPr lang="fr-CA" altLang="en-US" i="1" baseline="-25000" dirty="0"/>
              <a:t> </a:t>
            </a:r>
            <a:r>
              <a:rPr lang="fr-CA" dirty="0"/>
              <a:t>⨝</a:t>
            </a:r>
            <a:r>
              <a:rPr lang="fr-CA" altLang="en-US" i="1" baseline="-25000" dirty="0"/>
              <a:t> </a:t>
            </a:r>
            <a:r>
              <a:rPr lang="fr-CA" altLang="en-US" i="1" dirty="0"/>
              <a:t>s</a:t>
            </a:r>
            <a:r>
              <a:rPr lang="fr-CA" altLang="en-US" dirty="0"/>
              <a:t>)</a:t>
            </a:r>
          </a:p>
        </p:txBody>
      </p:sp>
      <p:sp>
        <p:nvSpPr>
          <p:cNvPr id="114701" name="Text Box 13">
            <a:extLst>
              <a:ext uri="{FF2B5EF4-FFF2-40B4-BE49-F238E27FC236}">
                <a16:creationId xmlns:a16="http://schemas.microsoft.com/office/drawing/2014/main" id="{F50D1270-E2D2-4A14-84AE-CECC7A5DD973}"/>
              </a:ext>
            </a:extLst>
          </p:cNvPr>
          <p:cNvSpPr txBox="1">
            <a:spLocks noChangeArrowheads="1"/>
          </p:cNvSpPr>
          <p:nvPr/>
        </p:nvSpPr>
        <p:spPr bwMode="auto">
          <a:xfrm>
            <a:off x="1603375" y="4811713"/>
            <a:ext cx="546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r>
              <a:rPr kumimoji="0" lang="en-US" altLang="en-US"/>
              <a:t>A, 1</a:t>
            </a:r>
          </a:p>
          <a:p>
            <a:pPr algn="l" rtl="0">
              <a:spcBef>
                <a:spcPct val="0"/>
              </a:spcBef>
              <a:buClrTx/>
              <a:buSzTx/>
              <a:buFontTx/>
              <a:buNone/>
            </a:pPr>
            <a:r>
              <a:rPr kumimoji="0" lang="en-US" altLang="en-US"/>
              <a:t>B, 2</a:t>
            </a:r>
          </a:p>
        </p:txBody>
      </p:sp>
      <p:sp>
        <p:nvSpPr>
          <p:cNvPr id="114702" name="Text Box 14">
            <a:extLst>
              <a:ext uri="{FF2B5EF4-FFF2-40B4-BE49-F238E27FC236}">
                <a16:creationId xmlns:a16="http://schemas.microsoft.com/office/drawing/2014/main" id="{90163634-D561-419D-852F-E44296553AB3}"/>
              </a:ext>
            </a:extLst>
          </p:cNvPr>
          <p:cNvSpPr txBox="1">
            <a:spLocks noChangeArrowheads="1"/>
          </p:cNvSpPr>
          <p:nvPr/>
        </p:nvSpPr>
        <p:spPr bwMode="auto">
          <a:xfrm>
            <a:off x="2982913" y="4778375"/>
            <a:ext cx="523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r>
              <a:rPr kumimoji="0" lang="en-US" altLang="en-US"/>
              <a:t>1, p</a:t>
            </a:r>
          </a:p>
          <a:p>
            <a:pPr algn="l" rtl="0">
              <a:spcBef>
                <a:spcPct val="0"/>
              </a:spcBef>
              <a:buClrTx/>
              <a:buSzTx/>
              <a:buFontTx/>
              <a:buNone/>
            </a:pPr>
            <a:r>
              <a:rPr kumimoji="0" lang="en-US" altLang="en-US"/>
              <a:t>2, r</a:t>
            </a:r>
          </a:p>
          <a:p>
            <a:pPr algn="l" rtl="0">
              <a:spcBef>
                <a:spcPct val="0"/>
              </a:spcBef>
              <a:buClrTx/>
              <a:buSzTx/>
              <a:buFontTx/>
              <a:buNone/>
            </a:pPr>
            <a:r>
              <a:rPr kumimoji="0" lang="en-US" altLang="en-US"/>
              <a:t>2, s</a:t>
            </a:r>
          </a:p>
        </p:txBody>
      </p:sp>
      <p:sp>
        <p:nvSpPr>
          <p:cNvPr id="114703" name="Text Box 17">
            <a:extLst>
              <a:ext uri="{FF2B5EF4-FFF2-40B4-BE49-F238E27FC236}">
                <a16:creationId xmlns:a16="http://schemas.microsoft.com/office/drawing/2014/main" id="{83ECDFD6-C423-4732-91FD-4B12BB6D2E17}"/>
              </a:ext>
            </a:extLst>
          </p:cNvPr>
          <p:cNvSpPr txBox="1">
            <a:spLocks noChangeArrowheads="1"/>
          </p:cNvSpPr>
          <p:nvPr/>
        </p:nvSpPr>
        <p:spPr bwMode="auto">
          <a:xfrm>
            <a:off x="5594350" y="4727575"/>
            <a:ext cx="773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r>
              <a:rPr kumimoji="0" lang="en-US" altLang="en-US"/>
              <a:t>A, 1, p</a:t>
            </a:r>
          </a:p>
          <a:p>
            <a:pPr algn="l" rtl="0">
              <a:spcBef>
                <a:spcPct val="0"/>
              </a:spcBef>
              <a:buClrTx/>
              <a:buSzTx/>
              <a:buFontTx/>
              <a:buNone/>
            </a:pPr>
            <a:r>
              <a:rPr kumimoji="0" lang="en-US" altLang="en-US"/>
              <a:t>B, 2, r</a:t>
            </a:r>
          </a:p>
          <a:p>
            <a:pPr algn="l" rtl="0">
              <a:spcBef>
                <a:spcPct val="0"/>
              </a:spcBef>
              <a:buClrTx/>
              <a:buSzTx/>
              <a:buFontTx/>
              <a:buNone/>
            </a:pPr>
            <a:r>
              <a:rPr kumimoji="0" lang="en-US" altLang="en-US"/>
              <a:t>B, 2, s</a:t>
            </a:r>
          </a:p>
        </p:txBody>
      </p:sp>
      <p:sp>
        <p:nvSpPr>
          <p:cNvPr id="114704" name="AutoShape 20">
            <a:extLst>
              <a:ext uri="{FF2B5EF4-FFF2-40B4-BE49-F238E27FC236}">
                <a16:creationId xmlns:a16="http://schemas.microsoft.com/office/drawing/2014/main" id="{A75AEFF1-BB65-40D6-8347-358928A05C68}"/>
              </a:ext>
            </a:extLst>
          </p:cNvPr>
          <p:cNvSpPr>
            <a:spLocks noChangeArrowheads="1"/>
          </p:cNvSpPr>
          <p:nvPr/>
        </p:nvSpPr>
        <p:spPr bwMode="auto">
          <a:xfrm rot="-5400000">
            <a:off x="2352676" y="4829175"/>
            <a:ext cx="290512" cy="465137"/>
          </a:xfrm>
          <a:prstGeom prst="flowChartCollate">
            <a:avLst/>
          </a:prstGeom>
          <a:solidFill>
            <a:schemeClr val="accent1"/>
          </a:solidFill>
          <a:ln w="9525">
            <a:solidFill>
              <a:schemeClr val="tx1"/>
            </a:solidFill>
            <a:miter lim="800000"/>
            <a:headEnd/>
            <a:tailEnd/>
          </a:ln>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a:p>
        </p:txBody>
      </p:sp>
      <p:sp>
        <p:nvSpPr>
          <p:cNvPr id="114705" name="Rectangle 21">
            <a:extLst>
              <a:ext uri="{FF2B5EF4-FFF2-40B4-BE49-F238E27FC236}">
                <a16:creationId xmlns:a16="http://schemas.microsoft.com/office/drawing/2014/main" id="{FBCA5EF0-4268-44ED-901C-4BF64EBF4A85}"/>
              </a:ext>
            </a:extLst>
          </p:cNvPr>
          <p:cNvSpPr>
            <a:spLocks noChangeArrowheads="1"/>
          </p:cNvSpPr>
          <p:nvPr/>
        </p:nvSpPr>
        <p:spPr bwMode="auto">
          <a:xfrm>
            <a:off x="1577975" y="4821238"/>
            <a:ext cx="549275" cy="54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a:p>
        </p:txBody>
      </p:sp>
      <p:sp>
        <p:nvSpPr>
          <p:cNvPr id="114706" name="Rectangle 22">
            <a:extLst>
              <a:ext uri="{FF2B5EF4-FFF2-40B4-BE49-F238E27FC236}">
                <a16:creationId xmlns:a16="http://schemas.microsoft.com/office/drawing/2014/main" id="{70608476-9DAD-4D8E-8E84-1F23AFF36568}"/>
              </a:ext>
            </a:extLst>
          </p:cNvPr>
          <p:cNvSpPr>
            <a:spLocks noChangeArrowheads="1"/>
          </p:cNvSpPr>
          <p:nvPr/>
        </p:nvSpPr>
        <p:spPr bwMode="auto">
          <a:xfrm>
            <a:off x="2959100" y="4805363"/>
            <a:ext cx="53181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a:p>
        </p:txBody>
      </p:sp>
      <p:sp>
        <p:nvSpPr>
          <p:cNvPr id="114707" name="Rectangle 24">
            <a:extLst>
              <a:ext uri="{FF2B5EF4-FFF2-40B4-BE49-F238E27FC236}">
                <a16:creationId xmlns:a16="http://schemas.microsoft.com/office/drawing/2014/main" id="{DC8ED764-BD1C-4095-8733-05D587A4F3D9}"/>
              </a:ext>
            </a:extLst>
          </p:cNvPr>
          <p:cNvSpPr>
            <a:spLocks noChangeArrowheads="1"/>
          </p:cNvSpPr>
          <p:nvPr/>
        </p:nvSpPr>
        <p:spPr bwMode="auto">
          <a:xfrm>
            <a:off x="5553075" y="4738688"/>
            <a:ext cx="83185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a:p>
        </p:txBody>
      </p:sp>
      <p:grpSp>
        <p:nvGrpSpPr>
          <p:cNvPr id="2" name="Group 29">
            <a:extLst>
              <a:ext uri="{FF2B5EF4-FFF2-40B4-BE49-F238E27FC236}">
                <a16:creationId xmlns:a16="http://schemas.microsoft.com/office/drawing/2014/main" id="{CB00AC51-BD0D-43CA-9FF8-09681BE36413}"/>
              </a:ext>
            </a:extLst>
          </p:cNvPr>
          <p:cNvGrpSpPr>
            <a:grpSpLocks/>
          </p:cNvGrpSpPr>
          <p:nvPr/>
        </p:nvGrpSpPr>
        <p:grpSpPr bwMode="auto">
          <a:xfrm>
            <a:off x="1562100" y="5392738"/>
            <a:ext cx="582613" cy="336550"/>
            <a:chOff x="984" y="3397"/>
            <a:chExt cx="367" cy="212"/>
          </a:xfrm>
        </p:grpSpPr>
        <p:sp>
          <p:nvSpPr>
            <p:cNvPr id="114712" name="Text Box 16">
              <a:extLst>
                <a:ext uri="{FF2B5EF4-FFF2-40B4-BE49-F238E27FC236}">
                  <a16:creationId xmlns:a16="http://schemas.microsoft.com/office/drawing/2014/main" id="{58EF3FBE-1A8D-4BBA-92B6-C5D113D2D8AA}"/>
                </a:ext>
              </a:extLst>
            </p:cNvPr>
            <p:cNvSpPr txBox="1">
              <a:spLocks noChangeArrowheads="1"/>
            </p:cNvSpPr>
            <p:nvPr/>
          </p:nvSpPr>
          <p:spPr bwMode="auto">
            <a:xfrm>
              <a:off x="1021" y="3397"/>
              <a:ext cx="3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r>
                <a:rPr kumimoji="0" lang="en-US" altLang="en-US"/>
                <a:t>C, 2</a:t>
              </a:r>
            </a:p>
          </p:txBody>
        </p:sp>
        <p:sp>
          <p:nvSpPr>
            <p:cNvPr id="114713" name="Rectangle 25">
              <a:extLst>
                <a:ext uri="{FF2B5EF4-FFF2-40B4-BE49-F238E27FC236}">
                  <a16:creationId xmlns:a16="http://schemas.microsoft.com/office/drawing/2014/main" id="{49E7EB85-5684-4268-BB52-A16362171FDB}"/>
                </a:ext>
              </a:extLst>
            </p:cNvPr>
            <p:cNvSpPr>
              <a:spLocks noChangeArrowheads="1"/>
            </p:cNvSpPr>
            <p:nvPr/>
          </p:nvSpPr>
          <p:spPr bwMode="auto">
            <a:xfrm>
              <a:off x="984" y="3425"/>
              <a:ext cx="367" cy="1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a:p>
          </p:txBody>
        </p:sp>
      </p:grpSp>
      <p:grpSp>
        <p:nvGrpSpPr>
          <p:cNvPr id="3" name="Group 30">
            <a:extLst>
              <a:ext uri="{FF2B5EF4-FFF2-40B4-BE49-F238E27FC236}">
                <a16:creationId xmlns:a16="http://schemas.microsoft.com/office/drawing/2014/main" id="{8CA396E6-168A-45FD-BA7F-6D077BCC25E5}"/>
              </a:ext>
            </a:extLst>
          </p:cNvPr>
          <p:cNvGrpSpPr>
            <a:grpSpLocks/>
          </p:cNvGrpSpPr>
          <p:nvPr/>
        </p:nvGrpSpPr>
        <p:grpSpPr bwMode="auto">
          <a:xfrm>
            <a:off x="5553075" y="5626100"/>
            <a:ext cx="863600" cy="581025"/>
            <a:chOff x="3498" y="3544"/>
            <a:chExt cx="544" cy="366"/>
          </a:xfrm>
        </p:grpSpPr>
        <p:sp>
          <p:nvSpPr>
            <p:cNvPr id="114710" name="Text Box 18">
              <a:extLst>
                <a:ext uri="{FF2B5EF4-FFF2-40B4-BE49-F238E27FC236}">
                  <a16:creationId xmlns:a16="http://schemas.microsoft.com/office/drawing/2014/main" id="{C576B1D0-3320-4344-9F69-EB08980574A4}"/>
                </a:ext>
              </a:extLst>
            </p:cNvPr>
            <p:cNvSpPr txBox="1">
              <a:spLocks noChangeArrowheads="1"/>
            </p:cNvSpPr>
            <p:nvPr/>
          </p:nvSpPr>
          <p:spPr bwMode="auto">
            <a:xfrm>
              <a:off x="3503" y="3544"/>
              <a:ext cx="48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r>
                <a:rPr kumimoji="0" lang="en-US" altLang="en-US"/>
                <a:t>C, 2, r</a:t>
              </a:r>
            </a:p>
            <a:p>
              <a:pPr algn="l" rtl="0">
                <a:spcBef>
                  <a:spcPct val="0"/>
                </a:spcBef>
                <a:buClrTx/>
                <a:buSzTx/>
                <a:buFontTx/>
                <a:buNone/>
              </a:pPr>
              <a:r>
                <a:rPr kumimoji="0" lang="en-US" altLang="en-US"/>
                <a:t>C, 2, s</a:t>
              </a:r>
            </a:p>
          </p:txBody>
        </p:sp>
        <p:sp>
          <p:nvSpPr>
            <p:cNvPr id="114711" name="Rectangle 26">
              <a:extLst>
                <a:ext uri="{FF2B5EF4-FFF2-40B4-BE49-F238E27FC236}">
                  <a16:creationId xmlns:a16="http://schemas.microsoft.com/office/drawing/2014/main" id="{B9776667-DCF5-437F-8B0A-62D79FEB0033}"/>
                </a:ext>
              </a:extLst>
            </p:cNvPr>
            <p:cNvSpPr>
              <a:spLocks noChangeArrowheads="1"/>
            </p:cNvSpPr>
            <p:nvPr/>
          </p:nvSpPr>
          <p:spPr bwMode="auto">
            <a:xfrm>
              <a:off x="3498" y="3562"/>
              <a:ext cx="544" cy="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l" rtl="0">
                <a:spcBef>
                  <a:spcPct val="0"/>
                </a:spcBef>
                <a:buClrTx/>
                <a:buSzTx/>
                <a:buFontTx/>
                <a:buNone/>
              </a:pPr>
              <a:endParaRPr kumimoji="0"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020D1003-A76A-4712-AC93-D37FD984DFA5}"/>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Opérations de sélection et de projection</a:t>
            </a:r>
          </a:p>
        </p:txBody>
      </p:sp>
      <p:sp>
        <p:nvSpPr>
          <p:cNvPr id="116739" name="Rectangle 3">
            <a:extLst>
              <a:ext uri="{FF2B5EF4-FFF2-40B4-BE49-F238E27FC236}">
                <a16:creationId xmlns:a16="http://schemas.microsoft.com/office/drawing/2014/main" id="{28BCB661-FBEF-4FBD-B855-FDA9563D53D1}"/>
              </a:ext>
            </a:extLst>
          </p:cNvPr>
          <p:cNvSpPr>
            <a:spLocks noGrp="1" noChangeArrowheads="1"/>
          </p:cNvSpPr>
          <p:nvPr>
            <p:ph idx="1"/>
          </p:nvPr>
        </p:nvSpPr>
        <p:spPr>
          <a:xfrm>
            <a:off x="683394" y="1102497"/>
            <a:ext cx="7738711" cy="5367972"/>
          </a:xfrm>
        </p:spPr>
        <p:txBody>
          <a:bodyPr/>
          <a:lstStyle/>
          <a:p>
            <a:pPr algn="l" rtl="0">
              <a:lnSpc>
                <a:spcPct val="90000"/>
              </a:lnSpc>
            </a:pPr>
            <a:r>
              <a:rPr lang="fr-CA" altLang="en-US" dirty="0"/>
              <a:t>Sélection: considérez une vue </a:t>
            </a:r>
            <a:r>
              <a:rPr lang="fr-CA" altLang="en-US" i="1" dirty="0"/>
              <a:t>v</a:t>
            </a:r>
            <a:r>
              <a:rPr lang="fr-CA" altLang="en-US" dirty="0"/>
              <a:t> = </a:t>
            </a:r>
            <a:r>
              <a:rPr lang="fr-CA" altLang="en-US" dirty="0">
                <a:sym typeface="Symbol" panose="05050102010706020507" pitchFamily="18" charset="2"/>
              </a:rPr>
              <a:t></a:t>
            </a:r>
            <a:r>
              <a:rPr lang="fr-CA" altLang="en-US" baseline="-25000" dirty="0">
                <a:sym typeface="Symbol" panose="05050102010706020507" pitchFamily="18" charset="2"/>
              </a:rPr>
              <a:t></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a:t>
            </a:r>
          </a:p>
          <a:p>
            <a:pPr lvl="1" algn="l" rtl="0">
              <a:lnSpc>
                <a:spcPct val="90000"/>
              </a:lnSpc>
            </a:pPr>
            <a:r>
              <a:rPr lang="fr-CA" altLang="en-US" i="1" dirty="0" err="1"/>
              <a:t>v</a:t>
            </a:r>
            <a:r>
              <a:rPr lang="fr-CA" altLang="en-US" i="1" baseline="30000" dirty="0" err="1"/>
              <a:t>New</a:t>
            </a:r>
            <a:r>
              <a:rPr lang="fr-CA" altLang="en-US" i="1" baseline="30000" dirty="0"/>
              <a:t> </a:t>
            </a:r>
            <a:r>
              <a:rPr lang="fr-CA" altLang="en-US" i="1" dirty="0"/>
              <a:t>= </a:t>
            </a:r>
            <a:r>
              <a:rPr lang="fr-CA" altLang="en-US" i="1" dirty="0" err="1"/>
              <a:t>v</a:t>
            </a:r>
            <a:r>
              <a:rPr lang="fr-CA" altLang="en-US" i="1" baseline="30000" dirty="0" err="1"/>
              <a:t>old</a:t>
            </a:r>
            <a:r>
              <a:rPr lang="fr-CA" altLang="en-US" i="1" baseline="30000" dirty="0"/>
              <a:t> </a:t>
            </a:r>
            <a:r>
              <a:rPr lang="fr-CA" altLang="en-US" dirty="0">
                <a:sym typeface="Symbol" panose="05050102010706020507" pitchFamily="18" charset="2"/>
              </a:rPr>
              <a:t></a:t>
            </a:r>
            <a:r>
              <a:rPr lang="fr-CA" altLang="en-US" baseline="-25000" dirty="0">
                <a:sym typeface="Symbol" panose="05050102010706020507" pitchFamily="18" charset="2"/>
              </a:rPr>
              <a:t></a:t>
            </a:r>
            <a:r>
              <a:rPr lang="fr-CA" altLang="en-US" dirty="0">
                <a:sym typeface="Symbol" panose="05050102010706020507" pitchFamily="18" charset="2"/>
              </a:rPr>
              <a:t>(</a:t>
            </a:r>
            <a:r>
              <a:rPr lang="fr-CA" altLang="en-US" i="1" dirty="0" err="1">
                <a:sym typeface="Symbol" panose="05050102010706020507" pitchFamily="18" charset="2"/>
              </a:rPr>
              <a:t>i</a:t>
            </a:r>
            <a:r>
              <a:rPr lang="fr-CA" altLang="en-US" i="1" baseline="-25000" dirty="0" err="1">
                <a:sym typeface="Symbol" panose="05050102010706020507" pitchFamily="18" charset="2"/>
              </a:rPr>
              <a:t>r</a:t>
            </a:r>
            <a:r>
              <a:rPr lang="fr-CA" altLang="en-US" dirty="0">
                <a:sym typeface="Symbol" panose="05050102010706020507" pitchFamily="18" charset="2"/>
              </a:rPr>
              <a:t>)</a:t>
            </a:r>
          </a:p>
          <a:p>
            <a:pPr lvl="1" algn="l" rtl="0">
              <a:lnSpc>
                <a:spcPct val="90000"/>
              </a:lnSpc>
            </a:pPr>
            <a:r>
              <a:rPr lang="fr-CA" altLang="en-US" i="1" dirty="0" err="1"/>
              <a:t>v</a:t>
            </a:r>
            <a:r>
              <a:rPr lang="fr-CA" altLang="en-US" i="1" baseline="30000" dirty="0" err="1"/>
              <a:t>New</a:t>
            </a:r>
            <a:r>
              <a:rPr lang="fr-CA" altLang="en-US" i="1" baseline="30000" dirty="0"/>
              <a:t> </a:t>
            </a:r>
            <a:r>
              <a:rPr lang="fr-CA" altLang="en-US" i="1" dirty="0"/>
              <a:t>= </a:t>
            </a:r>
            <a:r>
              <a:rPr lang="fr-CA" altLang="en-US" i="1" dirty="0" err="1"/>
              <a:t>v</a:t>
            </a:r>
            <a:r>
              <a:rPr lang="fr-CA" altLang="en-US" i="1" baseline="30000" dirty="0" err="1"/>
              <a:t>old</a:t>
            </a:r>
            <a:r>
              <a:rPr lang="fr-CA" altLang="en-US" i="1" dirty="0"/>
              <a:t> - </a:t>
            </a:r>
            <a:r>
              <a:rPr lang="fr-CA" altLang="en-US" dirty="0">
                <a:sym typeface="Symbol" panose="05050102010706020507" pitchFamily="18" charset="2"/>
              </a:rPr>
              <a:t></a:t>
            </a:r>
            <a:r>
              <a:rPr lang="fr-CA" altLang="en-US" baseline="-25000" dirty="0">
                <a:sym typeface="Symbol" panose="05050102010706020507" pitchFamily="18" charset="2"/>
              </a:rPr>
              <a:t></a:t>
            </a:r>
            <a:r>
              <a:rPr lang="fr-CA" altLang="en-US" dirty="0">
                <a:sym typeface="Symbol" panose="05050102010706020507" pitchFamily="18" charset="2"/>
              </a:rPr>
              <a:t>(</a:t>
            </a:r>
            <a:r>
              <a:rPr lang="fr-CA" altLang="en-US" i="1" dirty="0" err="1">
                <a:sym typeface="Symbol" panose="05050102010706020507" pitchFamily="18" charset="2"/>
              </a:rPr>
              <a:t>i</a:t>
            </a:r>
            <a:r>
              <a:rPr lang="fr-CA" altLang="en-US" i="1" baseline="-25000" dirty="0" err="1">
                <a:sym typeface="Symbol" panose="05050102010706020507" pitchFamily="18" charset="2"/>
              </a:rPr>
              <a:t>r</a:t>
            </a:r>
            <a:r>
              <a:rPr lang="fr-CA" altLang="en-US" dirty="0">
                <a:sym typeface="Symbol" panose="05050102010706020507" pitchFamily="18" charset="2"/>
              </a:rPr>
              <a:t>)</a:t>
            </a:r>
          </a:p>
          <a:p>
            <a:pPr algn="l" rtl="0">
              <a:lnSpc>
                <a:spcPct val="90000"/>
              </a:lnSpc>
            </a:pPr>
            <a:r>
              <a:rPr lang="fr-CA" altLang="en-US" dirty="0">
                <a:sym typeface="Symbol" panose="05050102010706020507" pitchFamily="18" charset="2"/>
              </a:rPr>
              <a:t>La projection est une opération plus difficile </a:t>
            </a:r>
          </a:p>
          <a:p>
            <a:pPr lvl="1" algn="l" rtl="0">
              <a:lnSpc>
                <a:spcPct val="90000"/>
              </a:lnSpc>
            </a:pPr>
            <a:r>
              <a:rPr lang="fr-CA" altLang="en-US" i="1" dirty="0">
                <a:sym typeface="Symbol" panose="05050102010706020507" pitchFamily="18" charset="2"/>
              </a:rPr>
              <a:t>R </a:t>
            </a:r>
            <a:r>
              <a:rPr lang="fr-CA" altLang="en-US" dirty="0">
                <a:sym typeface="Symbol" panose="05050102010706020507" pitchFamily="18" charset="2"/>
              </a:rPr>
              <a:t>= (</a:t>
            </a:r>
            <a:r>
              <a:rPr lang="fr-CA" altLang="en-US" i="1" dirty="0">
                <a:sym typeface="Symbol" panose="05050102010706020507" pitchFamily="18" charset="2"/>
              </a:rPr>
              <a:t>A, B</a:t>
            </a:r>
            <a:r>
              <a:rPr lang="fr-CA" altLang="en-US" dirty="0">
                <a:sym typeface="Symbol" panose="05050102010706020507" pitchFamily="18" charset="2"/>
              </a:rPr>
              <a:t>), et r (R) = {(</a:t>
            </a:r>
            <a:r>
              <a:rPr lang="fr-CA" altLang="en-US" i="1" dirty="0">
                <a:sym typeface="Symbol" panose="05050102010706020507" pitchFamily="18" charset="2"/>
              </a:rPr>
              <a:t>a</a:t>
            </a:r>
            <a:r>
              <a:rPr lang="fr-CA" altLang="en-US" dirty="0">
                <a:sym typeface="Symbol" panose="05050102010706020507" pitchFamily="18" charset="2"/>
              </a:rPr>
              <a:t>, 2), (</a:t>
            </a:r>
            <a:r>
              <a:rPr lang="fr-CA" altLang="en-US" i="1" dirty="0">
                <a:sym typeface="Symbol" panose="05050102010706020507" pitchFamily="18" charset="2"/>
              </a:rPr>
              <a:t>a</a:t>
            </a:r>
            <a:r>
              <a:rPr lang="fr-CA" altLang="en-US" dirty="0">
                <a:sym typeface="Symbol" panose="05050102010706020507" pitchFamily="18" charset="2"/>
              </a:rPr>
              <a:t>, 3)}</a:t>
            </a:r>
          </a:p>
          <a:p>
            <a:pPr lvl="1" algn="l" rtl="0">
              <a:lnSpc>
                <a:spcPct val="90000"/>
              </a:lnSpc>
            </a:pPr>
            <a:r>
              <a:rPr lang="fr-CA" altLang="en-US" dirty="0">
                <a:sym typeface="Symbol" panose="05050102010706020507" pitchFamily="18" charset="2"/>
              </a:rPr>
              <a:t> </a:t>
            </a:r>
            <a:r>
              <a:rPr lang="fr-CA" altLang="en-US" baseline="-25000" dirty="0">
                <a:sym typeface="Symbol" panose="05050102010706020507" pitchFamily="18" charset="2"/>
              </a:rPr>
              <a:t>A</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a un seul tuple (</a:t>
            </a:r>
            <a:r>
              <a:rPr lang="fr-CA" altLang="en-US" i="1" dirty="0">
                <a:sym typeface="Symbol" panose="05050102010706020507" pitchFamily="18" charset="2"/>
              </a:rPr>
              <a:t>a</a:t>
            </a:r>
            <a:r>
              <a:rPr lang="fr-CA" altLang="en-US" dirty="0">
                <a:sym typeface="Symbol" panose="05050102010706020507" pitchFamily="18" charset="2"/>
              </a:rPr>
              <a:t>). </a:t>
            </a:r>
          </a:p>
          <a:p>
            <a:pPr lvl="1" algn="l" rtl="0">
              <a:lnSpc>
                <a:spcPct val="90000"/>
              </a:lnSpc>
            </a:pPr>
            <a:r>
              <a:rPr lang="fr-CA" altLang="en-US" dirty="0">
                <a:sym typeface="Symbol" panose="05050102010706020507" pitchFamily="18" charset="2"/>
              </a:rPr>
              <a:t>Si nous supprimons le tuple (</a:t>
            </a:r>
            <a:r>
              <a:rPr lang="fr-CA" altLang="en-US" i="1" dirty="0">
                <a:sym typeface="Symbol" panose="05050102010706020507" pitchFamily="18" charset="2"/>
              </a:rPr>
              <a:t>a</a:t>
            </a:r>
            <a:r>
              <a:rPr lang="fr-CA" altLang="en-US" dirty="0">
                <a:sym typeface="Symbol" panose="05050102010706020507" pitchFamily="18" charset="2"/>
              </a:rPr>
              <a:t>, 2) à partir de </a:t>
            </a:r>
            <a:r>
              <a:rPr lang="fr-CA" altLang="en-US" i="1" dirty="0">
                <a:sym typeface="Symbol" panose="05050102010706020507" pitchFamily="18" charset="2"/>
              </a:rPr>
              <a:t>r, </a:t>
            </a:r>
            <a:r>
              <a:rPr lang="fr-CA" altLang="en-US" dirty="0">
                <a:sym typeface="Symbol" panose="05050102010706020507" pitchFamily="18" charset="2"/>
              </a:rPr>
              <a:t>nous ne devons pas supprimer le tuple (</a:t>
            </a:r>
            <a:r>
              <a:rPr lang="fr-CA" altLang="en-US" i="1" dirty="0">
                <a:sym typeface="Symbol" panose="05050102010706020507" pitchFamily="18" charset="2"/>
              </a:rPr>
              <a:t>a</a:t>
            </a:r>
            <a:r>
              <a:rPr lang="fr-CA" altLang="en-US" dirty="0">
                <a:sym typeface="Symbol" panose="05050102010706020507" pitchFamily="18" charset="2"/>
              </a:rPr>
              <a:t>) de </a:t>
            </a:r>
            <a:r>
              <a:rPr lang="fr-CA" altLang="en-US" baseline="-25000" dirty="0">
                <a:sym typeface="Symbol" panose="05050102010706020507" pitchFamily="18" charset="2"/>
              </a:rPr>
              <a:t>A</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mais si nous supprimons ensuite (</a:t>
            </a:r>
            <a:r>
              <a:rPr lang="fr-CA" altLang="en-US" i="1" dirty="0">
                <a:sym typeface="Symbol" panose="05050102010706020507" pitchFamily="18" charset="2"/>
              </a:rPr>
              <a:t>a,</a:t>
            </a:r>
            <a:r>
              <a:rPr lang="fr-CA" altLang="en-US" dirty="0">
                <a:sym typeface="Symbol" panose="05050102010706020507" pitchFamily="18" charset="2"/>
              </a:rPr>
              <a:t>3) aussi, nous devrions supprimer le tuple</a:t>
            </a:r>
          </a:p>
          <a:p>
            <a:pPr>
              <a:lnSpc>
                <a:spcPct val="90000"/>
              </a:lnSpc>
            </a:pPr>
            <a:r>
              <a:rPr lang="fr-CA" altLang="en-US" dirty="0">
                <a:sym typeface="Symbol" panose="05050102010706020507" pitchFamily="18" charset="2"/>
              </a:rPr>
              <a:t>Pour chaque tuple dans une projection </a:t>
            </a:r>
            <a:r>
              <a:rPr lang="en-US" altLang="en-US" dirty="0">
                <a:sym typeface="Symbol" panose="05050102010706020507" pitchFamily="18" charset="2"/>
              </a:rPr>
              <a:t></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r>
              <a:rPr lang="fr-CA" altLang="en-US" dirty="0">
                <a:sym typeface="Symbol" panose="05050102010706020507" pitchFamily="18" charset="2"/>
              </a:rPr>
              <a:t>, nous garderons un décompte du nombre de fois qu'il a été dérivé</a:t>
            </a:r>
          </a:p>
          <a:p>
            <a:pPr lvl="1" algn="l" rtl="0">
              <a:lnSpc>
                <a:spcPct val="90000"/>
              </a:lnSpc>
            </a:pPr>
            <a:r>
              <a:rPr lang="fr-CA" altLang="en-US" dirty="0">
                <a:sym typeface="Symbol" panose="05050102010706020507" pitchFamily="18" charset="2"/>
              </a:rPr>
              <a:t>Lors de l'insertion d'un tuple vers </a:t>
            </a:r>
            <a:r>
              <a:rPr lang="fr-CA" altLang="en-US" i="1" dirty="0">
                <a:sym typeface="Symbol" panose="05050102010706020507" pitchFamily="18" charset="2"/>
              </a:rPr>
              <a:t>r</a:t>
            </a:r>
            <a:r>
              <a:rPr lang="fr-CA" altLang="en-US" dirty="0">
                <a:sym typeface="Symbol" panose="05050102010706020507" pitchFamily="18" charset="2"/>
              </a:rPr>
              <a:t>, si le tuple résultant est déjà dans </a:t>
            </a:r>
            <a:r>
              <a:rPr lang="fr-CA" altLang="en-US" baseline="-25000" dirty="0">
                <a:sym typeface="Symbol" panose="05050102010706020507" pitchFamily="18" charset="2"/>
              </a:rPr>
              <a:t>A</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on incrémente son compte, sinon on ajoute un nouveau tuple avec count = 1</a:t>
            </a:r>
          </a:p>
          <a:p>
            <a:pPr lvl="1" algn="l" rtl="0">
              <a:lnSpc>
                <a:spcPct val="90000"/>
              </a:lnSpc>
            </a:pPr>
            <a:r>
              <a:rPr lang="fr-CA" altLang="en-US" dirty="0">
                <a:sym typeface="Symbol" panose="05050102010706020507" pitchFamily="18" charset="2"/>
              </a:rPr>
              <a:t>Lors de la suppression d'un tuple de r, on décrémente le décompte du tuple correspondant dans </a:t>
            </a:r>
            <a:r>
              <a:rPr lang="fr-CA" altLang="en-US" baseline="-25000" dirty="0">
                <a:sym typeface="Symbol" panose="05050102010706020507" pitchFamily="18" charset="2"/>
              </a:rPr>
              <a:t>A</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 </a:t>
            </a:r>
          </a:p>
          <a:p>
            <a:pPr lvl="2" algn="l" rtl="0">
              <a:lnSpc>
                <a:spcPct val="90000"/>
              </a:lnSpc>
            </a:pPr>
            <a:r>
              <a:rPr lang="fr-CA" altLang="en-US" dirty="0">
                <a:sym typeface="Symbol" panose="05050102010706020507" pitchFamily="18" charset="2"/>
              </a:rPr>
              <a:t>si le compte devient 0, on supprime le tuple de </a:t>
            </a:r>
            <a:r>
              <a:rPr lang="fr-CA" altLang="en-US" baseline="-25000" dirty="0">
                <a:sym typeface="Symbol" panose="05050102010706020507" pitchFamily="18" charset="2"/>
              </a:rPr>
              <a:t>A</a:t>
            </a:r>
            <a:r>
              <a:rPr lang="fr-CA" altLang="en-US" dirty="0">
                <a:sym typeface="Symbol" panose="05050102010706020507" pitchFamily="18" charset="2"/>
              </a:rPr>
              <a:t>(</a:t>
            </a:r>
            <a:r>
              <a:rPr lang="fr-CA" altLang="en-US" i="1" dirty="0">
                <a:sym typeface="Symbol" panose="05050102010706020507" pitchFamily="18" charset="2"/>
              </a:rPr>
              <a:t>r</a:t>
            </a:r>
            <a:r>
              <a:rPr lang="fr-CA" altLang="en-US" dirty="0">
                <a:sym typeface="Symbol" panose="05050102010706020507" pitchFamily="18" charset="2"/>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DDAB46FC-E8E0-48E4-80B7-931246E93A7A}"/>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Opérations d'agrégation</a:t>
            </a:r>
          </a:p>
        </p:txBody>
      </p:sp>
      <p:sp>
        <p:nvSpPr>
          <p:cNvPr id="118787" name="Rectangle 3">
            <a:extLst>
              <a:ext uri="{FF2B5EF4-FFF2-40B4-BE49-F238E27FC236}">
                <a16:creationId xmlns:a16="http://schemas.microsoft.com/office/drawing/2014/main" id="{0E0807D7-9E63-4269-AA38-F3547D47C22E}"/>
              </a:ext>
            </a:extLst>
          </p:cNvPr>
          <p:cNvSpPr>
            <a:spLocks noGrp="1" noChangeArrowheads="1"/>
          </p:cNvSpPr>
          <p:nvPr>
            <p:ph idx="1"/>
          </p:nvPr>
        </p:nvSpPr>
        <p:spPr>
          <a:xfrm>
            <a:off x="673768" y="730822"/>
            <a:ext cx="7911967" cy="5833580"/>
          </a:xfrm>
        </p:spPr>
        <p:txBody>
          <a:bodyPr/>
          <a:lstStyle/>
          <a:p>
            <a:r>
              <a:rPr lang="fr-CA" altLang="en-US" b="1">
                <a:ea typeface="MS PGothic"/>
              </a:rPr>
              <a:t>count</a:t>
            </a:r>
            <a:r>
              <a:rPr lang="fr-CA" altLang="en-US" dirty="0">
                <a:ea typeface="MS PGothic"/>
              </a:rPr>
              <a:t> : </a:t>
            </a:r>
            <a:r>
              <a:rPr lang="fr-CA" altLang="en-US" i="1" dirty="0">
                <a:ea typeface="MS PGothic"/>
              </a:rPr>
              <a:t>v</a:t>
            </a:r>
            <a:r>
              <a:rPr lang="fr-CA" altLang="en-US" dirty="0">
                <a:ea typeface="MS PGothic"/>
              </a:rPr>
              <a:t> = </a:t>
            </a:r>
            <a:r>
              <a:rPr lang="fr-CA" altLang="en-US" i="1" baseline="-25000" dirty="0">
                <a:ea typeface="MS PGothic"/>
              </a:rPr>
              <a:t>A</a:t>
            </a:r>
            <a:r>
              <a:rPr lang="fr-CA" altLang="en-US" b="1" dirty="0">
                <a:ea typeface="MS PGothic"/>
              </a:rPr>
              <a:t> </a:t>
            </a:r>
            <a:r>
              <a:rPr lang="fr-CA" altLang="en-US" dirty="0">
                <a:ea typeface="MS PGothic"/>
              </a:rPr>
              <a:t>𝛾</a:t>
            </a:r>
            <a:r>
              <a:rPr lang="fr-CA" altLang="en-US" b="1" dirty="0">
                <a:ea typeface="MS PGothic"/>
              </a:rPr>
              <a:t> </a:t>
            </a:r>
            <a:r>
              <a:rPr lang="fr-CA" altLang="en-US" i="1" baseline="-25000">
                <a:ea typeface="MS PGothic"/>
              </a:rPr>
              <a:t>count</a:t>
            </a:r>
            <a:r>
              <a:rPr lang="fr-CA" altLang="en-US" baseline="-25000">
                <a:ea typeface="MS PGothic"/>
              </a:rPr>
              <a:t>(</a:t>
            </a:r>
            <a:r>
              <a:rPr lang="fr-CA" altLang="en-US" i="1" baseline="-25000">
                <a:ea typeface="MS PGothic"/>
              </a:rPr>
              <a:t>B</a:t>
            </a:r>
            <a:r>
              <a:rPr lang="fr-CA" altLang="en-US" baseline="-25000">
                <a:ea typeface="MS PGothic"/>
              </a:rPr>
              <a:t>)</a:t>
            </a:r>
            <a:r>
              <a:rPr lang="fr-CA" altLang="en-US" baseline="30000">
                <a:ea typeface="MS PGothic"/>
              </a:rPr>
              <a:t>(</a:t>
            </a:r>
            <a:r>
              <a:rPr lang="fr-CA" altLang="en-US" i="1" baseline="30000">
                <a:ea typeface="MS PGothic"/>
              </a:rPr>
              <a:t>r</a:t>
            </a:r>
            <a:r>
              <a:rPr lang="fr-CA" altLang="en-US" baseline="30000">
                <a:ea typeface="MS PGothic"/>
              </a:rPr>
              <a:t>)</a:t>
            </a:r>
            <a:r>
              <a:rPr lang="fr-CA" altLang="en-US">
                <a:ea typeface="MS PGothic"/>
              </a:rPr>
              <a:t>. (Compte le nombre de valeurs de </a:t>
            </a:r>
            <a:r>
              <a:rPr lang="fr-CA" altLang="en-US" i="1" dirty="0">
                <a:ea typeface="MS PGothic"/>
              </a:rPr>
              <a:t>B</a:t>
            </a:r>
            <a:r>
              <a:rPr lang="fr-CA" altLang="en-US">
                <a:ea typeface="MS PGothic"/>
              </a:rPr>
              <a:t> après regroupement de </a:t>
            </a:r>
            <a:r>
              <a:rPr lang="fr-CA" altLang="en-US" i="1">
                <a:ea typeface="MS PGothic"/>
              </a:rPr>
              <a:t>r </a:t>
            </a:r>
            <a:r>
              <a:rPr lang="fr-CA" altLang="en-US" dirty="0">
                <a:ea typeface="MS PGothic"/>
              </a:rPr>
              <a:t>par </a:t>
            </a:r>
            <a:r>
              <a:rPr lang="fr-CA" altLang="en-US" i="1" dirty="0">
                <a:ea typeface="MS PGothic"/>
              </a:rPr>
              <a:t>A</a:t>
            </a:r>
            <a:r>
              <a:rPr lang="fr-CA" altLang="en-US" dirty="0">
                <a:ea typeface="MS PGothic"/>
              </a:rPr>
              <a:t>)</a:t>
            </a:r>
            <a:endParaRPr lang="fr-CA" altLang="en-US" dirty="0"/>
          </a:p>
          <a:p>
            <a:pPr lvl="1"/>
            <a:r>
              <a:rPr lang="fr-CA" altLang="en-US" dirty="0">
                <a:ea typeface="MS PGothic"/>
              </a:rPr>
              <a:t>Quand un ensemble de tuples </a:t>
            </a:r>
            <a:r>
              <a:rPr lang="fr-CA" altLang="en-US" err="1">
                <a:ea typeface="MS PGothic"/>
              </a:rPr>
              <a:t>i</a:t>
            </a:r>
            <a:r>
              <a:rPr lang="fr-CA" altLang="en-US" baseline="-25000" err="1">
                <a:ea typeface="MS PGothic"/>
              </a:rPr>
              <a:t>r</a:t>
            </a:r>
            <a:r>
              <a:rPr lang="fr-CA" altLang="en-US" dirty="0">
                <a:ea typeface="MS PGothic"/>
              </a:rPr>
              <a:t> est inséré </a:t>
            </a:r>
            <a:endParaRPr lang="fr-CA" altLang="en-US" dirty="0"/>
          </a:p>
          <a:p>
            <a:pPr lvl="2" algn="l" rtl="0"/>
            <a:r>
              <a:rPr lang="fr-CA" altLang="en-US" dirty="0">
                <a:ea typeface="MS PGothic"/>
                <a:sym typeface="Symbol" panose="05050102010706020507" pitchFamily="18" charset="2"/>
              </a:rPr>
              <a:t>Pour chaque tuple r dans </a:t>
            </a:r>
            <a:r>
              <a:rPr lang="fr-CA" altLang="en-US" err="1">
                <a:ea typeface="MS PGothic"/>
                <a:sym typeface="Symbol" panose="05050102010706020507" pitchFamily="18" charset="2"/>
              </a:rPr>
              <a:t>i</a:t>
            </a:r>
            <a:r>
              <a:rPr lang="fr-CA" altLang="en-US" baseline="-25000" err="1">
                <a:ea typeface="MS PGothic"/>
              </a:rPr>
              <a:t>r</a:t>
            </a:r>
            <a:r>
              <a:rPr lang="fr-CA" altLang="en-US" dirty="0">
                <a:ea typeface="MS PGothic"/>
                <a:sym typeface="Symbol" panose="05050102010706020507" pitchFamily="18" charset="2"/>
              </a:rPr>
              <a:t>, si le groupe correspondant est déjà présent dans v, on incrémente son compte, sinon on ajoute un nouveau tuple avec count = 1</a:t>
            </a:r>
            <a:endParaRPr lang="fr-CA" altLang="en-US" dirty="0">
              <a:ea typeface="MS PGothic"/>
            </a:endParaRPr>
          </a:p>
          <a:p>
            <a:pPr lvl="1" algn="l" rtl="0"/>
            <a:r>
              <a:rPr lang="fr-CA" altLang="en-US" dirty="0">
                <a:ea typeface="MS PGothic"/>
              </a:rPr>
              <a:t>Quand un ensemble de tuples </a:t>
            </a:r>
            <a:r>
              <a:rPr lang="fr-CA" altLang="en-US" err="1">
                <a:ea typeface="MS PGothic"/>
              </a:rPr>
              <a:t>i</a:t>
            </a:r>
            <a:r>
              <a:rPr lang="fr-CA" altLang="en-US" baseline="-25000" err="1">
                <a:ea typeface="MS PGothic"/>
              </a:rPr>
              <a:t>r</a:t>
            </a:r>
            <a:r>
              <a:rPr lang="fr-CA" altLang="en-US" dirty="0">
                <a:ea typeface="MS PGothic"/>
              </a:rPr>
              <a:t> est supprimé</a:t>
            </a:r>
          </a:p>
          <a:p>
            <a:pPr lvl="2"/>
            <a:r>
              <a:rPr lang="fr-CA" altLang="en-US" dirty="0">
                <a:ea typeface="MS PGothic"/>
              </a:rPr>
              <a:t>pour chaque tuple t dans </a:t>
            </a:r>
            <a:r>
              <a:rPr lang="fr-CA" altLang="en-US" err="1">
                <a:ea typeface="MS PGothic"/>
              </a:rPr>
              <a:t>i</a:t>
            </a:r>
            <a:r>
              <a:rPr lang="fr-CA" altLang="en-US" baseline="-25000" err="1">
                <a:ea typeface="MS PGothic"/>
              </a:rPr>
              <a:t>r</a:t>
            </a:r>
            <a:r>
              <a:rPr lang="fr-CA" altLang="en-US" baseline="-25000" dirty="0">
                <a:ea typeface="MS PGothic"/>
              </a:rPr>
              <a:t>. </a:t>
            </a:r>
            <a:r>
              <a:rPr lang="fr-CA" altLang="en-US" dirty="0">
                <a:ea typeface="MS PGothic"/>
              </a:rPr>
              <a:t>On va chercher le groupe </a:t>
            </a:r>
            <a:r>
              <a:rPr lang="fr-CA" altLang="en-US" i="1" err="1">
                <a:ea typeface="MS PGothic"/>
              </a:rPr>
              <a:t>t</a:t>
            </a:r>
            <a:r>
              <a:rPr lang="fr-CA" altLang="en-US" err="1">
                <a:ea typeface="MS PGothic"/>
              </a:rPr>
              <a:t>.</a:t>
            </a:r>
            <a:r>
              <a:rPr lang="fr-CA" altLang="en-US" i="1" err="1">
                <a:ea typeface="MS PGothic"/>
              </a:rPr>
              <a:t>A</a:t>
            </a:r>
            <a:r>
              <a:rPr lang="fr-CA" altLang="en-US" i="1" dirty="0">
                <a:ea typeface="MS PGothic"/>
              </a:rPr>
              <a:t> </a:t>
            </a:r>
            <a:r>
              <a:rPr lang="fr-CA" altLang="en-US" dirty="0">
                <a:ea typeface="MS PGothic"/>
              </a:rPr>
              <a:t>dans </a:t>
            </a:r>
            <a:r>
              <a:rPr lang="fr-CA" altLang="en-US" i="1" dirty="0">
                <a:ea typeface="MS PGothic"/>
              </a:rPr>
              <a:t>V</a:t>
            </a:r>
            <a:r>
              <a:rPr lang="fr-CA" altLang="en-US" dirty="0">
                <a:ea typeface="MS PGothic"/>
              </a:rPr>
              <a:t> et soustraire 1 du décompte du groupe. </a:t>
            </a:r>
            <a:endParaRPr lang="fr-CA" altLang="en-US" dirty="0"/>
          </a:p>
          <a:p>
            <a:pPr lvl="3" algn="l" rtl="0"/>
            <a:r>
              <a:rPr lang="fr-CA" altLang="en-US" dirty="0">
                <a:ea typeface="MS PGothic"/>
              </a:rPr>
              <a:t>Si le compte devient 0, on supprime de </a:t>
            </a:r>
            <a:r>
              <a:rPr lang="fr-CA" altLang="en-US" i="1" dirty="0">
                <a:ea typeface="MS PGothic"/>
              </a:rPr>
              <a:t>v</a:t>
            </a:r>
            <a:r>
              <a:rPr lang="fr-CA" altLang="en-US" dirty="0">
                <a:ea typeface="MS PGothic"/>
              </a:rPr>
              <a:t> le tuple pour le groupe </a:t>
            </a:r>
            <a:r>
              <a:rPr lang="fr-CA" altLang="en-US" i="1" err="1">
                <a:ea typeface="MS PGothic"/>
              </a:rPr>
              <a:t>t</a:t>
            </a:r>
            <a:r>
              <a:rPr lang="fr-CA" altLang="en-US" err="1">
                <a:ea typeface="MS PGothic"/>
              </a:rPr>
              <a:t>.</a:t>
            </a:r>
            <a:r>
              <a:rPr lang="fr-CA" altLang="en-US" i="1" err="1">
                <a:ea typeface="MS PGothic"/>
              </a:rPr>
              <a:t>A</a:t>
            </a:r>
            <a:endParaRPr lang="fr-CA" altLang="en-US" i="1">
              <a:ea typeface="MS PGothic"/>
            </a:endParaRPr>
          </a:p>
          <a:p>
            <a:r>
              <a:rPr lang="fr-CA" altLang="en-US" b="1">
                <a:ea typeface="MS PGothic"/>
              </a:rPr>
              <a:t>sum</a:t>
            </a:r>
            <a:r>
              <a:rPr lang="fr-CA" altLang="en-US">
                <a:ea typeface="MS PGothic"/>
              </a:rPr>
              <a:t>: </a:t>
            </a:r>
            <a:r>
              <a:rPr lang="fr-CA" altLang="en-US" i="1" dirty="0">
                <a:ea typeface="MS PGothic"/>
              </a:rPr>
              <a:t>v</a:t>
            </a:r>
            <a:r>
              <a:rPr lang="fr-CA" altLang="en-US" dirty="0">
                <a:ea typeface="MS PGothic"/>
              </a:rPr>
              <a:t> = </a:t>
            </a:r>
            <a:r>
              <a:rPr lang="fr-CA" altLang="en-US" i="1" baseline="-25000" dirty="0">
                <a:ea typeface="MS PGothic"/>
              </a:rPr>
              <a:t>A</a:t>
            </a:r>
            <a:r>
              <a:rPr lang="fr-CA" altLang="en-US" b="1" dirty="0">
                <a:ea typeface="MS PGothic"/>
              </a:rPr>
              <a:t> </a:t>
            </a:r>
            <a:r>
              <a:rPr lang="fr-CA" altLang="en-US" dirty="0">
                <a:ea typeface="MS PGothic"/>
              </a:rPr>
              <a:t>𝛾</a:t>
            </a:r>
            <a:r>
              <a:rPr lang="fr-CA" altLang="en-US" b="1" dirty="0">
                <a:ea typeface="MS PGothic"/>
              </a:rPr>
              <a:t> </a:t>
            </a:r>
            <a:r>
              <a:rPr lang="fr-CA" altLang="en-US" i="1" baseline="-25000" err="1">
                <a:ea typeface="MS PGothic"/>
              </a:rPr>
              <a:t>sum</a:t>
            </a:r>
            <a:r>
              <a:rPr lang="fr-CA" altLang="en-US" i="1" baseline="-25000" dirty="0">
                <a:ea typeface="MS PGothic"/>
              </a:rPr>
              <a:t> </a:t>
            </a:r>
            <a:r>
              <a:rPr lang="fr-CA" altLang="en-US" baseline="-25000" dirty="0">
                <a:ea typeface="MS PGothic"/>
              </a:rPr>
              <a:t>(</a:t>
            </a:r>
            <a:r>
              <a:rPr lang="fr-CA" altLang="en-US" i="1" baseline="-25000" dirty="0">
                <a:ea typeface="MS PGothic"/>
              </a:rPr>
              <a:t>B</a:t>
            </a:r>
            <a:r>
              <a:rPr lang="fr-CA" altLang="en-US" baseline="-25000" dirty="0">
                <a:ea typeface="MS PGothic"/>
              </a:rPr>
              <a:t>)</a:t>
            </a:r>
            <a:r>
              <a:rPr lang="fr-CA" altLang="en-US" baseline="30000" dirty="0">
                <a:ea typeface="MS PGothic"/>
              </a:rPr>
              <a:t>(</a:t>
            </a:r>
            <a:r>
              <a:rPr lang="fr-CA" altLang="en-US" i="1" baseline="30000" dirty="0">
                <a:ea typeface="MS PGothic"/>
              </a:rPr>
              <a:t>r</a:t>
            </a:r>
            <a:r>
              <a:rPr lang="fr-CA" altLang="en-US" baseline="30000" dirty="0">
                <a:ea typeface="MS PGothic"/>
              </a:rPr>
              <a:t>) </a:t>
            </a:r>
            <a:endParaRPr lang="fr-CA" altLang="en-US" baseline="30000" dirty="0"/>
          </a:p>
          <a:p>
            <a:pPr lvl="1" algn="l" rtl="0"/>
            <a:r>
              <a:rPr lang="fr-CA" altLang="en-US" dirty="0"/>
              <a:t>Nous maintenons la somme d'une manière similaire à count, sauf que nous ajoutons / soustrayons la valeur B au lieu d'ajouter / soustraire 1 pour le compte</a:t>
            </a:r>
          </a:p>
          <a:p>
            <a:pPr lvl="1" algn="l" rtl="0"/>
            <a:r>
              <a:rPr lang="fr-CA" altLang="en-US" dirty="0">
                <a:ea typeface="MS PGothic"/>
              </a:rPr>
              <a:t>De plus, nous maintenons le décompte afin de détecter les groupes </a:t>
            </a:r>
            <a:r>
              <a:rPr lang="fr-CA" altLang="en-US">
                <a:ea typeface="MS PGothic"/>
              </a:rPr>
              <a:t>sans tuples. Ces groupes sont supprimés de v</a:t>
            </a:r>
            <a:endParaRPr lang="fr-CA"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8787">
                                            <p:txEl>
                                              <p:pRg st="0" end="0"/>
                                            </p:txEl>
                                          </p:spTgt>
                                        </p:tgtEl>
                                        <p:attrNameLst>
                                          <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787">
                                            <p:txEl>
                                              <p:pRg st="1" end="1"/>
                                            </p:txEl>
                                          </p:spTgt>
                                        </p:tgtEl>
                                        <p:attrNameLst>
                                          <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8787">
                                            <p:txEl>
                                              <p:pRg st="2" end="2"/>
                                            </p:txEl>
                                          </p:spTgt>
                                        </p:tgtEl>
                                        <p:attrNameLst>
                                          <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18787">
                                            <p:txEl>
                                              <p:pRg st="3" end="3"/>
                                            </p:txEl>
                                          </p:spTgt>
                                        </p:tgtEl>
                                        <p:attrNameLst>
                                          <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787">
                                            <p:txEl>
                                              <p:pRg st="4" end="4"/>
                                            </p:txEl>
                                          </p:spTgt>
                                        </p:tgtEl>
                                        <p:attrNameLst>
                                          <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18787">
                                            <p:txEl>
                                              <p:pRg st="5" end="5"/>
                                            </p:txEl>
                                          </p:spTgt>
                                        </p:tgtEl>
                                        <p:attrNameLst>
                                          <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8787">
                                            <p:txEl>
                                              <p:pRg st="6" end="6"/>
                                            </p:txEl>
                                          </p:spTgt>
                                        </p:tgtEl>
                                        <p:attrNameLst>
                                          <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8787">
                                            <p:txEl>
                                              <p:pRg st="7" end="7"/>
                                            </p:txEl>
                                          </p:spTgt>
                                        </p:tgtEl>
                                        <p:attrNameLst>
                                          <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8787">
                                            <p:txEl>
                                              <p:pRg st="8" end="8"/>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151571D9-41CB-4596-A996-938FAA3BA4AF}"/>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Opérations d'agrégation (suite)</a:t>
            </a:r>
          </a:p>
        </p:txBody>
      </p:sp>
      <p:sp>
        <p:nvSpPr>
          <p:cNvPr id="120835" name="Rectangle 3">
            <a:extLst>
              <a:ext uri="{FF2B5EF4-FFF2-40B4-BE49-F238E27FC236}">
                <a16:creationId xmlns:a16="http://schemas.microsoft.com/office/drawing/2014/main" id="{29B7B3AC-1ABF-49DF-AF01-F691EB2FBBB7}"/>
              </a:ext>
            </a:extLst>
          </p:cNvPr>
          <p:cNvSpPr>
            <a:spLocks noGrp="1" noChangeArrowheads="1"/>
          </p:cNvSpPr>
          <p:nvPr>
            <p:ph idx="1"/>
          </p:nvPr>
        </p:nvSpPr>
        <p:spPr>
          <a:xfrm>
            <a:off x="664142" y="1102497"/>
            <a:ext cx="7815715" cy="5367972"/>
          </a:xfrm>
        </p:spPr>
        <p:txBody>
          <a:bodyPr/>
          <a:lstStyle/>
          <a:p>
            <a:pPr algn="l" rtl="0"/>
            <a:r>
              <a:rPr lang="en-US" altLang="en-US" b="1">
                <a:ea typeface="MS PGothic"/>
              </a:rPr>
              <a:t>avg</a:t>
            </a:r>
            <a:r>
              <a:rPr lang="en-US" altLang="en-US">
                <a:ea typeface="MS PGothic"/>
              </a:rPr>
              <a:t>: Comment gérer la moyenne?</a:t>
            </a:r>
          </a:p>
          <a:p>
            <a:pPr lvl="1" algn="l" rtl="0"/>
            <a:r>
              <a:rPr lang="en-US" altLang="en-US" dirty="0"/>
              <a:t> Maintenir </a:t>
            </a:r>
            <a:r>
              <a:rPr lang="en-US" altLang="en-US" b="1" dirty="0"/>
              <a:t>somme </a:t>
            </a:r>
            <a:r>
              <a:rPr lang="en-US" altLang="en-US" dirty="0"/>
              <a:t>et </a:t>
            </a:r>
            <a:r>
              <a:rPr lang="en-US" altLang="en-US" b="1" dirty="0"/>
              <a:t>compter </a:t>
            </a:r>
            <a:r>
              <a:rPr lang="en-US" altLang="en-US" dirty="0"/>
              <a:t>séparément, et divisez à la fin</a:t>
            </a:r>
          </a:p>
          <a:p>
            <a:pPr algn="l" rtl="0"/>
            <a:r>
              <a:rPr lang="en-US" altLang="en-US" b="1" dirty="0"/>
              <a:t>min</a:t>
            </a:r>
            <a:r>
              <a:rPr lang="en-US" altLang="en-US" dirty="0"/>
              <a:t>, </a:t>
            </a:r>
            <a:r>
              <a:rPr lang="en-US" altLang="en-US" b="1" dirty="0"/>
              <a:t>max</a:t>
            </a:r>
            <a:r>
              <a:rPr lang="en-US" altLang="en-US" dirty="0"/>
              <a:t>: </a:t>
            </a:r>
            <a:r>
              <a:rPr lang="en-US" altLang="en-US" i="1" dirty="0"/>
              <a:t>v</a:t>
            </a:r>
            <a:r>
              <a:rPr lang="en-US" altLang="en-US" dirty="0"/>
              <a:t> = </a:t>
            </a:r>
            <a:r>
              <a:rPr lang="en-US" altLang="en-US" i="1" baseline="-25000" dirty="0"/>
              <a:t>A</a:t>
            </a:r>
            <a:r>
              <a:rPr lang="en-IN" altLang="en-US" b="1" dirty="0"/>
              <a:t> 𝛾 </a:t>
            </a:r>
            <a:r>
              <a:rPr lang="en-US" altLang="en-US" i="1" baseline="-25000" dirty="0"/>
              <a:t>min </a:t>
            </a:r>
            <a:r>
              <a:rPr lang="en-US" altLang="en-US" baseline="-25000" dirty="0"/>
              <a:t>(</a:t>
            </a:r>
            <a:r>
              <a:rPr lang="en-US" altLang="en-US" i="1" baseline="-25000" dirty="0"/>
              <a:t>B</a:t>
            </a:r>
            <a:r>
              <a:rPr lang="en-US" altLang="en-US" baseline="-25000" dirty="0"/>
              <a:t>) </a:t>
            </a:r>
            <a:r>
              <a:rPr lang="en-US" altLang="en-US" dirty="0"/>
              <a:t>(</a:t>
            </a:r>
            <a:r>
              <a:rPr lang="en-US" altLang="en-US" i="1" dirty="0"/>
              <a:t>r</a:t>
            </a:r>
            <a:r>
              <a:rPr lang="en-US" altLang="en-US" dirty="0"/>
              <a:t>). </a:t>
            </a:r>
          </a:p>
          <a:p>
            <a:pPr lvl="1" algn="l" rtl="0"/>
            <a:r>
              <a:rPr lang="en-US" altLang="en-US" dirty="0"/>
              <a:t>La gestion des insertions sur r est simple.</a:t>
            </a:r>
          </a:p>
          <a:p>
            <a:pPr lvl="1" algn="l" rtl="0"/>
            <a:r>
              <a:rPr lang="en-US" altLang="en-US" dirty="0"/>
              <a:t>Maintenir les valeurs agrégées </a:t>
            </a:r>
            <a:r>
              <a:rPr lang="en-US" altLang="en-US" b="1" dirty="0"/>
              <a:t>min </a:t>
            </a:r>
            <a:r>
              <a:rPr lang="en-US" altLang="en-US" dirty="0"/>
              <a:t>et </a:t>
            </a:r>
            <a:r>
              <a:rPr lang="en-US" altLang="en-US" b="1" dirty="0"/>
              <a:t>max </a:t>
            </a:r>
            <a:r>
              <a:rPr lang="en-US" altLang="en-US" dirty="0"/>
              <a:t>sur les suppressions peut être plus cher.</a:t>
            </a:r>
            <a:r>
              <a:rPr lang="en-US" altLang="en-US" baseline="30000" dirty="0"/>
              <a:t> </a:t>
            </a:r>
            <a:r>
              <a:rPr lang="en-US" altLang="en-US" dirty="0"/>
              <a:t>Nous devons regarder les autres tuples de </a:t>
            </a:r>
            <a:r>
              <a:rPr lang="en-US" altLang="en-US" i="1" dirty="0"/>
              <a:t>r</a:t>
            </a:r>
            <a:r>
              <a:rPr lang="en-US" altLang="en-US" dirty="0"/>
              <a:t> qui sont dans le même groupe pour trouver le nouveau minimum</a:t>
            </a:r>
          </a:p>
          <a:p>
            <a:pPr algn="l" rtl="0"/>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8" name="Rectangle 4">
            <a:extLst>
              <a:ext uri="{FF2B5EF4-FFF2-40B4-BE49-F238E27FC236}">
                <a16:creationId xmlns:a16="http://schemas.microsoft.com/office/drawing/2014/main" id="{F89EF755-8062-403B-9A96-0A5EAD53FAE1}"/>
              </a:ext>
            </a:extLst>
          </p:cNvPr>
          <p:cNvSpPr>
            <a:spLocks noGrp="1" noChangeArrowheads="1"/>
          </p:cNvSpPr>
          <p:nvPr>
            <p:ph type="ctrTitle"/>
          </p:nvPr>
        </p:nvSpPr>
        <p:spPr/>
        <p:txBody>
          <a:bodyPr/>
          <a:lstStyle/>
          <a:p>
            <a:pPr algn="l" rtl="0">
              <a:defRPr/>
            </a:pPr>
            <a:r>
              <a:rPr lang="en-US" altLang="en-US">
                <a:effectLst>
                  <a:outerShdw blurRad="38100" dist="38100" dir="2700000" algn="tl">
                    <a:srgbClr val="C0C0C0"/>
                  </a:outerShdw>
                </a:effectLst>
              </a:rPr>
              <a:t>Génération d'expressions équivalentes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88A5C79D-2980-4933-B999-0C1CB063BAD6}"/>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Autres opérations</a:t>
            </a:r>
          </a:p>
        </p:txBody>
      </p:sp>
      <p:sp>
        <p:nvSpPr>
          <p:cNvPr id="122883" name="Rectangle 3">
            <a:extLst>
              <a:ext uri="{FF2B5EF4-FFF2-40B4-BE49-F238E27FC236}">
                <a16:creationId xmlns:a16="http://schemas.microsoft.com/office/drawing/2014/main" id="{FB15AE1A-2B34-49F7-8827-48B36731FD7C}"/>
              </a:ext>
            </a:extLst>
          </p:cNvPr>
          <p:cNvSpPr>
            <a:spLocks noGrp="1" noChangeArrowheads="1"/>
          </p:cNvSpPr>
          <p:nvPr>
            <p:ph idx="1"/>
          </p:nvPr>
        </p:nvSpPr>
        <p:spPr>
          <a:xfrm>
            <a:off x="693019" y="1102497"/>
            <a:ext cx="7777214" cy="5367972"/>
          </a:xfrm>
        </p:spPr>
        <p:txBody>
          <a:bodyPr/>
          <a:lstStyle/>
          <a:p>
            <a:pPr algn="l" rtl="0"/>
            <a:r>
              <a:rPr lang="fr-CA" altLang="en-US" dirty="0"/>
              <a:t>Définir l'intersection: </a:t>
            </a:r>
            <a:r>
              <a:rPr lang="fr-CA" altLang="en-US" i="1" dirty="0"/>
              <a:t>v</a:t>
            </a:r>
            <a:r>
              <a:rPr lang="fr-CA" altLang="en-US" dirty="0"/>
              <a:t> = </a:t>
            </a:r>
            <a:r>
              <a:rPr lang="fr-CA" altLang="en-US" i="1" dirty="0"/>
              <a:t>r </a:t>
            </a:r>
            <a:r>
              <a:rPr lang="fr-CA" altLang="en-US" dirty="0">
                <a:sym typeface="Symbol" panose="05050102010706020507" pitchFamily="18" charset="2"/>
              </a:rPr>
              <a:t> </a:t>
            </a:r>
            <a:r>
              <a:rPr lang="fr-CA" altLang="en-US" i="1" dirty="0">
                <a:sym typeface="Symbol" panose="05050102010706020507" pitchFamily="18" charset="2"/>
              </a:rPr>
              <a:t>s</a:t>
            </a:r>
            <a:endParaRPr lang="fr-CA" altLang="en-US" dirty="0">
              <a:sym typeface="Symbol" panose="05050102010706020507" pitchFamily="18" charset="2"/>
            </a:endParaRPr>
          </a:p>
          <a:p>
            <a:pPr lvl="1" algn="l" rtl="0"/>
            <a:r>
              <a:rPr lang="fr-CA" altLang="en-US" dirty="0">
                <a:sym typeface="Symbol" panose="05050102010706020507" pitchFamily="18" charset="2"/>
              </a:rPr>
              <a:t> quand un tuple est inséré dans </a:t>
            </a:r>
            <a:r>
              <a:rPr lang="fr-CA" altLang="en-US" i="1" dirty="0">
                <a:sym typeface="Symbol" panose="05050102010706020507" pitchFamily="18" charset="2"/>
              </a:rPr>
              <a:t>r</a:t>
            </a:r>
            <a:r>
              <a:rPr lang="fr-CA" altLang="en-US" dirty="0">
                <a:sym typeface="Symbol" panose="05050102010706020507" pitchFamily="18" charset="2"/>
              </a:rPr>
              <a:t> on vérifie s'il est présent dans </a:t>
            </a:r>
            <a:r>
              <a:rPr lang="fr-CA" altLang="en-US" i="1" dirty="0">
                <a:sym typeface="Symbol" panose="05050102010706020507" pitchFamily="18" charset="2"/>
              </a:rPr>
              <a:t>s</a:t>
            </a:r>
            <a:r>
              <a:rPr lang="fr-CA" altLang="en-US" dirty="0">
                <a:sym typeface="Symbol" panose="05050102010706020507" pitchFamily="18" charset="2"/>
              </a:rPr>
              <a:t>, et si c'est le cas, nous l'ajoutons à </a:t>
            </a:r>
            <a:r>
              <a:rPr lang="fr-CA" altLang="en-US" i="1" dirty="0">
                <a:sym typeface="Symbol" panose="05050102010706020507" pitchFamily="18" charset="2"/>
              </a:rPr>
              <a:t>v</a:t>
            </a:r>
            <a:r>
              <a:rPr lang="fr-CA" altLang="en-US" dirty="0">
                <a:sym typeface="Symbol" panose="05050102010706020507" pitchFamily="18" charset="2"/>
              </a:rPr>
              <a:t>. </a:t>
            </a:r>
          </a:p>
          <a:p>
            <a:pPr lvl="1" algn="l" rtl="0"/>
            <a:r>
              <a:rPr lang="fr-CA" altLang="en-US" dirty="0">
                <a:sym typeface="Symbol" panose="05050102010706020507" pitchFamily="18" charset="2"/>
              </a:rPr>
              <a:t>Si le tuple est supprimé de r, nous le supprimons de l'intersection s'il est présent. </a:t>
            </a:r>
          </a:p>
          <a:p>
            <a:pPr lvl="1" algn="l" rtl="0"/>
            <a:r>
              <a:rPr lang="fr-CA" altLang="en-US" dirty="0">
                <a:sym typeface="Symbol" panose="05050102010706020507" pitchFamily="18" charset="2"/>
              </a:rPr>
              <a:t>Mises à jour de </a:t>
            </a:r>
            <a:r>
              <a:rPr lang="fr-CA" altLang="en-US" i="1" dirty="0">
                <a:sym typeface="Symbol" panose="05050102010706020507" pitchFamily="18" charset="2"/>
              </a:rPr>
              <a:t>s</a:t>
            </a:r>
            <a:r>
              <a:rPr lang="fr-CA" altLang="en-US" dirty="0">
                <a:sym typeface="Symbol" panose="05050102010706020507" pitchFamily="18" charset="2"/>
              </a:rPr>
              <a:t> sont symétriques</a:t>
            </a:r>
          </a:p>
          <a:p>
            <a:pPr lvl="1" algn="l" rtl="0"/>
            <a:r>
              <a:rPr lang="fr-CA" altLang="en-US" dirty="0">
                <a:sym typeface="Symbol" panose="05050102010706020507" pitchFamily="18" charset="2"/>
              </a:rPr>
              <a:t>Les autres opérations d'ensemble, </a:t>
            </a:r>
            <a:r>
              <a:rPr lang="fr-CA" altLang="en-US" i="1" dirty="0">
                <a:sym typeface="Symbol" panose="05050102010706020507" pitchFamily="18" charset="2"/>
              </a:rPr>
              <a:t>union </a:t>
            </a:r>
            <a:r>
              <a:rPr lang="fr-CA" altLang="en-US" dirty="0">
                <a:sym typeface="Symbol" panose="05050102010706020507" pitchFamily="18" charset="2"/>
              </a:rPr>
              <a:t>et </a:t>
            </a:r>
            <a:r>
              <a:rPr lang="fr-CA" altLang="en-US" i="1" dirty="0">
                <a:sym typeface="Symbol" panose="05050102010706020507" pitchFamily="18" charset="2"/>
              </a:rPr>
              <a:t>set </a:t>
            </a:r>
            <a:r>
              <a:rPr lang="fr-CA" altLang="en-US" i="1" dirty="0" err="1">
                <a:sym typeface="Symbol" panose="05050102010706020507" pitchFamily="18" charset="2"/>
              </a:rPr>
              <a:t>difference</a:t>
            </a:r>
            <a:r>
              <a:rPr lang="fr-CA" altLang="en-US" i="1" dirty="0">
                <a:sym typeface="Symbol" panose="05050102010706020507" pitchFamily="18" charset="2"/>
              </a:rPr>
              <a:t> </a:t>
            </a:r>
            <a:r>
              <a:rPr lang="fr-CA" altLang="en-US" dirty="0">
                <a:sym typeface="Symbol" panose="05050102010706020507" pitchFamily="18" charset="2"/>
              </a:rPr>
              <a:t>sont traités de la même manière.</a:t>
            </a:r>
          </a:p>
          <a:p>
            <a:pPr algn="l" rtl="0"/>
            <a:r>
              <a:rPr lang="fr-CA" altLang="en-US" dirty="0">
                <a:sym typeface="Symbol" panose="05050102010706020507" pitchFamily="18" charset="2"/>
              </a:rPr>
              <a:t>Les jointures externes sont gérées de la même manière que les jointures mais avec un peu de travail supplémentaire </a:t>
            </a:r>
          </a:p>
          <a:p>
            <a:pPr lvl="1" algn="l" rtl="0"/>
            <a:r>
              <a:rPr lang="fr-CA" altLang="en-US" dirty="0">
                <a:sym typeface="Symbol" panose="05050102010706020507" pitchFamily="18" charset="2"/>
              </a:rPr>
              <a:t>nous vous laissons les détails.</a:t>
            </a:r>
            <a:endParaRPr lang="fr-CA" altLang="en-US" i="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8C24792D-347C-4000-8A81-BE5079874359}"/>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Gestion des expressions</a:t>
            </a:r>
          </a:p>
        </p:txBody>
      </p:sp>
      <p:sp>
        <p:nvSpPr>
          <p:cNvPr id="124931" name="Rectangle 3">
            <a:extLst>
              <a:ext uri="{FF2B5EF4-FFF2-40B4-BE49-F238E27FC236}">
                <a16:creationId xmlns:a16="http://schemas.microsoft.com/office/drawing/2014/main" id="{02A46EB9-5790-4CEB-9911-9C57E67C48EA}"/>
              </a:ext>
            </a:extLst>
          </p:cNvPr>
          <p:cNvSpPr>
            <a:spLocks noGrp="1" noChangeArrowheads="1"/>
          </p:cNvSpPr>
          <p:nvPr>
            <p:ph idx="1"/>
          </p:nvPr>
        </p:nvSpPr>
        <p:spPr>
          <a:xfrm>
            <a:off x="673768" y="1102497"/>
            <a:ext cx="7738712" cy="5367972"/>
          </a:xfrm>
        </p:spPr>
        <p:txBody>
          <a:bodyPr/>
          <a:lstStyle/>
          <a:p>
            <a:pPr algn="l" rtl="0"/>
            <a:r>
              <a:rPr lang="fr-CA" altLang="en-US" dirty="0"/>
              <a:t>Pour gérer une expression entière, nous dérivons des expressions pour calculer la modification incrémentielle du résultat de chaque sous-expression, en commençant par les plus petites sous-expressions.</a:t>
            </a:r>
          </a:p>
          <a:p>
            <a:pPr algn="l" rtl="0"/>
            <a:r>
              <a:rPr lang="fr-CA" altLang="en-US" dirty="0"/>
              <a:t>Par exemple, considérez </a:t>
            </a:r>
            <a:r>
              <a:rPr lang="fr-CA" altLang="en-US" i="1" dirty="0"/>
              <a:t>E</a:t>
            </a:r>
            <a:r>
              <a:rPr lang="fr-CA" altLang="en-US" baseline="-25000" dirty="0"/>
              <a:t>1</a:t>
            </a:r>
            <a:r>
              <a:rPr lang="fr-CA" dirty="0"/>
              <a:t> ⨝</a:t>
            </a:r>
            <a:r>
              <a:rPr lang="fr-CA" altLang="en-US" dirty="0"/>
              <a:t> </a:t>
            </a:r>
            <a:r>
              <a:rPr lang="fr-CA" altLang="en-US" i="1" dirty="0"/>
              <a:t>E</a:t>
            </a:r>
            <a:r>
              <a:rPr lang="fr-CA" altLang="en-US" baseline="-25000" dirty="0"/>
              <a:t>2</a:t>
            </a:r>
            <a:r>
              <a:rPr lang="fr-CA" altLang="en-US" dirty="0"/>
              <a:t> où chacun de </a:t>
            </a:r>
            <a:r>
              <a:rPr lang="fr-CA" altLang="en-US" i="1" dirty="0"/>
              <a:t>E</a:t>
            </a:r>
            <a:r>
              <a:rPr lang="fr-CA" altLang="en-US" baseline="-25000" dirty="0"/>
              <a:t>1</a:t>
            </a:r>
            <a:r>
              <a:rPr lang="fr-CA" altLang="en-US" dirty="0"/>
              <a:t> et </a:t>
            </a:r>
            <a:r>
              <a:rPr lang="fr-CA" altLang="en-US" i="1" dirty="0"/>
              <a:t>E</a:t>
            </a:r>
            <a:r>
              <a:rPr lang="fr-CA" altLang="en-US" baseline="-25000" dirty="0"/>
              <a:t>2</a:t>
            </a:r>
            <a:r>
              <a:rPr lang="fr-CA" altLang="en-US" dirty="0"/>
              <a:t> peut être une expression complexe</a:t>
            </a:r>
          </a:p>
          <a:p>
            <a:pPr lvl="1" algn="l" rtl="0"/>
            <a:r>
              <a:rPr lang="fr-CA" altLang="en-US" dirty="0"/>
              <a:t>Supposons que l'ensemble de tuples à insérer dans </a:t>
            </a:r>
            <a:r>
              <a:rPr lang="fr-CA" altLang="en-US" i="1" dirty="0"/>
              <a:t>E</a:t>
            </a:r>
            <a:r>
              <a:rPr lang="fr-CA" altLang="en-US" baseline="-25000" dirty="0"/>
              <a:t>1 </a:t>
            </a:r>
            <a:r>
              <a:rPr lang="fr-CA" altLang="en-US" dirty="0"/>
              <a:t>est donné par </a:t>
            </a:r>
            <a:r>
              <a:rPr lang="fr-CA" altLang="en-US" i="1" dirty="0"/>
              <a:t>D</a:t>
            </a:r>
            <a:r>
              <a:rPr lang="fr-CA" altLang="en-US" baseline="-25000" dirty="0"/>
              <a:t>1 </a:t>
            </a:r>
          </a:p>
          <a:p>
            <a:pPr lvl="2" algn="l" rtl="0"/>
            <a:r>
              <a:rPr lang="fr-CA" altLang="en-US" dirty="0"/>
              <a:t>Calculé plus tôt, car les sous-expressions plus petites sont traitées en premier</a:t>
            </a:r>
          </a:p>
          <a:p>
            <a:pPr lvl="1" algn="l" rtl="0"/>
            <a:r>
              <a:rPr lang="fr-CA" altLang="en-US" dirty="0"/>
              <a:t>Ensuite, l'ensemble de tuples à insérer dans </a:t>
            </a:r>
            <a:r>
              <a:rPr lang="fr-CA" altLang="en-US" i="1" dirty="0"/>
              <a:t>E</a:t>
            </a:r>
            <a:r>
              <a:rPr lang="fr-CA" altLang="en-US" baseline="-25000" dirty="0"/>
              <a:t>1</a:t>
            </a:r>
            <a:r>
              <a:rPr lang="fr-CA" altLang="en-US" dirty="0"/>
              <a:t> </a:t>
            </a:r>
            <a:r>
              <a:rPr lang="fr-CA" dirty="0"/>
              <a:t>⨝</a:t>
            </a:r>
            <a:r>
              <a:rPr lang="fr-CA" altLang="en-US" dirty="0"/>
              <a:t> </a:t>
            </a:r>
            <a:r>
              <a:rPr lang="fr-CA" altLang="en-US" i="1" dirty="0"/>
              <a:t>E</a:t>
            </a:r>
            <a:r>
              <a:rPr lang="fr-CA" altLang="en-US" baseline="-25000" dirty="0"/>
              <a:t>2</a:t>
            </a:r>
            <a:r>
              <a:rPr lang="fr-CA" altLang="en-US" dirty="0"/>
              <a:t> est donné par</a:t>
            </a:r>
            <a:br>
              <a:rPr lang="fr-CA" altLang="en-US" dirty="0"/>
            </a:br>
            <a:r>
              <a:rPr lang="fr-CA" altLang="en-US" dirty="0"/>
              <a:t> </a:t>
            </a:r>
            <a:r>
              <a:rPr lang="fr-CA" altLang="en-US" i="1" dirty="0"/>
              <a:t>D</a:t>
            </a:r>
            <a:r>
              <a:rPr lang="fr-CA" altLang="en-US" baseline="-25000" dirty="0"/>
              <a:t>1 </a:t>
            </a:r>
            <a:r>
              <a:rPr lang="fr-CA" dirty="0"/>
              <a:t>⨝ </a:t>
            </a:r>
            <a:r>
              <a:rPr lang="fr-CA" altLang="en-US" i="1" dirty="0"/>
              <a:t>E</a:t>
            </a:r>
            <a:r>
              <a:rPr lang="fr-CA" altLang="en-US" baseline="-25000" dirty="0"/>
              <a:t>2</a:t>
            </a:r>
          </a:p>
          <a:p>
            <a:pPr lvl="2" algn="l" rtl="0"/>
            <a:r>
              <a:rPr lang="fr-CA" altLang="en-US" dirty="0"/>
              <a:t>C'est juste la manière habituelle de maintenir les jointures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D41360BC-8943-4AAA-98E8-F926231F08EB}"/>
              </a:ext>
            </a:extLst>
          </p:cNvPr>
          <p:cNvSpPr>
            <a:spLocks noGrp="1" noChangeArrowheads="1"/>
          </p:cNvSpPr>
          <p:nvPr>
            <p:ph type="title"/>
          </p:nvPr>
        </p:nvSpPr>
        <p:spPr>
          <a:xfrm>
            <a:off x="636104" y="117475"/>
            <a:ext cx="8507896" cy="687595"/>
          </a:xfrm>
        </p:spPr>
        <p:txBody>
          <a:bodyPr/>
          <a:lstStyle/>
          <a:p>
            <a:pPr algn="l" rtl="0">
              <a:defRPr/>
            </a:pPr>
            <a:r>
              <a:rPr lang="en-US" altLang="en-US" dirty="0">
                <a:effectLst>
                  <a:outerShdw blurRad="38100" dist="38100" dir="2700000" algn="tl">
                    <a:srgbClr val="C0C0C0"/>
                  </a:outerShdw>
                </a:effectLst>
              </a:rPr>
              <a:t>Optimisation des requêtes et vues matérialisées</a:t>
            </a:r>
          </a:p>
        </p:txBody>
      </p:sp>
      <p:sp>
        <p:nvSpPr>
          <p:cNvPr id="126979" name="Rectangle 3">
            <a:extLst>
              <a:ext uri="{FF2B5EF4-FFF2-40B4-BE49-F238E27FC236}">
                <a16:creationId xmlns:a16="http://schemas.microsoft.com/office/drawing/2014/main" id="{8BB96845-D085-4AD5-B5DE-88E616B84894}"/>
              </a:ext>
            </a:extLst>
          </p:cNvPr>
          <p:cNvSpPr>
            <a:spLocks noGrp="1" noChangeArrowheads="1"/>
          </p:cNvSpPr>
          <p:nvPr>
            <p:ph idx="1"/>
          </p:nvPr>
        </p:nvSpPr>
        <p:spPr>
          <a:xfrm>
            <a:off x="636104" y="1054369"/>
            <a:ext cx="7891879" cy="5367972"/>
          </a:xfrm>
        </p:spPr>
        <p:txBody>
          <a:bodyPr/>
          <a:lstStyle/>
          <a:p>
            <a:pPr algn="l" rtl="0"/>
            <a:r>
              <a:rPr lang="fr-CA" altLang="en-US" dirty="0"/>
              <a:t>Réécriture de requêtes pour utiliser des vues matérialisées:</a:t>
            </a:r>
          </a:p>
          <a:p>
            <a:pPr lvl="1" algn="l" rtl="0"/>
            <a:r>
              <a:rPr lang="fr-CA" altLang="en-US" dirty="0"/>
              <a:t>Une vue matérialisée </a:t>
            </a:r>
            <a:r>
              <a:rPr lang="fr-CA" altLang="en-US" i="1" dirty="0"/>
              <a:t>v = r </a:t>
            </a:r>
            <a:r>
              <a:rPr lang="fr-CA" dirty="0"/>
              <a:t>⨝</a:t>
            </a:r>
            <a:r>
              <a:rPr lang="fr-CA" altLang="en-US" i="1" dirty="0"/>
              <a:t> s </a:t>
            </a:r>
            <a:r>
              <a:rPr lang="fr-CA" altLang="en-US" dirty="0"/>
              <a:t>est disponible </a:t>
            </a:r>
          </a:p>
          <a:p>
            <a:pPr lvl="1" algn="l" rtl="0"/>
            <a:r>
              <a:rPr lang="fr-CA" altLang="en-US" dirty="0"/>
              <a:t>Un utilisateur soumet une requête </a:t>
            </a:r>
            <a:r>
              <a:rPr lang="fr-CA" altLang="en-US" i="1" dirty="0"/>
              <a:t>r </a:t>
            </a:r>
            <a:r>
              <a:rPr lang="fr-CA" dirty="0"/>
              <a:t>⨝ </a:t>
            </a:r>
            <a:r>
              <a:rPr lang="fr-CA" altLang="en-US" i="1" dirty="0"/>
              <a:t>s </a:t>
            </a:r>
            <a:r>
              <a:rPr lang="fr-CA" dirty="0"/>
              <a:t>⨝</a:t>
            </a:r>
            <a:r>
              <a:rPr lang="fr-CA" altLang="en-US" i="1" dirty="0"/>
              <a:t> t</a:t>
            </a:r>
            <a:endParaRPr lang="fr-CA" altLang="en-US" dirty="0"/>
          </a:p>
          <a:p>
            <a:pPr lvl="1" algn="l" rtl="0"/>
            <a:r>
              <a:rPr lang="fr-CA" altLang="en-US" dirty="0"/>
              <a:t>Nous pouvons réécrire la requête comme </a:t>
            </a:r>
            <a:r>
              <a:rPr lang="fr-CA" altLang="en-US" i="1" dirty="0"/>
              <a:t>v </a:t>
            </a:r>
            <a:r>
              <a:rPr lang="fr-CA" dirty="0"/>
              <a:t>⨝</a:t>
            </a:r>
            <a:r>
              <a:rPr lang="fr-CA" altLang="en-US" i="1" dirty="0"/>
              <a:t> t</a:t>
            </a:r>
            <a:r>
              <a:rPr lang="fr-CA" altLang="en-US" dirty="0"/>
              <a:t> </a:t>
            </a:r>
          </a:p>
          <a:p>
            <a:pPr lvl="2" algn="l" rtl="0"/>
            <a:r>
              <a:rPr lang="fr-CA" altLang="en-US" dirty="0"/>
              <a:t>La décision de le faire dépend des estimations de coûts pour les deux alternatives</a:t>
            </a:r>
          </a:p>
          <a:p>
            <a:pPr algn="l" rtl="0"/>
            <a:r>
              <a:rPr lang="fr-CA" altLang="en-US" dirty="0"/>
              <a:t>Remplacement d'une utilisation d'une vue matérialisée par la définition de vue:</a:t>
            </a:r>
          </a:p>
          <a:p>
            <a:pPr lvl="1" algn="l" rtl="0"/>
            <a:r>
              <a:rPr lang="fr-CA" altLang="en-US" dirty="0"/>
              <a:t>Une vue matérialisée v = r </a:t>
            </a:r>
            <a:r>
              <a:rPr lang="fr-CA" dirty="0"/>
              <a:t>⨝</a:t>
            </a:r>
            <a:r>
              <a:rPr lang="fr-CA" altLang="en-US" dirty="0"/>
              <a:t> s est disponible, mais sans index dessus</a:t>
            </a:r>
          </a:p>
          <a:p>
            <a:pPr lvl="1" algn="l" rtl="0"/>
            <a:r>
              <a:rPr lang="fr-CA" altLang="en-US" dirty="0"/>
              <a:t>L'utilisateur soumet une requête </a:t>
            </a:r>
            <a:r>
              <a:rPr lang="fr-CA" altLang="en-US" dirty="0">
                <a:sym typeface="Symbol" panose="05050102010706020507" pitchFamily="18" charset="2"/>
              </a:rPr>
              <a:t></a:t>
            </a:r>
            <a:r>
              <a:rPr lang="fr-CA" altLang="en-US" baseline="-25000" dirty="0">
                <a:sym typeface="Symbol" panose="05050102010706020507" pitchFamily="18" charset="2"/>
              </a:rPr>
              <a:t>A = 10</a:t>
            </a:r>
            <a:r>
              <a:rPr lang="fr-CA" altLang="en-US" dirty="0">
                <a:sym typeface="Symbol" panose="05050102010706020507" pitchFamily="18" charset="2"/>
              </a:rPr>
              <a:t>(v). </a:t>
            </a:r>
          </a:p>
          <a:p>
            <a:pPr lvl="1" algn="l" rtl="0"/>
            <a:r>
              <a:rPr lang="fr-CA" altLang="en-US" dirty="0">
                <a:sym typeface="Symbol" panose="05050102010706020507" pitchFamily="18" charset="2"/>
              </a:rPr>
              <a:t>Supposons aussi que </a:t>
            </a:r>
            <a:r>
              <a:rPr lang="fr-CA" altLang="en-US" i="1" dirty="0">
                <a:sym typeface="Symbol" panose="05050102010706020507" pitchFamily="18" charset="2"/>
              </a:rPr>
              <a:t>s</a:t>
            </a:r>
            <a:r>
              <a:rPr lang="fr-CA" altLang="en-US" dirty="0">
                <a:sym typeface="Symbol" panose="05050102010706020507" pitchFamily="18" charset="2"/>
              </a:rPr>
              <a:t> a un index sur l'attribut commun B, et r a un index sur l'attribut A. </a:t>
            </a:r>
          </a:p>
          <a:p>
            <a:pPr lvl="1" algn="l" rtl="0"/>
            <a:r>
              <a:rPr lang="fr-CA" altLang="en-US" dirty="0">
                <a:sym typeface="Symbol" panose="05050102010706020507" pitchFamily="18" charset="2"/>
              </a:rPr>
              <a:t>Le meilleur plan pour cette requête peut être de remplacer</a:t>
            </a:r>
            <a:r>
              <a:rPr lang="fr-CA" altLang="en-US" i="1" dirty="0">
                <a:sym typeface="Symbol" panose="05050102010706020507" pitchFamily="18" charset="2"/>
              </a:rPr>
              <a:t> v</a:t>
            </a:r>
            <a:r>
              <a:rPr lang="fr-CA" altLang="en-US" dirty="0">
                <a:sym typeface="Symbol" panose="05050102010706020507" pitchFamily="18" charset="2"/>
              </a:rPr>
              <a:t> par </a:t>
            </a:r>
            <a:r>
              <a:rPr lang="fr-CA" altLang="en-US" i="1" dirty="0">
                <a:sym typeface="Symbol" panose="05050102010706020507" pitchFamily="18" charset="2"/>
              </a:rPr>
              <a:t>r </a:t>
            </a:r>
            <a:r>
              <a:rPr lang="fr-CA" dirty="0"/>
              <a:t>⨝ </a:t>
            </a:r>
            <a:r>
              <a:rPr lang="fr-CA" altLang="en-US" i="1" dirty="0">
                <a:sym typeface="Symbol" panose="05050102010706020507" pitchFamily="18" charset="2"/>
              </a:rPr>
              <a:t>s, </a:t>
            </a:r>
            <a:r>
              <a:rPr lang="fr-CA" altLang="en-US" dirty="0">
                <a:sym typeface="Symbol" panose="05050102010706020507" pitchFamily="18" charset="2"/>
              </a:rPr>
              <a:t>ce qui peut conduire au plan de requête </a:t>
            </a:r>
            <a:r>
              <a:rPr lang="fr-CA" altLang="en-US" baseline="-25000" dirty="0">
                <a:sym typeface="Symbol" panose="05050102010706020507" pitchFamily="18" charset="2"/>
              </a:rPr>
              <a:t>A = 10</a:t>
            </a:r>
            <a:r>
              <a:rPr lang="fr-CA" altLang="en-US" dirty="0">
                <a:sym typeface="Symbol" panose="05050102010706020507" pitchFamily="18" charset="2"/>
              </a:rPr>
              <a:t>(r)</a:t>
            </a:r>
            <a:r>
              <a:rPr lang="fr-CA" dirty="0"/>
              <a:t> ⨝</a:t>
            </a:r>
            <a:r>
              <a:rPr lang="fr-CA" altLang="en-US" dirty="0">
                <a:sym typeface="Symbol" panose="05050102010706020507" pitchFamily="18" charset="2"/>
              </a:rPr>
              <a:t> s</a:t>
            </a:r>
          </a:p>
          <a:p>
            <a:pPr algn="l" rtl="0"/>
            <a:r>
              <a:rPr lang="fr-CA" altLang="en-US" dirty="0">
                <a:sym typeface="Symbol" panose="05050102010706020507" pitchFamily="18" charset="2"/>
              </a:rPr>
              <a:t>L'optimiseur de requêtes doit être étendu pour prendre en compte tout les alternatives précédentes et choisissez le meilleur plan global.</a:t>
            </a:r>
            <a:endParaRPr lang="fr-CA" altLang="en-US" baseline="30000" dirty="0">
              <a:sym typeface="Symbol" panose="05050102010706020507" pitchFamily="18" charset="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6F57FFC9-13C8-49FB-AD66-B06F70AF6DA5}"/>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Sélection de vues matérialisées</a:t>
            </a:r>
          </a:p>
        </p:txBody>
      </p:sp>
      <p:sp>
        <p:nvSpPr>
          <p:cNvPr id="129027" name="Rectangle 3">
            <a:extLst>
              <a:ext uri="{FF2B5EF4-FFF2-40B4-BE49-F238E27FC236}">
                <a16:creationId xmlns:a16="http://schemas.microsoft.com/office/drawing/2014/main" id="{7EF061E1-B61C-49C7-AD3C-4E6E657ABF4C}"/>
              </a:ext>
            </a:extLst>
          </p:cNvPr>
          <p:cNvSpPr>
            <a:spLocks noGrp="1" noChangeArrowheads="1"/>
          </p:cNvSpPr>
          <p:nvPr>
            <p:ph idx="1"/>
          </p:nvPr>
        </p:nvSpPr>
        <p:spPr>
          <a:xfrm>
            <a:off x="654518" y="1112123"/>
            <a:ext cx="7902341" cy="5367972"/>
          </a:xfrm>
        </p:spPr>
        <p:txBody>
          <a:bodyPr/>
          <a:lstStyle/>
          <a:p>
            <a:pPr algn="l" rtl="0"/>
            <a:r>
              <a:rPr lang="fr-CA" altLang="en-US" b="1" dirty="0">
                <a:solidFill>
                  <a:srgbClr val="002060"/>
                </a:solidFill>
                <a:sym typeface="Symbol" panose="05050102010706020507" pitchFamily="18" charset="2"/>
              </a:rPr>
              <a:t>Sélection de vues matérialisées</a:t>
            </a:r>
            <a:r>
              <a:rPr lang="fr-CA" altLang="en-US" dirty="0">
                <a:sym typeface="Symbol" panose="05050102010706020507" pitchFamily="18" charset="2"/>
              </a:rPr>
              <a:t>: </a:t>
            </a:r>
            <a:r>
              <a:rPr lang="fr-CA" altLang="ja-JP" dirty="0">
                <a:sym typeface="Symbol" panose="05050102010706020507" pitchFamily="18" charset="2"/>
              </a:rPr>
              <a:t>"Quel est le meilleur ensemble de vues à matérialiser?" </a:t>
            </a:r>
          </a:p>
          <a:p>
            <a:pPr algn="l" rtl="0"/>
            <a:r>
              <a:rPr lang="fr-CA" altLang="en-US" b="1" dirty="0">
                <a:solidFill>
                  <a:srgbClr val="002060"/>
                </a:solidFill>
                <a:sym typeface="Symbol" panose="05050102010706020507" pitchFamily="18" charset="2"/>
              </a:rPr>
              <a:t>Sélection d'index</a:t>
            </a:r>
            <a:r>
              <a:rPr lang="fr-CA" altLang="en-US" dirty="0">
                <a:sym typeface="Symbol" panose="05050102010706020507" pitchFamily="18" charset="2"/>
              </a:rPr>
              <a:t>:</a:t>
            </a:r>
            <a:r>
              <a:rPr lang="fr-CA" altLang="en-US" b="1" dirty="0">
                <a:solidFill>
                  <a:schemeClr val="tx2"/>
                </a:solidFill>
                <a:sym typeface="Symbol" panose="05050102010706020507" pitchFamily="18" charset="2"/>
              </a:rPr>
              <a:t> </a:t>
            </a:r>
            <a:r>
              <a:rPr lang="fr-CA" altLang="en-US" b="1" dirty="0">
                <a:sym typeface="Symbol" panose="05050102010706020507" pitchFamily="18" charset="2"/>
              </a:rPr>
              <a:t> </a:t>
            </a:r>
            <a:r>
              <a:rPr lang="fr-CA" altLang="ja-JP" dirty="0">
                <a:sym typeface="Symbol" panose="05050102010706020507" pitchFamily="18" charset="2"/>
              </a:rPr>
              <a:t>"quel est le meilleur ensemble d'indices à créer"</a:t>
            </a:r>
          </a:p>
          <a:p>
            <a:pPr lvl="1" algn="l" rtl="0"/>
            <a:r>
              <a:rPr lang="fr-CA" altLang="en-US" dirty="0">
                <a:sym typeface="Symbol" panose="05050102010706020507" pitchFamily="18" charset="2"/>
              </a:rPr>
              <a:t>étroitement lié, à la sélection de vues matérialisées</a:t>
            </a:r>
          </a:p>
          <a:p>
            <a:pPr lvl="2" algn="l" rtl="0">
              <a:lnSpc>
                <a:spcPct val="90000"/>
              </a:lnSpc>
            </a:pPr>
            <a:r>
              <a:rPr lang="fr-CA" altLang="en-US" dirty="0">
                <a:sym typeface="Symbol" panose="05050102010706020507" pitchFamily="18" charset="2"/>
              </a:rPr>
              <a:t>mais plus simple</a:t>
            </a:r>
          </a:p>
          <a:p>
            <a:pPr algn="l" rtl="0">
              <a:lnSpc>
                <a:spcPct val="90000"/>
              </a:lnSpc>
            </a:pPr>
            <a:r>
              <a:rPr lang="fr-CA" altLang="en-US" dirty="0">
                <a:sym typeface="Symbol" panose="05050102010706020507" pitchFamily="18" charset="2"/>
              </a:rPr>
              <a:t>Sélection de vues matérialisées et sélection d'index basés sur un système typique </a:t>
            </a:r>
            <a:r>
              <a:rPr lang="fr-CA" altLang="en-US" b="1" dirty="0" err="1">
                <a:solidFill>
                  <a:srgbClr val="002060"/>
                </a:solidFill>
                <a:sym typeface="Symbol" panose="05050102010706020507" pitchFamily="18" charset="2"/>
              </a:rPr>
              <a:t>workload</a:t>
            </a:r>
            <a:r>
              <a:rPr lang="fr-CA" altLang="en-US" b="1" dirty="0">
                <a:solidFill>
                  <a:srgbClr val="002060"/>
                </a:solidFill>
                <a:sym typeface="Symbol" panose="05050102010706020507" pitchFamily="18" charset="2"/>
              </a:rPr>
              <a:t> </a:t>
            </a:r>
            <a:r>
              <a:rPr lang="fr-CA" altLang="en-US" dirty="0">
                <a:sym typeface="Symbol" panose="05050102010706020507" pitchFamily="18" charset="2"/>
              </a:rPr>
              <a:t>(requêtes et mises à jour)</a:t>
            </a:r>
          </a:p>
          <a:p>
            <a:pPr lvl="1" algn="l" rtl="0"/>
            <a:r>
              <a:rPr lang="fr-CA" altLang="en-US" dirty="0"/>
              <a:t>Objectif typique: minimiser le temps d'exécution de la charge de travail, sous réserve de contraintes d'espace et de temps pour certaines requêtes / mises à jour critiques</a:t>
            </a:r>
          </a:p>
          <a:p>
            <a:pPr lvl="1" algn="l" rtl="0">
              <a:lnSpc>
                <a:spcPct val="90000"/>
              </a:lnSpc>
            </a:pPr>
            <a:r>
              <a:rPr lang="fr-CA" altLang="en-US" dirty="0"/>
              <a:t>L'une des étapes du réglage de la base de données </a:t>
            </a:r>
          </a:p>
          <a:p>
            <a:pPr lvl="2" algn="l" rtl="0"/>
            <a:r>
              <a:rPr lang="fr-CA" altLang="en-US" dirty="0"/>
              <a:t>plus d'informations sur le réglage dans les chapitres suivants</a:t>
            </a:r>
          </a:p>
          <a:p>
            <a:pPr algn="l" rtl="0"/>
            <a:r>
              <a:rPr lang="fr-CA" altLang="en-US" dirty="0">
                <a:sym typeface="Symbol" panose="05050102010706020507" pitchFamily="18" charset="2"/>
              </a:rPr>
              <a:t>Les systèmes de base de données commerciaux fournissent des outils (appelés </a:t>
            </a:r>
            <a:r>
              <a:rPr lang="fr-CA" altLang="ja-JP" dirty="0">
                <a:sym typeface="Symbol" panose="05050102010706020507" pitchFamily="18" charset="2"/>
              </a:rPr>
              <a:t>"assistants de réglage" ou "assistants") pour aider l'administrateur de la base de données à choisir les index et les vues matérialisées à créer </a:t>
            </a:r>
            <a:endParaRPr lang="fr-CA" altLang="en-US" dirty="0">
              <a:sym typeface="Symbol" panose="05050102010706020507" pitchFamily="18" charset="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2554C05B-86BE-43CA-B75F-20E38231C6C0}"/>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Requêtes Top-K </a:t>
            </a:r>
          </a:p>
        </p:txBody>
      </p:sp>
      <p:sp>
        <p:nvSpPr>
          <p:cNvPr id="580611" name="Rectangle 3">
            <a:extLst>
              <a:ext uri="{FF2B5EF4-FFF2-40B4-BE49-F238E27FC236}">
                <a16:creationId xmlns:a16="http://schemas.microsoft.com/office/drawing/2014/main" id="{63947A30-1241-46C8-AEFC-48B69E9EA533}"/>
              </a:ext>
            </a:extLst>
          </p:cNvPr>
          <p:cNvSpPr>
            <a:spLocks noGrp="1" noChangeArrowheads="1"/>
          </p:cNvSpPr>
          <p:nvPr>
            <p:ph idx="1"/>
          </p:nvPr>
        </p:nvSpPr>
        <p:spPr>
          <a:xfrm>
            <a:off x="693018" y="1102497"/>
            <a:ext cx="8152531" cy="5367972"/>
          </a:xfrm>
        </p:spPr>
        <p:txBody>
          <a:bodyPr/>
          <a:lstStyle/>
          <a:p>
            <a:pPr algn="l" rtl="0"/>
            <a:r>
              <a:rPr lang="fr-CA" altLang="en-US" b="1" dirty="0">
                <a:solidFill>
                  <a:srgbClr val="002060"/>
                </a:solidFill>
              </a:rPr>
              <a:t>Requêtes Top-K</a:t>
            </a:r>
          </a:p>
          <a:p>
            <a:pPr lvl="1" algn="l" rtl="0">
              <a:buFont typeface="Monotype Sorts" pitchFamily="-65" charset="2"/>
              <a:buNone/>
            </a:pPr>
            <a:r>
              <a:rPr lang="fr-CA" altLang="en-US" dirty="0"/>
              <a:t> </a:t>
            </a:r>
            <a:r>
              <a:rPr lang="fr-CA" altLang="en-US" b="1" dirty="0"/>
              <a:t>select</a:t>
            </a:r>
            <a:r>
              <a:rPr lang="fr-CA" altLang="en-US" dirty="0"/>
              <a:t> * </a:t>
            </a:r>
            <a:br>
              <a:rPr lang="fr-CA" altLang="en-US" dirty="0"/>
            </a:br>
            <a:r>
              <a:rPr lang="fr-CA" altLang="en-US" b="1" dirty="0" err="1"/>
              <a:t>from</a:t>
            </a:r>
            <a:r>
              <a:rPr lang="fr-CA" altLang="en-US" b="1" dirty="0"/>
              <a:t> </a:t>
            </a:r>
            <a:r>
              <a:rPr lang="fr-CA" altLang="en-US" dirty="0"/>
              <a:t>r, s</a:t>
            </a:r>
            <a:br>
              <a:rPr lang="fr-CA" altLang="en-US" dirty="0"/>
            </a:br>
            <a:r>
              <a:rPr lang="fr-CA" altLang="en-US" b="1" dirty="0" err="1"/>
              <a:t>where</a:t>
            </a:r>
            <a:r>
              <a:rPr lang="fr-CA" altLang="en-US" dirty="0"/>
              <a:t> </a:t>
            </a:r>
            <a:r>
              <a:rPr lang="fr-CA" altLang="en-US" dirty="0" err="1"/>
              <a:t>r.B</a:t>
            </a:r>
            <a:r>
              <a:rPr lang="fr-CA" altLang="en-US" dirty="0"/>
              <a:t> = </a:t>
            </a:r>
            <a:r>
              <a:rPr lang="fr-CA" altLang="en-US" dirty="0" err="1"/>
              <a:t>s.B</a:t>
            </a:r>
            <a:br>
              <a:rPr lang="fr-CA" altLang="en-US" dirty="0"/>
            </a:br>
            <a:r>
              <a:rPr lang="fr-CA" altLang="en-US" b="1" dirty="0" err="1"/>
              <a:t>order</a:t>
            </a:r>
            <a:r>
              <a:rPr lang="fr-CA" altLang="en-US" b="1" dirty="0"/>
              <a:t> by </a:t>
            </a:r>
            <a:r>
              <a:rPr lang="fr-CA" altLang="en-US" dirty="0" err="1"/>
              <a:t>r.A</a:t>
            </a:r>
            <a:r>
              <a:rPr lang="fr-CA" altLang="en-US" dirty="0"/>
              <a:t> </a:t>
            </a:r>
            <a:r>
              <a:rPr lang="fr-CA" altLang="en-US" b="1" dirty="0" err="1"/>
              <a:t>ascending</a:t>
            </a:r>
            <a:br>
              <a:rPr lang="fr-CA" altLang="en-US" dirty="0"/>
            </a:br>
            <a:r>
              <a:rPr lang="fr-CA" altLang="en-US" b="1" dirty="0"/>
              <a:t>limite</a:t>
            </a:r>
            <a:r>
              <a:rPr lang="fr-CA" altLang="en-US" dirty="0"/>
              <a:t> 10</a:t>
            </a:r>
          </a:p>
          <a:p>
            <a:pPr lvl="1" algn="l" rtl="0"/>
            <a:r>
              <a:rPr lang="fr-CA" altLang="en-US" dirty="0"/>
              <a:t>Alternative 1: les boucles imbriquées indexées se joignent à r comme externe</a:t>
            </a:r>
          </a:p>
          <a:p>
            <a:pPr lvl="1" algn="l" rtl="0"/>
            <a:r>
              <a:rPr lang="fr-CA" altLang="en-US" dirty="0"/>
              <a:t>Alternative 2: estimation la plus élevée de valeur de </a:t>
            </a:r>
            <a:r>
              <a:rPr lang="fr-CA" altLang="en-US" dirty="0" err="1"/>
              <a:t>r.A</a:t>
            </a:r>
            <a:r>
              <a:rPr lang="fr-CA" altLang="en-US" dirty="0"/>
              <a:t> dans le résultat et ajouter la sélection (</a:t>
            </a:r>
            <a:r>
              <a:rPr lang="fr-CA" altLang="en-US" b="1" dirty="0"/>
              <a:t>and </a:t>
            </a:r>
            <a:r>
              <a:rPr lang="fr-CA" altLang="en-US" dirty="0" err="1"/>
              <a:t>r.A</a:t>
            </a:r>
            <a:r>
              <a:rPr lang="fr-CA" altLang="en-US" dirty="0"/>
              <a:t> &lt;= H) à la clause </a:t>
            </a:r>
            <a:r>
              <a:rPr lang="fr-CA" altLang="en-US" b="1" dirty="0" err="1"/>
              <a:t>where</a:t>
            </a:r>
            <a:r>
              <a:rPr lang="fr-CA" altLang="en-US" dirty="0"/>
              <a:t> </a:t>
            </a:r>
          </a:p>
          <a:p>
            <a:pPr lvl="2" algn="l" rtl="0"/>
            <a:r>
              <a:rPr lang="fr-CA" altLang="en-US" dirty="0"/>
              <a:t>Si &lt;10 résultats, réessayez avec H plus grand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2" end="2"/>
                                            </p:txEl>
                                          </p:spTgt>
                                        </p:tgtEl>
                                        <p:attrNameLst>
                                          <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0611">
                                            <p:txEl>
                                              <p:pRg st="3" end="3"/>
                                            </p:txEl>
                                          </p:spTgt>
                                        </p:tgtEl>
                                        <p:attrNameLst>
                                          <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0611">
                                            <p:txEl>
                                              <p:pRg st="4" end="4"/>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DE261D62-D3DC-4120-986F-F48814F86311}"/>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Optimisation des mises à jour</a:t>
            </a:r>
          </a:p>
        </p:txBody>
      </p:sp>
      <p:sp>
        <p:nvSpPr>
          <p:cNvPr id="584707" name="Rectangle 3">
            <a:extLst>
              <a:ext uri="{FF2B5EF4-FFF2-40B4-BE49-F238E27FC236}">
                <a16:creationId xmlns:a16="http://schemas.microsoft.com/office/drawing/2014/main" id="{5DA8610A-A3F6-4053-8481-25583B0B1BA0}"/>
              </a:ext>
            </a:extLst>
          </p:cNvPr>
          <p:cNvSpPr>
            <a:spLocks noGrp="1" noChangeArrowheads="1"/>
          </p:cNvSpPr>
          <p:nvPr>
            <p:ph idx="1"/>
          </p:nvPr>
        </p:nvSpPr>
        <p:spPr>
          <a:xfrm>
            <a:off x="654518" y="1102497"/>
            <a:ext cx="7806088" cy="5367972"/>
          </a:xfrm>
        </p:spPr>
        <p:txBody>
          <a:bodyPr/>
          <a:lstStyle/>
          <a:p>
            <a:pPr algn="l" rtl="0"/>
            <a:r>
              <a:rPr lang="en-US" altLang="en-US" b="1" dirty="0">
                <a:solidFill>
                  <a:srgbClr val="002060"/>
                </a:solidFill>
              </a:rPr>
              <a:t>Problème d'Halloween</a:t>
            </a:r>
          </a:p>
          <a:p>
            <a:pPr lvl="1" algn="l" rtl="0">
              <a:buFont typeface="Monotype Sorts" pitchFamily="-65" charset="2"/>
              <a:buNone/>
            </a:pPr>
            <a:r>
              <a:rPr lang="en-US" altLang="en-US" dirty="0"/>
              <a:t> </a:t>
            </a:r>
            <a:r>
              <a:rPr lang="en-US" altLang="en-US" b="1" dirty="0"/>
              <a:t>update</a:t>
            </a:r>
            <a:r>
              <a:rPr lang="en-US" altLang="en-US" dirty="0"/>
              <a:t> R </a:t>
            </a:r>
            <a:r>
              <a:rPr lang="en-US" altLang="en-US" b="1" dirty="0"/>
              <a:t>set </a:t>
            </a:r>
            <a:r>
              <a:rPr lang="en-US" altLang="en-US" dirty="0"/>
              <a:t>A = 5 * A </a:t>
            </a:r>
            <a:br>
              <a:rPr lang="en-US" altLang="en-US" dirty="0"/>
            </a:br>
            <a:r>
              <a:rPr lang="en-US" altLang="en-US" b="1" dirty="0"/>
              <a:t>where</a:t>
            </a:r>
            <a:r>
              <a:rPr lang="en-US" altLang="en-US" dirty="0"/>
              <a:t> A&gt; 10</a:t>
            </a:r>
          </a:p>
          <a:p>
            <a:pPr lvl="1" algn="l" rtl="0"/>
            <a:r>
              <a:rPr lang="en-US" altLang="en-US" dirty="0"/>
              <a:t>Si l'index sur A est utilisé pour trouver des tuples satisfaisant A&gt; 10, et les tuples mis à jour immédiatement, le même tuple peut être trouvé (et mis à jour) plusieurs fois</a:t>
            </a:r>
          </a:p>
          <a:p>
            <a:pPr lvl="1" algn="l" rtl="0"/>
            <a:r>
              <a:rPr lang="en-US" altLang="en-US" dirty="0"/>
              <a:t>Solution 1: </a:t>
            </a:r>
            <a:r>
              <a:rPr lang="en-US" altLang="en-US" i="1" dirty="0">
                <a:solidFill>
                  <a:srgbClr val="002060"/>
                </a:solidFill>
              </a:rPr>
              <a:t>Toujours reporter les mises à jour</a:t>
            </a:r>
          </a:p>
          <a:p>
            <a:pPr lvl="2" algn="l" rtl="0"/>
            <a:r>
              <a:rPr lang="en-US" altLang="en-US" dirty="0"/>
              <a:t>collecter les mises à jour (anciennes et nouvelles valeurs des tuples) et mettre à jour la relation et les index en deuxième passe</a:t>
            </a:r>
          </a:p>
          <a:p>
            <a:pPr lvl="2" algn="l" rtl="0"/>
            <a:r>
              <a:rPr lang="en-US" altLang="en-US" dirty="0"/>
              <a:t>Inconvénient: surcharge supplémentaire même si par exemple la mise à jour est uniquement sur R.B, pas sur les attributs en condition de sélection</a:t>
            </a:r>
          </a:p>
          <a:p>
            <a:pPr lvl="1" algn="l" rtl="0"/>
            <a:r>
              <a:rPr lang="en-US" altLang="en-US" dirty="0"/>
              <a:t>Solution 2: </a:t>
            </a:r>
            <a:r>
              <a:rPr lang="en-US" altLang="en-US" i="1" dirty="0">
                <a:solidFill>
                  <a:srgbClr val="002060"/>
                </a:solidFill>
              </a:rPr>
              <a:t>Différer uniquement si nécessaire</a:t>
            </a:r>
          </a:p>
          <a:p>
            <a:pPr lvl="2" algn="l" rtl="0"/>
            <a:r>
              <a:rPr lang="en-US" altLang="en-US" dirty="0"/>
              <a:t>Effectuez une mise à jour immédiate si la mise à jour n'affecte pas les attributs de la clause </a:t>
            </a:r>
            <a:r>
              <a:rPr lang="en-US" altLang="en-US" b="1" dirty="0"/>
              <a:t>where</a:t>
            </a:r>
            <a:r>
              <a:rPr lang="en-US" altLang="en-US" dirty="0"/>
              <a:t> et les mises à jour différées dans le cas contraire.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xEl>
                                              <p:pRg st="2" end="2"/>
                                            </p:txEl>
                                          </p:spTgt>
                                        </p:tgtEl>
                                        <p:attrNameLst>
                                          <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4707">
                                            <p:txEl>
                                              <p:pRg st="3" end="3"/>
                                            </p:txEl>
                                          </p:spTgt>
                                        </p:tgtEl>
                                        <p:attrNameLst>
                                          <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4707">
                                            <p:txEl>
                                              <p:pRg st="4" end="4"/>
                                            </p:txEl>
                                          </p:spTgt>
                                        </p:tgtEl>
                                        <p:attrNameLst>
                                          <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707">
                                            <p:txEl>
                                              <p:pRg st="5" end="5"/>
                                            </p:txEl>
                                          </p:spTgt>
                                        </p:tgtEl>
                                        <p:attrNameLst>
                                          <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4707">
                                            <p:txEl>
                                              <p:pRg st="6" end="6"/>
                                            </p:txEl>
                                          </p:spTgt>
                                        </p:tgtEl>
                                        <p:attrNameLst>
                                          <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4707">
                                            <p:txEl>
                                              <p:pRg st="7" end="7"/>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E58A9BE0-C2AD-415E-9C5E-4D7A7105EDE9}"/>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Minimisation de la jointure </a:t>
            </a:r>
          </a:p>
        </p:txBody>
      </p:sp>
      <p:sp>
        <p:nvSpPr>
          <p:cNvPr id="585731" name="Rectangle 3">
            <a:extLst>
              <a:ext uri="{FF2B5EF4-FFF2-40B4-BE49-F238E27FC236}">
                <a16:creationId xmlns:a16="http://schemas.microsoft.com/office/drawing/2014/main" id="{9D9708BD-6A98-4F13-A1C2-4ADCEB2C6CB5}"/>
              </a:ext>
            </a:extLst>
          </p:cNvPr>
          <p:cNvSpPr>
            <a:spLocks noGrp="1" noChangeArrowheads="1"/>
          </p:cNvSpPr>
          <p:nvPr>
            <p:ph idx="1"/>
          </p:nvPr>
        </p:nvSpPr>
        <p:spPr>
          <a:xfrm>
            <a:off x="693018" y="1102497"/>
            <a:ext cx="7806089" cy="5367972"/>
          </a:xfrm>
        </p:spPr>
        <p:txBody>
          <a:bodyPr/>
          <a:lstStyle/>
          <a:p>
            <a:pPr algn="l" rtl="0"/>
            <a:r>
              <a:rPr lang="fr-CA" altLang="en-US" b="1" dirty="0">
                <a:solidFill>
                  <a:srgbClr val="002060"/>
                </a:solidFill>
              </a:rPr>
              <a:t>Minimisation des jointures</a:t>
            </a:r>
          </a:p>
          <a:p>
            <a:pPr lvl="1" algn="l" rtl="0">
              <a:buFont typeface="Monotype Sorts" pitchFamily="-65" charset="2"/>
              <a:buNone/>
            </a:pPr>
            <a:r>
              <a:rPr lang="fr-CA" altLang="en-US" dirty="0"/>
              <a:t> </a:t>
            </a:r>
            <a:r>
              <a:rPr lang="fr-CA" altLang="en-US" b="1" dirty="0"/>
              <a:t>select</a:t>
            </a:r>
            <a:r>
              <a:rPr lang="fr-CA" altLang="en-US" dirty="0"/>
              <a:t> </a:t>
            </a:r>
            <a:r>
              <a:rPr lang="fr-CA" altLang="en-US" dirty="0" err="1"/>
              <a:t>r.A</a:t>
            </a:r>
            <a:r>
              <a:rPr lang="fr-CA" altLang="en-US" dirty="0"/>
              <a:t>, </a:t>
            </a:r>
            <a:r>
              <a:rPr lang="fr-CA" altLang="en-US" dirty="0" err="1"/>
              <a:t>r.B</a:t>
            </a:r>
            <a:r>
              <a:rPr lang="fr-CA" altLang="en-US" dirty="0"/>
              <a:t> </a:t>
            </a:r>
            <a:br>
              <a:rPr lang="fr-CA" altLang="en-US" dirty="0"/>
            </a:br>
            <a:r>
              <a:rPr lang="fr-CA" altLang="en-US" b="1" dirty="0" err="1"/>
              <a:t>from</a:t>
            </a:r>
            <a:r>
              <a:rPr lang="fr-CA" altLang="en-US" dirty="0"/>
              <a:t> r, s</a:t>
            </a:r>
            <a:br>
              <a:rPr lang="fr-CA" altLang="en-US" dirty="0"/>
            </a:br>
            <a:r>
              <a:rPr lang="fr-CA" altLang="en-US" b="1" dirty="0" err="1"/>
              <a:t>where</a:t>
            </a:r>
            <a:r>
              <a:rPr lang="fr-CA" altLang="en-US" dirty="0"/>
              <a:t> </a:t>
            </a:r>
            <a:r>
              <a:rPr lang="fr-CA" altLang="en-US" dirty="0" err="1"/>
              <a:t>r.B</a:t>
            </a:r>
            <a:r>
              <a:rPr lang="fr-CA" altLang="en-US" dirty="0"/>
              <a:t> = </a:t>
            </a:r>
            <a:r>
              <a:rPr lang="fr-CA" altLang="en-US" dirty="0" err="1"/>
              <a:t>s.B</a:t>
            </a:r>
            <a:endParaRPr lang="fr-CA" altLang="en-US" dirty="0"/>
          </a:p>
          <a:p>
            <a:pPr algn="l" rtl="0"/>
            <a:r>
              <a:rPr lang="fr-CA" altLang="en-US" dirty="0"/>
              <a:t>Vérifiez si la jointure avec s est redondante, supprimez-la </a:t>
            </a:r>
          </a:p>
          <a:p>
            <a:pPr lvl="1" algn="l" rtl="0"/>
            <a:r>
              <a:rPr lang="fr-CA" altLang="en-US" dirty="0"/>
              <a:t>Par exemple, la condition de jointure est sur la clé étrangère de r à s, </a:t>
            </a:r>
            <a:r>
              <a:rPr lang="fr-CA" altLang="en-US" dirty="0" err="1"/>
              <a:t>r.B</a:t>
            </a:r>
            <a:r>
              <a:rPr lang="fr-CA" altLang="en-US" dirty="0"/>
              <a:t> est déclaré non nul et aucune sélection sur s</a:t>
            </a:r>
          </a:p>
          <a:p>
            <a:pPr lvl="1" algn="l" rtl="0"/>
            <a:r>
              <a:rPr lang="fr-CA" altLang="en-US" dirty="0"/>
              <a:t>Autres conditions suffisantes possibles</a:t>
            </a:r>
            <a:br>
              <a:rPr lang="fr-CA" altLang="en-US" dirty="0"/>
            </a:br>
            <a:r>
              <a:rPr lang="fr-CA" altLang="en-US" dirty="0"/>
              <a:t> </a:t>
            </a:r>
            <a:r>
              <a:rPr lang="fr-CA" altLang="en-US" b="1" dirty="0"/>
              <a:t>select </a:t>
            </a:r>
            <a:r>
              <a:rPr lang="fr-CA" altLang="en-US" dirty="0" err="1"/>
              <a:t>r.A</a:t>
            </a:r>
            <a:r>
              <a:rPr lang="fr-CA" altLang="en-US" dirty="0"/>
              <a:t>, s2.B </a:t>
            </a:r>
            <a:br>
              <a:rPr lang="fr-CA" altLang="en-US" dirty="0"/>
            </a:br>
            <a:r>
              <a:rPr lang="fr-CA" altLang="en-US" dirty="0"/>
              <a:t> </a:t>
            </a:r>
            <a:r>
              <a:rPr lang="fr-CA" altLang="en-US" b="1" dirty="0" err="1"/>
              <a:t>from</a:t>
            </a:r>
            <a:r>
              <a:rPr lang="fr-CA" altLang="en-US" dirty="0"/>
              <a:t> r, s </a:t>
            </a:r>
            <a:r>
              <a:rPr lang="fr-CA" altLang="en-US" b="1" dirty="0"/>
              <a:t>as</a:t>
            </a:r>
            <a:r>
              <a:rPr lang="fr-CA" altLang="en-US" dirty="0"/>
              <a:t> s1, s </a:t>
            </a:r>
            <a:r>
              <a:rPr lang="fr-CA" altLang="en-US" b="1" dirty="0"/>
              <a:t>as</a:t>
            </a:r>
            <a:r>
              <a:rPr lang="fr-CA" altLang="en-US" dirty="0"/>
              <a:t> s2</a:t>
            </a:r>
            <a:br>
              <a:rPr lang="fr-CA" altLang="en-US" dirty="0"/>
            </a:br>
            <a:r>
              <a:rPr lang="fr-CA" altLang="en-US" dirty="0"/>
              <a:t> </a:t>
            </a:r>
            <a:r>
              <a:rPr lang="fr-CA" altLang="en-US" b="1" dirty="0" err="1"/>
              <a:t>where</a:t>
            </a:r>
            <a:r>
              <a:rPr lang="fr-CA" altLang="en-US" b="1" dirty="0"/>
              <a:t> </a:t>
            </a:r>
            <a:r>
              <a:rPr lang="fr-CA" altLang="en-US" dirty="0" err="1"/>
              <a:t>r.B</a:t>
            </a:r>
            <a:r>
              <a:rPr lang="fr-CA" altLang="en-US" dirty="0"/>
              <a:t>= s1.B </a:t>
            </a:r>
            <a:r>
              <a:rPr lang="fr-CA" altLang="en-US" b="1" dirty="0"/>
              <a:t>et</a:t>
            </a:r>
            <a:r>
              <a:rPr lang="fr-CA" altLang="en-US" dirty="0"/>
              <a:t> </a:t>
            </a:r>
            <a:r>
              <a:rPr lang="fr-CA" altLang="en-US" dirty="0" err="1"/>
              <a:t>r.B</a:t>
            </a:r>
            <a:r>
              <a:rPr lang="fr-CA" altLang="en-US" dirty="0"/>
              <a:t> = s2.B </a:t>
            </a:r>
            <a:r>
              <a:rPr lang="fr-CA" altLang="en-US" b="1" dirty="0"/>
              <a:t>et</a:t>
            </a:r>
            <a:r>
              <a:rPr lang="fr-CA" altLang="en-US" dirty="0"/>
              <a:t> s1.A &lt;20 </a:t>
            </a:r>
            <a:r>
              <a:rPr lang="fr-CA" altLang="en-US" b="1" dirty="0"/>
              <a:t>et</a:t>
            </a:r>
            <a:r>
              <a:rPr lang="fr-CA" altLang="en-US" dirty="0"/>
              <a:t> s2.A &lt;10</a:t>
            </a:r>
          </a:p>
          <a:p>
            <a:pPr lvl="2" algn="l" rtl="0"/>
            <a:r>
              <a:rPr lang="fr-CA" altLang="en-US" dirty="0"/>
              <a:t>la jointure avec s1 est redondante et peut être supprimée (avec la sélection sur s1)</a:t>
            </a:r>
          </a:p>
          <a:p>
            <a:pPr lvl="1" algn="l" rtl="0"/>
            <a:r>
              <a:rPr lang="fr-CA" altLang="en-US" dirty="0"/>
              <a:t>Beaucoup de recherches dans ce domaine depuis les années 70/80!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731">
                                            <p:txEl>
                                              <p:pRg st="3" end="3"/>
                                            </p:txEl>
                                          </p:spTgt>
                                        </p:tgtEl>
                                        <p:attrNameLst>
                                          <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5731">
                                            <p:txEl>
                                              <p:pRg st="4" end="4"/>
                                            </p:txEl>
                                          </p:spTgt>
                                        </p:tgtEl>
                                        <p:attrNameLst>
                                          <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5731">
                                            <p:txEl>
                                              <p:pRg st="5" end="5"/>
                                            </p:txEl>
                                          </p:spTgt>
                                        </p:tgtEl>
                                        <p:attrNameLst>
                                          <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5731">
                                            <p:txEl>
                                              <p:pRg st="6" end="6"/>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EB6996E5-15DA-452E-9ACC-FDFE84030848}"/>
              </a:ext>
            </a:extLst>
          </p:cNvPr>
          <p:cNvSpPr>
            <a:spLocks noGrp="1" noChangeArrowheads="1"/>
          </p:cNvSpPr>
          <p:nvPr>
            <p:ph type="title"/>
          </p:nvPr>
        </p:nvSpPr>
        <p:spPr/>
        <p:txBody>
          <a:bodyPr/>
          <a:lstStyle/>
          <a:p>
            <a:pPr algn="l" rtl="0">
              <a:defRPr/>
            </a:pPr>
            <a:r>
              <a:rPr lang="fr-CA" altLang="en-US" dirty="0">
                <a:effectLst>
                  <a:outerShdw blurRad="38100" dist="38100" dir="2700000" algn="tl">
                    <a:srgbClr val="C0C0C0"/>
                  </a:outerShdw>
                </a:effectLst>
              </a:rPr>
              <a:t>Optimisation Multi-requête</a:t>
            </a:r>
          </a:p>
        </p:txBody>
      </p:sp>
      <p:sp>
        <p:nvSpPr>
          <p:cNvPr id="587779" name="Rectangle 3">
            <a:extLst>
              <a:ext uri="{FF2B5EF4-FFF2-40B4-BE49-F238E27FC236}">
                <a16:creationId xmlns:a16="http://schemas.microsoft.com/office/drawing/2014/main" id="{F292F5C0-6E68-4B75-91C7-B7029DB98230}"/>
              </a:ext>
            </a:extLst>
          </p:cNvPr>
          <p:cNvSpPr>
            <a:spLocks noGrp="1" noChangeArrowheads="1"/>
          </p:cNvSpPr>
          <p:nvPr>
            <p:ph idx="1"/>
          </p:nvPr>
        </p:nvSpPr>
        <p:spPr>
          <a:xfrm>
            <a:off x="693018" y="1102497"/>
            <a:ext cx="7786839" cy="5367972"/>
          </a:xfrm>
        </p:spPr>
        <p:txBody>
          <a:bodyPr/>
          <a:lstStyle/>
          <a:p>
            <a:pPr algn="l" rtl="0"/>
            <a:r>
              <a:rPr lang="fr-CA" altLang="en-US" dirty="0"/>
              <a:t>Exemple</a:t>
            </a:r>
          </a:p>
          <a:p>
            <a:pPr algn="l" rtl="0">
              <a:buFont typeface="Monotype Sorts" pitchFamily="-65" charset="2"/>
              <a:buNone/>
            </a:pPr>
            <a:r>
              <a:rPr lang="fr-CA" altLang="en-US" dirty="0"/>
              <a:t> Q1: </a:t>
            </a:r>
            <a:r>
              <a:rPr lang="fr-CA" altLang="en-US" b="1" dirty="0"/>
              <a:t>select</a:t>
            </a:r>
            <a:r>
              <a:rPr lang="fr-CA" altLang="en-US" dirty="0"/>
              <a:t> * </a:t>
            </a:r>
            <a:r>
              <a:rPr lang="fr-CA" altLang="en-US" b="1" dirty="0" err="1"/>
              <a:t>from</a:t>
            </a:r>
            <a:r>
              <a:rPr lang="fr-CA" altLang="en-US" dirty="0"/>
              <a:t> (r </a:t>
            </a:r>
            <a:r>
              <a:rPr lang="fr-CA" altLang="en-US" b="1" dirty="0"/>
              <a:t>jointure naturelle</a:t>
            </a:r>
            <a:r>
              <a:rPr lang="fr-CA" altLang="en-US" dirty="0"/>
              <a:t> t) </a:t>
            </a:r>
            <a:r>
              <a:rPr lang="fr-CA" altLang="en-US" b="1" dirty="0"/>
              <a:t>jointure naturelle</a:t>
            </a:r>
            <a:r>
              <a:rPr lang="fr-CA" altLang="en-US" dirty="0"/>
              <a:t> s</a:t>
            </a:r>
          </a:p>
          <a:p>
            <a:pPr algn="l" rtl="0">
              <a:buFont typeface="Monotype Sorts" pitchFamily="-65" charset="2"/>
              <a:buNone/>
            </a:pPr>
            <a:r>
              <a:rPr lang="fr-CA" altLang="en-US" dirty="0"/>
              <a:t> Q2: </a:t>
            </a:r>
            <a:r>
              <a:rPr lang="fr-CA" altLang="en-US" b="1" dirty="0"/>
              <a:t>select</a:t>
            </a:r>
            <a:r>
              <a:rPr lang="fr-CA" altLang="en-US" dirty="0"/>
              <a:t> * </a:t>
            </a:r>
            <a:r>
              <a:rPr lang="fr-CA" altLang="en-US" b="1" dirty="0" err="1"/>
              <a:t>from</a:t>
            </a:r>
            <a:r>
              <a:rPr lang="fr-CA" altLang="en-US" dirty="0"/>
              <a:t> (r </a:t>
            </a:r>
            <a:r>
              <a:rPr lang="fr-CA" altLang="en-US" b="1" dirty="0"/>
              <a:t>jointure naturelle</a:t>
            </a:r>
            <a:r>
              <a:rPr lang="fr-CA" altLang="en-US" dirty="0"/>
              <a:t> u) </a:t>
            </a:r>
            <a:r>
              <a:rPr lang="fr-CA" altLang="en-US" b="1" dirty="0"/>
              <a:t>jointure naturelle</a:t>
            </a:r>
            <a:r>
              <a:rPr lang="fr-CA" altLang="en-US" dirty="0"/>
              <a:t> s</a:t>
            </a:r>
          </a:p>
          <a:p>
            <a:pPr lvl="1" algn="l" rtl="0"/>
            <a:r>
              <a:rPr lang="fr-CA" altLang="en-US" dirty="0"/>
              <a:t>Les deux requêtes partagent une sous-expression commune (r jointure naturelle)</a:t>
            </a:r>
          </a:p>
          <a:p>
            <a:pPr lvl="1" algn="l" rtl="0"/>
            <a:r>
              <a:rPr lang="fr-CA" altLang="en-US" dirty="0"/>
              <a:t>Peut être utile de la calculer (r jointure naturelle) une fois et l'utiliser dans les deux requêtes</a:t>
            </a:r>
          </a:p>
          <a:p>
            <a:pPr lvl="2" algn="l" rtl="0"/>
            <a:r>
              <a:rPr lang="fr-CA" altLang="en-US" dirty="0"/>
              <a:t>Mais cela peut être plus cher dans certaines situations</a:t>
            </a:r>
          </a:p>
          <a:p>
            <a:pPr lvl="3" algn="l" rtl="0"/>
            <a:r>
              <a:rPr lang="fr-CA" altLang="en-US" dirty="0"/>
              <a:t>par exemple (r jointure naturelle) peut être coûteux, les plans comme indiqué dans les requêtes peuvent être moins chers</a:t>
            </a:r>
          </a:p>
          <a:p>
            <a:pPr algn="l" rtl="0"/>
            <a:r>
              <a:rPr lang="fr-CA" altLang="en-US" b="1" dirty="0" err="1">
                <a:solidFill>
                  <a:srgbClr val="002060"/>
                </a:solidFill>
              </a:rPr>
              <a:t>Multiquery</a:t>
            </a:r>
            <a:r>
              <a:rPr lang="fr-CA" altLang="en-US" b="1" dirty="0">
                <a:solidFill>
                  <a:srgbClr val="002060"/>
                </a:solidFill>
              </a:rPr>
              <a:t> optimisation</a:t>
            </a:r>
            <a:r>
              <a:rPr lang="fr-CA" altLang="en-US" dirty="0"/>
              <a:t>: trouver le meilleur plan global pour un ensemble de requêtes, exploiter le partage de sous-expressions communes entre les requêtes lorsque cela est utile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7" end="7"/>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A09BD3B2-8A31-4283-B98B-4C2804804A88}"/>
              </a:ext>
            </a:extLst>
          </p:cNvPr>
          <p:cNvSpPr>
            <a:spLocks noGrp="1" noChangeArrowheads="1"/>
          </p:cNvSpPr>
          <p:nvPr>
            <p:ph type="title"/>
          </p:nvPr>
        </p:nvSpPr>
        <p:spPr/>
        <p:txBody>
          <a:bodyPr/>
          <a:lstStyle/>
          <a:p>
            <a:pPr algn="l">
              <a:defRPr/>
            </a:pPr>
            <a:r>
              <a:rPr lang="fr-CA" altLang="en-US" dirty="0">
                <a:effectLst>
                  <a:outerShdw blurRad="38100" dist="38100" dir="2700000" algn="tl">
                    <a:srgbClr val="C0C0C0"/>
                  </a:outerShdw>
                </a:effectLst>
              </a:rPr>
              <a:t>Optimisation Multi-requête (suite)</a:t>
            </a:r>
            <a:endParaRPr lang="en-US" altLang="en-US" dirty="0">
              <a:effectLst>
                <a:outerShdw blurRad="38100" dist="38100" dir="2700000" algn="tl">
                  <a:srgbClr val="C0C0C0"/>
                </a:outerShdw>
              </a:effectLst>
            </a:endParaRPr>
          </a:p>
        </p:txBody>
      </p:sp>
      <p:sp>
        <p:nvSpPr>
          <p:cNvPr id="587779" name="Rectangle 3">
            <a:extLst>
              <a:ext uri="{FF2B5EF4-FFF2-40B4-BE49-F238E27FC236}">
                <a16:creationId xmlns:a16="http://schemas.microsoft.com/office/drawing/2014/main" id="{C04C51B4-5ABE-4B37-B882-66901A2F03BF}"/>
              </a:ext>
            </a:extLst>
          </p:cNvPr>
          <p:cNvSpPr>
            <a:spLocks noGrp="1" noChangeArrowheads="1"/>
          </p:cNvSpPr>
          <p:nvPr>
            <p:ph idx="1"/>
          </p:nvPr>
        </p:nvSpPr>
        <p:spPr>
          <a:xfrm>
            <a:off x="693019" y="1102497"/>
            <a:ext cx="7748338" cy="5367972"/>
          </a:xfrm>
        </p:spPr>
        <p:txBody>
          <a:bodyPr/>
          <a:lstStyle/>
          <a:p>
            <a:pPr algn="l" rtl="0"/>
            <a:r>
              <a:rPr lang="fr-CA" altLang="en-US" dirty="0"/>
              <a:t>Heuristique simple utilisée dans certains systèmes de base de données:</a:t>
            </a:r>
          </a:p>
          <a:p>
            <a:pPr lvl="1" algn="l" rtl="0"/>
            <a:r>
              <a:rPr lang="fr-CA" altLang="en-US" dirty="0"/>
              <a:t>optimiser chaque requête séparément</a:t>
            </a:r>
          </a:p>
          <a:p>
            <a:pPr lvl="1" algn="l" rtl="0"/>
            <a:r>
              <a:rPr lang="fr-CA" altLang="en-US" dirty="0"/>
              <a:t>détecter et exploiter les sous-expressions communes dans les plans de requête optimaux individuels</a:t>
            </a:r>
          </a:p>
          <a:p>
            <a:pPr lvl="2" algn="l" rtl="0"/>
            <a:r>
              <a:rPr lang="fr-CA" altLang="en-US" dirty="0"/>
              <a:t>Peut ne pas toujours donner le meilleur plan, mais sa mise en œuvre est peu coûteuse</a:t>
            </a:r>
          </a:p>
          <a:p>
            <a:pPr lvl="1" algn="l" rtl="0"/>
            <a:r>
              <a:rPr lang="fr-CA" altLang="en-US" b="1" dirty="0">
                <a:solidFill>
                  <a:srgbClr val="002060"/>
                </a:solidFill>
              </a:rPr>
              <a:t>Analyses partagées</a:t>
            </a:r>
            <a:r>
              <a:rPr lang="fr-CA" altLang="en-US" dirty="0"/>
              <a:t>: cas particulier largement utilisé en </a:t>
            </a:r>
            <a:r>
              <a:rPr lang="fr-CA" altLang="en-US" dirty="0" err="1"/>
              <a:t>multiquery</a:t>
            </a:r>
            <a:r>
              <a:rPr lang="fr-CA" altLang="en-US" dirty="0"/>
              <a:t> optimisation</a:t>
            </a:r>
          </a:p>
          <a:p>
            <a:pPr algn="l" rtl="0"/>
            <a:r>
              <a:rPr lang="fr-CA" altLang="en-US" dirty="0"/>
              <a:t>L'ensemble de vues matérialisées peut partager des sous-expressions communes</a:t>
            </a:r>
          </a:p>
          <a:p>
            <a:pPr lvl="1" algn="l" rtl="0"/>
            <a:r>
              <a:rPr lang="fr-CA" altLang="en-US" dirty="0"/>
              <a:t>Par conséquent, les plans de maintenance de vue peuvent partager des sous-expressions</a:t>
            </a:r>
          </a:p>
          <a:p>
            <a:pPr lvl="1" algn="l" rtl="0"/>
            <a:r>
              <a:rPr lang="fr-CA" altLang="en-US" dirty="0"/>
              <a:t>l'optimisation multi-requête peut être utile dans de telles situations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0" end="0"/>
                                            </p:txEl>
                                          </p:spTgt>
                                        </p:tgtEl>
                                        <p:attrNameLst>
                                          <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79">
                                            <p:txEl>
                                              <p:pRg st="1" end="1"/>
                                            </p:txEl>
                                          </p:spTgt>
                                        </p:tgtEl>
                                        <p:attrNameLst>
                                          <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779">
                                            <p:txEl>
                                              <p:pRg st="2" end="2"/>
                                            </p:txEl>
                                          </p:spTgt>
                                        </p:tgtEl>
                                        <p:attrNameLst>
                                          <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7779">
                                            <p:txEl>
                                              <p:pRg st="3" end="3"/>
                                            </p:txEl>
                                          </p:spTgt>
                                        </p:tgtEl>
                                        <p:attrNameLst>
                                          <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79">
                                            <p:txEl>
                                              <p:pRg st="4" end="4"/>
                                            </p:txEl>
                                          </p:spTgt>
                                        </p:tgtEl>
                                        <p:attrNameLst>
                                          <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7779">
                                            <p:txEl>
                                              <p:pRg st="5" end="5"/>
                                            </p:txEl>
                                          </p:spTgt>
                                        </p:tgtEl>
                                        <p:attrNameLst>
                                          <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7779">
                                            <p:txEl>
                                              <p:pRg st="6" end="6"/>
                                            </p:txEl>
                                          </p:spTgt>
                                        </p:tgtEl>
                                        <p:attrNameLst>
                                          <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7779">
                                            <p:txEl>
                                              <p:pRg st="7" end="7"/>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a:extLst>
              <a:ext uri="{FF2B5EF4-FFF2-40B4-BE49-F238E27FC236}">
                <a16:creationId xmlns:a16="http://schemas.microsoft.com/office/drawing/2014/main" id="{8C061276-EE61-4681-9D81-597190E6E59C}"/>
              </a:ext>
            </a:extLst>
          </p:cNvPr>
          <p:cNvSpPr>
            <a:spLocks noGrp="1" noChangeArrowheads="1"/>
          </p:cNvSpPr>
          <p:nvPr>
            <p:ph type="title"/>
          </p:nvPr>
        </p:nvSpPr>
        <p:spPr/>
        <p:txBody>
          <a:bodyPr/>
          <a:lstStyle/>
          <a:p>
            <a:pPr algn="l" rtl="0">
              <a:defRPr/>
            </a:pPr>
            <a:r>
              <a:rPr lang="en-US" altLang="en-US" dirty="0" err="1">
                <a:effectLst>
                  <a:outerShdw blurRad="38100" dist="38100" dir="2700000" algn="tl">
                    <a:srgbClr val="C0C0C0"/>
                  </a:outerShdw>
                </a:effectLst>
              </a:rPr>
              <a:t>Optimisation</a:t>
            </a:r>
            <a:r>
              <a:rPr lang="en-US" altLang="en-US" dirty="0">
                <a:effectLst>
                  <a:outerShdw blurRad="38100" dist="38100" dir="2700000" algn="tl">
                    <a:srgbClr val="C0C0C0"/>
                  </a:outerShdw>
                </a:effectLst>
              </a:rPr>
              <a:t> des </a:t>
            </a:r>
            <a:r>
              <a:rPr lang="en-US" altLang="en-US" dirty="0" err="1">
                <a:effectLst>
                  <a:outerShdw blurRad="38100" dist="38100" dir="2700000" algn="tl">
                    <a:srgbClr val="C0C0C0"/>
                  </a:outerShdw>
                </a:effectLst>
              </a:rPr>
              <a:t>requêtes</a:t>
            </a:r>
            <a:r>
              <a:rPr lang="en-US" altLang="en-US" dirty="0">
                <a:effectLst>
                  <a:outerShdw blurRad="38100" dist="38100" dir="2700000" algn="tl">
                    <a:srgbClr val="C0C0C0"/>
                  </a:outerShdw>
                </a:effectLst>
              </a:rPr>
              <a:t> </a:t>
            </a:r>
            <a:r>
              <a:rPr lang="en-US" altLang="en-US" dirty="0" err="1">
                <a:effectLst>
                  <a:outerShdw blurRad="38100" dist="38100" dir="2700000" algn="tl">
                    <a:srgbClr val="C0C0C0"/>
                  </a:outerShdw>
                </a:effectLst>
              </a:rPr>
              <a:t>paramétriques</a:t>
            </a:r>
            <a:endParaRPr lang="en-US" altLang="en-US" dirty="0">
              <a:effectLst>
                <a:outerShdw blurRad="38100" dist="38100" dir="2700000" algn="tl">
                  <a:srgbClr val="C0C0C0"/>
                </a:outerShdw>
              </a:effectLst>
            </a:endParaRPr>
          </a:p>
        </p:txBody>
      </p:sp>
      <p:sp>
        <p:nvSpPr>
          <p:cNvPr id="583683" name="Rectangle 3">
            <a:extLst>
              <a:ext uri="{FF2B5EF4-FFF2-40B4-BE49-F238E27FC236}">
                <a16:creationId xmlns:a16="http://schemas.microsoft.com/office/drawing/2014/main" id="{A7BBF060-5EFF-48AA-B7ED-A3C9827CEB0B}"/>
              </a:ext>
            </a:extLst>
          </p:cNvPr>
          <p:cNvSpPr>
            <a:spLocks noGrp="1" noChangeArrowheads="1"/>
          </p:cNvSpPr>
          <p:nvPr>
            <p:ph idx="1"/>
          </p:nvPr>
        </p:nvSpPr>
        <p:spPr>
          <a:xfrm>
            <a:off x="673768" y="943276"/>
            <a:ext cx="7950468" cy="5527193"/>
          </a:xfrm>
        </p:spPr>
        <p:txBody>
          <a:bodyPr/>
          <a:lstStyle/>
          <a:p>
            <a:pPr algn="l" rtl="0">
              <a:lnSpc>
                <a:spcPct val="90000"/>
              </a:lnSpc>
            </a:pPr>
            <a:r>
              <a:rPr lang="fr-CA" altLang="en-US" dirty="0"/>
              <a:t>Exemple </a:t>
            </a:r>
            <a:br>
              <a:rPr lang="fr-CA" altLang="en-US" dirty="0"/>
            </a:br>
            <a:r>
              <a:rPr lang="fr-CA" altLang="en-US" b="1" dirty="0"/>
              <a:t>select</a:t>
            </a:r>
            <a:r>
              <a:rPr lang="fr-CA" altLang="en-US" dirty="0"/>
              <a:t>* </a:t>
            </a:r>
            <a:br>
              <a:rPr lang="fr-CA" altLang="en-US" dirty="0"/>
            </a:br>
            <a:r>
              <a:rPr lang="fr-CA" altLang="en-US" b="1" dirty="0" err="1"/>
              <a:t>from</a:t>
            </a:r>
            <a:r>
              <a:rPr lang="fr-CA" altLang="en-US" dirty="0"/>
              <a:t> r </a:t>
            </a:r>
            <a:r>
              <a:rPr lang="fr-CA" altLang="en-US" b="1" dirty="0"/>
              <a:t>jointure naturelle</a:t>
            </a:r>
            <a:r>
              <a:rPr lang="fr-CA" altLang="en-US" dirty="0"/>
              <a:t> s</a:t>
            </a:r>
            <a:br>
              <a:rPr lang="fr-CA" altLang="en-US" dirty="0"/>
            </a:br>
            <a:r>
              <a:rPr lang="fr-CA" altLang="en-US" b="1" dirty="0" err="1"/>
              <a:t>where</a:t>
            </a:r>
            <a:r>
              <a:rPr lang="fr-CA" altLang="en-US" dirty="0"/>
              <a:t> </a:t>
            </a:r>
            <a:r>
              <a:rPr lang="fr-CA" altLang="en-US" dirty="0" err="1"/>
              <a:t>r.a</a:t>
            </a:r>
            <a:r>
              <a:rPr lang="fr-CA" altLang="en-US" dirty="0"/>
              <a:t> &lt;1 $</a:t>
            </a:r>
          </a:p>
          <a:p>
            <a:pPr lvl="1" algn="l" rtl="0">
              <a:lnSpc>
                <a:spcPct val="90000"/>
              </a:lnSpc>
            </a:pPr>
            <a:r>
              <a:rPr lang="fr-CA" altLang="en-US" dirty="0"/>
              <a:t>valeur du paramètre $ 1 non connue au moment de la compilation</a:t>
            </a:r>
          </a:p>
          <a:p>
            <a:pPr lvl="2" algn="l" rtl="0">
              <a:lnSpc>
                <a:spcPct val="90000"/>
              </a:lnSpc>
            </a:pPr>
            <a:r>
              <a:rPr lang="fr-CA" altLang="en-US" dirty="0"/>
              <a:t>connu uniquement au moment de l'exécution</a:t>
            </a:r>
          </a:p>
          <a:p>
            <a:pPr lvl="1" algn="l" rtl="0">
              <a:lnSpc>
                <a:spcPct val="90000"/>
              </a:lnSpc>
            </a:pPr>
            <a:r>
              <a:rPr lang="fr-CA" altLang="en-US" dirty="0"/>
              <a:t>différents plans peuvent être optimaux pour différentes valeurs de 1 $</a:t>
            </a:r>
          </a:p>
          <a:p>
            <a:pPr algn="l" rtl="0">
              <a:lnSpc>
                <a:spcPct val="90000"/>
              </a:lnSpc>
            </a:pPr>
            <a:r>
              <a:rPr lang="fr-CA" altLang="en-US" u="sng" dirty="0"/>
              <a:t>Solution 1</a:t>
            </a:r>
            <a:r>
              <a:rPr lang="fr-CA" altLang="en-US" dirty="0"/>
              <a:t>: optimiser au moment de l'exécution, à chaque fois qu'une requête est soumise</a:t>
            </a:r>
          </a:p>
          <a:p>
            <a:pPr lvl="2" algn="l" rtl="0">
              <a:lnSpc>
                <a:spcPct val="90000"/>
              </a:lnSpc>
            </a:pPr>
            <a:r>
              <a:rPr lang="fr-CA" altLang="en-US" dirty="0"/>
              <a:t> peut être cher </a:t>
            </a:r>
          </a:p>
          <a:p>
            <a:pPr algn="l" rtl="0">
              <a:lnSpc>
                <a:spcPct val="90000"/>
              </a:lnSpc>
            </a:pPr>
            <a:r>
              <a:rPr lang="fr-CA" altLang="en-US" u="sng" dirty="0"/>
              <a:t>Solution 2</a:t>
            </a:r>
            <a:r>
              <a:rPr lang="fr-CA" altLang="en-US" dirty="0"/>
              <a:t>: </a:t>
            </a:r>
            <a:r>
              <a:rPr lang="fr-CA" altLang="en-US" b="1" dirty="0">
                <a:solidFill>
                  <a:srgbClr val="002060"/>
                </a:solidFill>
              </a:rPr>
              <a:t>Optimisation des requêtes paramétriques</a:t>
            </a:r>
            <a:r>
              <a:rPr lang="fr-CA" altLang="en-US" dirty="0"/>
              <a:t>:</a:t>
            </a:r>
          </a:p>
          <a:p>
            <a:pPr lvl="1" algn="l" rtl="0">
              <a:lnSpc>
                <a:spcPct val="90000"/>
              </a:lnSpc>
            </a:pPr>
            <a:r>
              <a:rPr lang="fr-CA" altLang="en-US" dirty="0"/>
              <a:t>l'optimiseur génère un ensemble de plans, optimal pour différentes valeurs de 1 $</a:t>
            </a:r>
          </a:p>
          <a:p>
            <a:pPr lvl="2" algn="l" rtl="0">
              <a:lnSpc>
                <a:spcPct val="90000"/>
              </a:lnSpc>
            </a:pPr>
            <a:r>
              <a:rPr lang="fr-CA" altLang="en-US" dirty="0"/>
              <a:t>Ensemble de plans optimaux généralement petits pour 1 à 3 paramètres</a:t>
            </a:r>
          </a:p>
          <a:p>
            <a:pPr lvl="2" algn="l" rtl="0">
              <a:lnSpc>
                <a:spcPct val="90000"/>
              </a:lnSpc>
            </a:pPr>
            <a:r>
              <a:rPr lang="fr-CA" altLang="en-US" dirty="0"/>
              <a:t>Question clé: comment trouver efficacement un ensemble de plans optimaux</a:t>
            </a:r>
          </a:p>
          <a:p>
            <a:pPr lvl="1" algn="l" rtl="0">
              <a:lnSpc>
                <a:spcPct val="90000"/>
              </a:lnSpc>
            </a:pPr>
            <a:r>
              <a:rPr lang="fr-CA" altLang="en-US" dirty="0"/>
              <a:t>le meilleur de cet ensemble est choisi au moment de l'exécution lorsque 1 $ est connu.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4" end="4"/>
                                            </p:txEl>
                                          </p:spTgt>
                                        </p:tgtEl>
                                        <p:attrNameLst>
                                          <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683">
                                            <p:txEl>
                                              <p:pRg st="5" end="5"/>
                                            </p:txEl>
                                          </p:spTgt>
                                        </p:tgtEl>
                                        <p:attrNameLst>
                                          <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683">
                                            <p:txEl>
                                              <p:pRg st="6" end="6"/>
                                            </p:txEl>
                                          </p:spTgt>
                                        </p:tgtEl>
                                        <p:attrNameLst>
                                          <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683">
                                            <p:txEl>
                                              <p:pRg st="7" end="7"/>
                                            </p:txEl>
                                          </p:spTgt>
                                        </p:tgtEl>
                                        <p:attrNameLst>
                                          <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683">
                                            <p:txEl>
                                              <p:pRg st="8" end="8"/>
                                            </p:txEl>
                                          </p:spTgt>
                                        </p:tgtEl>
                                        <p:attrNameLst>
                                          <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683">
                                            <p:txEl>
                                              <p:pRg st="9" end="9"/>
                                            </p:txEl>
                                          </p:spTgt>
                                        </p:tgtEl>
                                        <p:attrNameLst>
                                          <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683">
                                            <p:txEl>
                                              <p:pRg st="10" end="10"/>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C3630E94-546B-44A3-9C2A-A6A0EA10DAB5}"/>
              </a:ext>
            </a:extLst>
          </p:cNvPr>
          <p:cNvSpPr>
            <a:spLocks noGrp="1" noChangeArrowheads="1"/>
          </p:cNvSpPr>
          <p:nvPr>
            <p:ph type="title"/>
          </p:nvPr>
        </p:nvSpPr>
        <p:spPr>
          <a:xfrm>
            <a:off x="602887" y="323355"/>
            <a:ext cx="8077200" cy="609600"/>
          </a:xfrm>
        </p:spPr>
        <p:txBody>
          <a:bodyPr/>
          <a:lstStyle/>
          <a:p>
            <a:pPr algn="l" rtl="0">
              <a:defRPr/>
            </a:pPr>
            <a:r>
              <a:rPr lang="en-US" altLang="en-US" dirty="0">
                <a:effectLst>
                  <a:outerShdw blurRad="38100" dist="38100" dir="2700000" algn="tl">
                    <a:srgbClr val="C0C0C0"/>
                  </a:outerShdw>
                </a:effectLst>
              </a:rPr>
              <a:t>Transformation des expressions relationnelles</a:t>
            </a:r>
          </a:p>
        </p:txBody>
      </p:sp>
      <p:sp>
        <p:nvSpPr>
          <p:cNvPr id="17411" name="Rectangle 3">
            <a:extLst>
              <a:ext uri="{FF2B5EF4-FFF2-40B4-BE49-F238E27FC236}">
                <a16:creationId xmlns:a16="http://schemas.microsoft.com/office/drawing/2014/main" id="{DE3790DE-27F5-44AA-ADB0-8D5296161F41}"/>
              </a:ext>
            </a:extLst>
          </p:cNvPr>
          <p:cNvSpPr>
            <a:spLocks noGrp="1" noChangeArrowheads="1"/>
          </p:cNvSpPr>
          <p:nvPr>
            <p:ph idx="1"/>
          </p:nvPr>
        </p:nvSpPr>
        <p:spPr>
          <a:xfrm>
            <a:off x="693019" y="1102497"/>
            <a:ext cx="7700210" cy="3941141"/>
          </a:xfrm>
        </p:spPr>
        <p:txBody>
          <a:bodyPr/>
          <a:lstStyle/>
          <a:p>
            <a:pPr algn="l" rtl="0"/>
            <a:r>
              <a:rPr lang="fr-CA" altLang="en-US" dirty="0"/>
              <a:t>On dit que deux expressions d'algèbre relationnelle sont </a:t>
            </a:r>
            <a:r>
              <a:rPr lang="fr-CA" altLang="en-US" b="1" dirty="0">
                <a:solidFill>
                  <a:srgbClr val="002060"/>
                </a:solidFill>
              </a:rPr>
              <a:t>équivalentes</a:t>
            </a:r>
            <a:r>
              <a:rPr lang="fr-CA" altLang="en-US" dirty="0"/>
              <a:t> si les deux expressions génèrent le même ensemble de tuples à chaque instance </a:t>
            </a:r>
            <a:r>
              <a:rPr lang="fr-CA" altLang="en-US" b="1" dirty="0"/>
              <a:t>légale</a:t>
            </a:r>
            <a:r>
              <a:rPr lang="fr-CA" altLang="en-US" dirty="0"/>
              <a:t> de base de données.</a:t>
            </a:r>
          </a:p>
          <a:p>
            <a:pPr lvl="1" algn="l" rtl="0"/>
            <a:r>
              <a:rPr lang="fr-CA" altLang="en-US" dirty="0"/>
              <a:t>Remarque: l'ordre des tuples n'est pas pertinent.</a:t>
            </a:r>
          </a:p>
          <a:p>
            <a:pPr lvl="1" algn="l" rtl="0"/>
            <a:r>
              <a:rPr lang="fr-CA" altLang="ja-JP" dirty="0"/>
              <a:t>Pas important s'ils génèrent des résultats différents sur des bases de données qui violent les contraintes d'intégrité.</a:t>
            </a:r>
          </a:p>
          <a:p>
            <a:pPr algn="l" rtl="0"/>
            <a:r>
              <a:rPr lang="fr-CA" altLang="en-US" dirty="0"/>
              <a:t>En SQL, les entrées et les sorties sont des multiensemble de tuples.</a:t>
            </a:r>
          </a:p>
          <a:p>
            <a:pPr lvl="1"/>
            <a:r>
              <a:rPr lang="fr-CA" altLang="en-US" dirty="0"/>
              <a:t>Deux expressions dans la version multiensemble de l'algèbre relationnelle sont dites équivalentes si les deux expressions génèrent le même multiensemble de tuples sur chaque instance de base de données légale. </a:t>
            </a:r>
          </a:p>
          <a:p>
            <a:pPr algn="l" rtl="0"/>
            <a:r>
              <a:rPr lang="fr-CA" altLang="en-US" dirty="0"/>
              <a:t>Une </a:t>
            </a:r>
            <a:r>
              <a:rPr lang="fr-CA" altLang="en-US" b="1" dirty="0">
                <a:solidFill>
                  <a:srgbClr val="002060"/>
                </a:solidFill>
              </a:rPr>
              <a:t>règle d'équivalence</a:t>
            </a:r>
            <a:r>
              <a:rPr lang="fr-CA" altLang="en-US" dirty="0">
                <a:solidFill>
                  <a:srgbClr val="002060"/>
                </a:solidFill>
              </a:rPr>
              <a:t> </a:t>
            </a:r>
            <a:r>
              <a:rPr lang="fr-CA" altLang="en-US" dirty="0"/>
              <a:t>dit que les expressions de deux formes sont équivalentes</a:t>
            </a:r>
          </a:p>
          <a:p>
            <a:pPr lvl="1" algn="l" rtl="0"/>
            <a:r>
              <a:rPr lang="fr-CA" altLang="en-US" dirty="0"/>
              <a:t>Peut remplacer l'expression de la première forme par la seconde, ou vice versa.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598E94-E151-44F8-84EE-8E392155EFD6}"/>
              </a:ext>
            </a:extLst>
          </p:cNvPr>
          <p:cNvSpPr>
            <a:spLocks noGrp="1"/>
          </p:cNvSpPr>
          <p:nvPr>
            <p:ph idx="1"/>
          </p:nvPr>
        </p:nvSpPr>
        <p:spPr/>
        <p:txBody>
          <a:bodyPr/>
          <a:lstStyle/>
          <a:p>
            <a:pPr>
              <a:lnSpc>
                <a:spcPct val="90000"/>
              </a:lnSpc>
            </a:pPr>
            <a:r>
              <a:rPr lang="fr-CA" altLang="en-US" u="sng" dirty="0"/>
              <a:t>Solution 3</a:t>
            </a:r>
            <a:r>
              <a:rPr lang="fr-CA" altLang="en-US" dirty="0"/>
              <a:t>: </a:t>
            </a:r>
            <a:r>
              <a:rPr lang="fr-CA" altLang="en-US" b="1" dirty="0">
                <a:solidFill>
                  <a:srgbClr val="002060"/>
                </a:solidFill>
              </a:rPr>
              <a:t>Mise en cache du plan de requête</a:t>
            </a:r>
          </a:p>
          <a:p>
            <a:pPr lvl="1">
              <a:lnSpc>
                <a:spcPct val="90000"/>
              </a:lnSpc>
            </a:pPr>
            <a:r>
              <a:rPr lang="fr-CA" altLang="en-US" dirty="0"/>
              <a:t>Si l'optimiseur décide que le même plan est susceptible d'être optimal pour toutes les valeurs de paramètre, il met en cache le plan et le réutilise, sinon le réoptimise à chaque fois</a:t>
            </a:r>
          </a:p>
          <a:p>
            <a:pPr lvl="1">
              <a:lnSpc>
                <a:spcPct val="90000"/>
              </a:lnSpc>
            </a:pPr>
            <a:r>
              <a:rPr lang="fr-CA" altLang="en-US" dirty="0"/>
              <a:t>Implémenté dans de nombreux systèmes de bases de données</a:t>
            </a:r>
          </a:p>
        </p:txBody>
      </p:sp>
      <p:sp>
        <p:nvSpPr>
          <p:cNvPr id="4" name="Rectangle 2">
            <a:extLst>
              <a:ext uri="{FF2B5EF4-FFF2-40B4-BE49-F238E27FC236}">
                <a16:creationId xmlns:a16="http://schemas.microsoft.com/office/drawing/2014/main" id="{7F6EF4A1-82F2-4C74-8942-557CE3D526F6}"/>
              </a:ext>
            </a:extLst>
          </p:cNvPr>
          <p:cNvSpPr>
            <a:spLocks noGrp="1" noChangeArrowheads="1"/>
          </p:cNvSpPr>
          <p:nvPr>
            <p:ph type="title"/>
          </p:nvPr>
        </p:nvSpPr>
        <p:spPr>
          <a:xfrm>
            <a:off x="768350" y="117475"/>
            <a:ext cx="8077200" cy="609600"/>
          </a:xfrm>
        </p:spPr>
        <p:txBody>
          <a:bodyPr/>
          <a:lstStyle/>
          <a:p>
            <a:pPr algn="l" rtl="0">
              <a:defRPr/>
            </a:pPr>
            <a:r>
              <a:rPr lang="fr-CA" altLang="en-US" dirty="0">
                <a:effectLst>
                  <a:outerShdw blurRad="38100" dist="38100" dir="2700000" algn="tl">
                    <a:srgbClr val="C0C0C0"/>
                  </a:outerShdw>
                </a:effectLst>
              </a:rPr>
              <a:t>Optimisation des requêtes paramétriques</a:t>
            </a:r>
          </a:p>
        </p:txBody>
      </p:sp>
    </p:spTree>
    <p:extLst>
      <p:ext uri="{BB962C8B-B14F-4D97-AF65-F5344CB8AC3E}">
        <p14:creationId xmlns:p14="http://schemas.microsoft.com/office/powerpoint/2010/main" val="33473022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5546-9A3B-47C7-96BE-60F4DE778FF0}"/>
              </a:ext>
            </a:extLst>
          </p:cNvPr>
          <p:cNvSpPr>
            <a:spLocks noGrp="1"/>
          </p:cNvSpPr>
          <p:nvPr>
            <p:ph type="title"/>
          </p:nvPr>
        </p:nvSpPr>
        <p:spPr>
          <a:xfrm>
            <a:off x="768350" y="261858"/>
            <a:ext cx="8077200" cy="609600"/>
          </a:xfrm>
        </p:spPr>
        <p:txBody>
          <a:bodyPr/>
          <a:lstStyle/>
          <a:p>
            <a:pPr algn="l" rtl="0">
              <a:defRPr/>
            </a:pPr>
            <a:r>
              <a:rPr lang="fr-CA" altLang="en-US" dirty="0">
                <a:effectLst>
                  <a:outerShdw blurRad="38100" dist="38100" dir="2700000" algn="tl">
                    <a:srgbClr val="C0C0C0"/>
                  </a:outerShdw>
                </a:effectLst>
              </a:rPr>
              <a:t>Planifier la stabilité lors des modifications apportées à l'optimiseur</a:t>
            </a:r>
          </a:p>
        </p:txBody>
      </p:sp>
      <p:sp>
        <p:nvSpPr>
          <p:cNvPr id="145411" name="Content Placeholder 2">
            <a:extLst>
              <a:ext uri="{FF2B5EF4-FFF2-40B4-BE49-F238E27FC236}">
                <a16:creationId xmlns:a16="http://schemas.microsoft.com/office/drawing/2014/main" id="{C0437DCE-58E9-4A06-B03F-9D3FAD7B7681}"/>
              </a:ext>
            </a:extLst>
          </p:cNvPr>
          <p:cNvSpPr>
            <a:spLocks noGrp="1" noChangeArrowheads="1"/>
          </p:cNvSpPr>
          <p:nvPr>
            <p:ph idx="1"/>
          </p:nvPr>
        </p:nvSpPr>
        <p:spPr>
          <a:xfrm>
            <a:off x="707457" y="1246881"/>
            <a:ext cx="7729086" cy="5367972"/>
          </a:xfrm>
        </p:spPr>
        <p:txBody>
          <a:bodyPr/>
          <a:lstStyle/>
          <a:p>
            <a:pPr algn="l" rtl="0"/>
            <a:r>
              <a:rPr lang="fr-CA" altLang="en-US" dirty="0"/>
              <a:t>Et si 95% des plans sont plus rapides sur la version N + 1 de la base de données / optimiseur que sur N, mais 5% sont plus lents?</a:t>
            </a:r>
          </a:p>
          <a:p>
            <a:pPr lvl="1" algn="l" rtl="0"/>
            <a:r>
              <a:rPr lang="fr-CA" altLang="en-US" dirty="0"/>
              <a:t>Pourquoi les plans devraient-ils être plus lents avec le nouvel optimiseur amélioré? </a:t>
            </a:r>
          </a:p>
          <a:p>
            <a:pPr lvl="2" algn="l" rtl="0"/>
            <a:r>
              <a:rPr lang="fr-CA" altLang="en-US" dirty="0"/>
              <a:t>Réponse: Deux fautes peuvent faire un bien, réparer un mal peut aggraver les choses!</a:t>
            </a:r>
          </a:p>
          <a:p>
            <a:pPr algn="l" rtl="0"/>
            <a:r>
              <a:rPr lang="fr-CA" altLang="en-US" dirty="0"/>
              <a:t>Approches:</a:t>
            </a:r>
          </a:p>
          <a:p>
            <a:pPr lvl="1" algn="l" rtl="0"/>
            <a:r>
              <a:rPr lang="fr-CA" altLang="en-US" dirty="0"/>
              <a:t>Autoriser les conseils pour le réglage des requêtes</a:t>
            </a:r>
          </a:p>
          <a:p>
            <a:pPr lvl="2" algn="l" rtl="0"/>
            <a:r>
              <a:rPr lang="fr-CA" altLang="en-US" dirty="0"/>
              <a:t>Pas pratique pour la migration de grands systèmes sans accès au code source</a:t>
            </a:r>
          </a:p>
          <a:p>
            <a:pPr lvl="1" algn="l" rtl="0"/>
            <a:r>
              <a:rPr lang="fr-CA" altLang="en-US" dirty="0"/>
              <a:t>Définir le niveau d'optimisation, par défaut sur la version N (Oracle)</a:t>
            </a:r>
          </a:p>
          <a:p>
            <a:pPr lvl="2" algn="l" rtl="0"/>
            <a:r>
              <a:rPr lang="fr-CA" altLang="en-US" dirty="0"/>
              <a:t>Et migrez une requête à la fois après avoir testé les deux plans sur le nouvel optimiseur</a:t>
            </a:r>
          </a:p>
          <a:p>
            <a:pPr lvl="1" algn="l" rtl="0"/>
            <a:r>
              <a:rPr lang="fr-CA" altLang="en-US" dirty="0"/>
              <a:t>Enregistrez le plan de la version N et donnez-le à la version d'optimiseur N + 1</a:t>
            </a:r>
          </a:p>
          <a:p>
            <a:pPr lvl="2" algn="l" rtl="0"/>
            <a:r>
              <a:rPr lang="fr-CA" altLang="en-US" dirty="0"/>
              <a:t>Sybase, représentation XML des plans (SQL Server)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D4EE-4B72-451A-A76E-369397AC8D9F}"/>
              </a:ext>
            </a:extLst>
          </p:cNvPr>
          <p:cNvSpPr>
            <a:spLocks noGrp="1"/>
          </p:cNvSpPr>
          <p:nvPr>
            <p:ph type="title"/>
          </p:nvPr>
        </p:nvSpPr>
        <p:spPr/>
        <p:txBody>
          <a:bodyPr/>
          <a:lstStyle/>
          <a:p>
            <a:pPr algn="l" rtl="0"/>
            <a:r>
              <a:rPr lang="en-IN" dirty="0"/>
              <a:t>Traitement adaptatif des requêtes</a:t>
            </a:r>
          </a:p>
        </p:txBody>
      </p:sp>
      <p:sp>
        <p:nvSpPr>
          <p:cNvPr id="3" name="Content Placeholder 2">
            <a:extLst>
              <a:ext uri="{FF2B5EF4-FFF2-40B4-BE49-F238E27FC236}">
                <a16:creationId xmlns:a16="http://schemas.microsoft.com/office/drawing/2014/main" id="{36B06C6B-5EA6-4200-86E1-2EB71F0DF158}"/>
              </a:ext>
            </a:extLst>
          </p:cNvPr>
          <p:cNvSpPr>
            <a:spLocks noGrp="1"/>
          </p:cNvSpPr>
          <p:nvPr>
            <p:ph idx="1"/>
          </p:nvPr>
        </p:nvSpPr>
        <p:spPr>
          <a:xfrm>
            <a:off x="673768" y="1102497"/>
            <a:ext cx="7767588" cy="5367972"/>
          </a:xfrm>
        </p:spPr>
        <p:txBody>
          <a:bodyPr/>
          <a:lstStyle/>
          <a:p>
            <a:pPr algn="l" rtl="0"/>
            <a:r>
              <a:rPr lang="fr-CA" dirty="0"/>
              <a:t>Certains systèmes prennent en charge des opérateurs adaptatifs qui modifient l'algorithme d'exécution à la volée</a:t>
            </a:r>
          </a:p>
          <a:p>
            <a:pPr lvl="1" algn="l" rtl="0"/>
            <a:r>
              <a:rPr lang="fr-CA" dirty="0"/>
              <a:t>Par exemple, jointure de boucles imbriquées (indexées) ou jointure de hachage choisie au moment de l'exécution, en fonction de la taille de l'entrée externe.</a:t>
            </a:r>
          </a:p>
          <a:p>
            <a:pPr marL="457200" lvl="1" indent="0" algn="l" rtl="0">
              <a:buNone/>
            </a:pPr>
            <a:endParaRPr lang="fr-CA" dirty="0"/>
          </a:p>
          <a:p>
            <a:pPr algn="l" rtl="0"/>
            <a:r>
              <a:rPr lang="fr-CA" dirty="0"/>
              <a:t>D'autres systèmes permettent de surveiller le comportement du plan au moment de l'exécution et adapter le plan</a:t>
            </a:r>
          </a:p>
          <a:p>
            <a:pPr lvl="1" algn="l" rtl="0"/>
            <a:r>
              <a:rPr lang="fr-CA" dirty="0"/>
              <a:t>Par exemple, si des statistiques telles que le nombre de lignes s'avèrent très différentes en réalité de ce que l'optimiseur a estimé</a:t>
            </a:r>
          </a:p>
          <a:p>
            <a:pPr lvl="1" algn="l" rtl="0"/>
            <a:r>
              <a:rPr lang="fr-CA" dirty="0"/>
              <a:t>Peut arrêter l'exécution, calculer un nouveau plan et redémarrer</a:t>
            </a:r>
          </a:p>
          <a:p>
            <a:pPr lvl="2" algn="l" rtl="0"/>
            <a:r>
              <a:rPr lang="fr-CA" dirty="0"/>
              <a:t>Mais doit éviter trop de redémarrages de ce type</a:t>
            </a:r>
          </a:p>
        </p:txBody>
      </p:sp>
    </p:spTree>
    <p:extLst>
      <p:ext uri="{BB962C8B-B14F-4D97-AF65-F5344CB8AC3E}">
        <p14:creationId xmlns:p14="http://schemas.microsoft.com/office/powerpoint/2010/main" val="3049511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2F67AF9F-C3A2-44A1-B72F-14A8720A3AF8}"/>
              </a:ext>
            </a:extLst>
          </p:cNvPr>
          <p:cNvSpPr>
            <a:spLocks noGrp="1" noChangeArrowheads="1"/>
          </p:cNvSpPr>
          <p:nvPr>
            <p:ph type="ctrTitle"/>
          </p:nvPr>
        </p:nvSpPr>
        <p:spPr/>
        <p:txBody>
          <a:bodyPr/>
          <a:lstStyle/>
          <a:p>
            <a:pPr algn="l" rtl="0">
              <a:defRPr/>
            </a:pPr>
            <a:r>
              <a:rPr lang="en-US" altLang="en-US">
                <a:effectLst>
                  <a:outerShdw blurRad="38100" dist="38100" dir="2700000" algn="tl">
                    <a:srgbClr val="C0C0C0"/>
                  </a:outerShdw>
                </a:effectLst>
              </a:rPr>
              <a:t>Fin du chapitre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7A49F457-8B7F-406D-AEEE-8FBBD3FB4DE1}"/>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Graphique 13.01</a:t>
            </a:r>
          </a:p>
        </p:txBody>
      </p:sp>
      <p:pic>
        <p:nvPicPr>
          <p:cNvPr id="148483" name="Picture 5">
            <a:extLst>
              <a:ext uri="{FF2B5EF4-FFF2-40B4-BE49-F238E27FC236}">
                <a16:creationId xmlns:a16="http://schemas.microsoft.com/office/drawing/2014/main" id="{3B6B5FF1-FFC4-40A3-8D0F-0340B8D37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917575"/>
            <a:ext cx="84709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DC67F1A1-F855-4F04-A112-646B0F5EBA77}"/>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Graphique 13.02</a:t>
            </a:r>
          </a:p>
        </p:txBody>
      </p:sp>
      <p:pic>
        <p:nvPicPr>
          <p:cNvPr id="150531" name="Picture 5">
            <a:extLst>
              <a:ext uri="{FF2B5EF4-FFF2-40B4-BE49-F238E27FC236}">
                <a16:creationId xmlns:a16="http://schemas.microsoft.com/office/drawing/2014/main" id="{82C920D4-6B5D-4EAC-B14D-A03FDA48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62013"/>
            <a:ext cx="766921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32AF4A59-481D-41A5-91EE-61680CEA2086}"/>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Graphique 13.03</a:t>
            </a:r>
          </a:p>
        </p:txBody>
      </p:sp>
      <p:pic>
        <p:nvPicPr>
          <p:cNvPr id="152579" name="Picture 5">
            <a:extLst>
              <a:ext uri="{FF2B5EF4-FFF2-40B4-BE49-F238E27FC236}">
                <a16:creationId xmlns:a16="http://schemas.microsoft.com/office/drawing/2014/main" id="{D0989958-BAE7-440C-A6F0-295081404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827088"/>
            <a:ext cx="76946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E32A1396-1D3E-43EF-B1F7-E6192945014B}"/>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Graphique 13.04</a:t>
            </a:r>
          </a:p>
        </p:txBody>
      </p:sp>
      <p:pic>
        <p:nvPicPr>
          <p:cNvPr id="154627" name="Picture 5">
            <a:extLst>
              <a:ext uri="{FF2B5EF4-FFF2-40B4-BE49-F238E27FC236}">
                <a16:creationId xmlns:a16="http://schemas.microsoft.com/office/drawing/2014/main" id="{5F38408B-64A6-4882-8893-7912FE2B7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28688"/>
            <a:ext cx="8753475"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62EE0589-8671-40D2-9537-E2E6080B1ED9}"/>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Graphique 13.06</a:t>
            </a:r>
          </a:p>
        </p:txBody>
      </p:sp>
      <p:pic>
        <p:nvPicPr>
          <p:cNvPr id="156675" name="Picture 5">
            <a:extLst>
              <a:ext uri="{FF2B5EF4-FFF2-40B4-BE49-F238E27FC236}">
                <a16:creationId xmlns:a16="http://schemas.microsoft.com/office/drawing/2014/main" id="{F65C49E8-9306-499A-B77F-F42FD02DB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881063"/>
            <a:ext cx="77216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B15D7F7B-1A7D-4359-963D-F9EFF03310DD}"/>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Graphique 13.08</a:t>
            </a:r>
          </a:p>
        </p:txBody>
      </p:sp>
      <p:pic>
        <p:nvPicPr>
          <p:cNvPr id="158723" name="Picture 5">
            <a:extLst>
              <a:ext uri="{FF2B5EF4-FFF2-40B4-BE49-F238E27FC236}">
                <a16:creationId xmlns:a16="http://schemas.microsoft.com/office/drawing/2014/main" id="{467239E3-44A3-4338-8B79-23A9C525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990600"/>
            <a:ext cx="853122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95081A04-D8E9-4687-B8DF-F240A7F2C555}"/>
              </a:ext>
            </a:extLst>
          </p:cNvPr>
          <p:cNvSpPr>
            <a:spLocks noGrp="1" noChangeArrowheads="1"/>
          </p:cNvSpPr>
          <p:nvPr>
            <p:ph type="title"/>
          </p:nvPr>
        </p:nvSpPr>
        <p:spPr/>
        <p:txBody>
          <a:bodyPr/>
          <a:lstStyle/>
          <a:p>
            <a:pPr algn="l" rtl="0">
              <a:defRPr/>
            </a:pPr>
            <a:r>
              <a:rPr lang="en-US" altLang="en-US">
                <a:effectLst>
                  <a:outerShdw blurRad="38100" dist="38100" dir="2700000" algn="tl">
                    <a:srgbClr val="C0C0C0"/>
                  </a:outerShdw>
                </a:effectLst>
              </a:rPr>
              <a:t>Règles d'équivalence</a:t>
            </a:r>
          </a:p>
        </p:txBody>
      </p:sp>
      <p:sp>
        <p:nvSpPr>
          <p:cNvPr id="358403" name="Rectangle 3">
            <a:extLst>
              <a:ext uri="{FF2B5EF4-FFF2-40B4-BE49-F238E27FC236}">
                <a16:creationId xmlns:a16="http://schemas.microsoft.com/office/drawing/2014/main" id="{5F88891E-6FB7-4A93-A7DD-19CC40EB4AB2}"/>
              </a:ext>
            </a:extLst>
          </p:cNvPr>
          <p:cNvSpPr>
            <a:spLocks noGrp="1" noChangeArrowheads="1"/>
          </p:cNvSpPr>
          <p:nvPr>
            <p:ph idx="1"/>
          </p:nvPr>
        </p:nvSpPr>
        <p:spPr>
          <a:xfrm>
            <a:off x="840412" y="727075"/>
            <a:ext cx="7777212" cy="5886161"/>
          </a:xfrm>
        </p:spPr>
        <p:txBody>
          <a:bodyPr/>
          <a:lstStyle/>
          <a:p>
            <a:pPr marL="381000" indent="-381000" algn="l" rtl="0">
              <a:buFont typeface="Monotype Sorts" pitchFamily="-65" charset="2"/>
              <a:buAutoNum type="arabicPeriod"/>
            </a:pPr>
            <a:r>
              <a:rPr lang="en-US" altLang="en-US" dirty="0"/>
              <a:t>Les opérations de sélection conjonctive peuvent être déconstruites en une séquence de sélections </a:t>
            </a:r>
            <a:r>
              <a:rPr lang="en-US" altLang="en-US" dirty="0" err="1"/>
              <a:t>individuelles</a:t>
            </a:r>
            <a:r>
              <a:rPr lang="en-US" altLang="en-US" dirty="0"/>
              <a:t>.</a:t>
            </a:r>
          </a:p>
          <a:p>
            <a:pPr marL="0" indent="0" algn="l" rtl="0">
              <a:buNone/>
            </a:pPr>
            <a:br>
              <a:rPr lang="en-US" altLang="en-US" dirty="0"/>
            </a:br>
            <a:r>
              <a:rPr lang="en-US" altLang="en-US"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 </a:t>
            </a:r>
            <a:r>
              <a:rPr lang="en-US" altLang="en-US" baseline="-25000" dirty="0">
                <a:sym typeface="Symbol" panose="05050102010706020507" pitchFamily="18" charset="2"/>
              </a:rPr>
              <a:t> </a:t>
            </a:r>
            <a:r>
              <a:rPr lang="en-US" altLang="en-US" i="1" baseline="-46000" dirty="0">
                <a:sym typeface="Greek Symbols" pitchFamily="18" charset="2"/>
              </a:rPr>
              <a:t>2 </a:t>
            </a:r>
            <a:r>
              <a:rPr lang="en-US" altLang="en-US" dirty="0"/>
              <a:t>(E) </a:t>
            </a:r>
            <a:r>
              <a:rPr lang="en-US" altLang="en-US" baseline="-25000" dirty="0"/>
              <a:t> </a:t>
            </a:r>
            <a:r>
              <a:rPr lang="en-IN"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2 </a:t>
            </a:r>
            <a:r>
              <a:rPr lang="en-US" altLang="en-US" dirty="0"/>
              <a:t>(E))</a:t>
            </a:r>
            <a:r>
              <a:rPr lang="en-US" altLang="en-US" baseline="-25000" dirty="0"/>
              <a:t> </a:t>
            </a:r>
          </a:p>
          <a:p>
            <a:pPr marL="381000" indent="-381000" algn="l" rtl="0">
              <a:buFont typeface="Monotype Sorts" pitchFamily="-65" charset="2"/>
              <a:buAutoNum type="arabicPeriod"/>
            </a:pPr>
            <a:endParaRPr lang="en-US" altLang="en-US" dirty="0"/>
          </a:p>
          <a:p>
            <a:pPr marL="381000" indent="-381000" algn="l" rtl="0">
              <a:buFont typeface="Monotype Sorts" pitchFamily="-65" charset="2"/>
              <a:buNone/>
            </a:pPr>
            <a:r>
              <a:rPr lang="en-US" altLang="en-US" dirty="0"/>
              <a:t>2. Les opérations de sélection sont </a:t>
            </a:r>
            <a:r>
              <a:rPr lang="en-US" altLang="en-US" dirty="0" err="1"/>
              <a:t>commutatives</a:t>
            </a:r>
            <a:r>
              <a:rPr lang="en-US" altLang="en-US" dirty="0"/>
              <a:t>.</a:t>
            </a:r>
          </a:p>
          <a:p>
            <a:pPr marL="381000" indent="-381000" algn="l" rtl="0">
              <a:buFont typeface="Monotype Sorts" pitchFamily="-65" charset="2"/>
              <a:buNone/>
            </a:pPr>
            <a:br>
              <a:rPr lang="en-US" altLang="en-US" dirty="0"/>
            </a:br>
            <a:r>
              <a:rPr lang="en-US" altLang="en-US"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2</a:t>
            </a:r>
            <a:r>
              <a:rPr lang="en-US" altLang="en-US" dirty="0"/>
              <a:t>(E))</a:t>
            </a:r>
            <a:r>
              <a:rPr lang="en-US" altLang="en-US" baseline="-25000" dirty="0"/>
              <a:t> </a:t>
            </a:r>
            <a:r>
              <a:rPr lang="en-IN"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baseline="-25000" dirty="0">
                <a:sym typeface="Symbol" panose="05050102010706020507" pitchFamily="18" charset="2"/>
              </a:rPr>
              <a:t> </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1</a:t>
            </a:r>
            <a:r>
              <a:rPr lang="en-US" altLang="en-US" dirty="0"/>
              <a:t>(E))</a:t>
            </a:r>
          </a:p>
          <a:p>
            <a:pPr marL="381000" indent="-381000" algn="l" rtl="0">
              <a:buFont typeface="Monotype Sorts" pitchFamily="-65" charset="2"/>
              <a:buNone/>
            </a:pPr>
            <a:endParaRPr lang="en-US" altLang="en-US" dirty="0"/>
          </a:p>
          <a:p>
            <a:pPr marL="381000" indent="-381000" algn="l" rtl="0">
              <a:buNone/>
            </a:pPr>
            <a:r>
              <a:rPr lang="en-US" altLang="en-US" dirty="0"/>
              <a:t>3. Seule la dernière d'une séquence d'opérations de projection est nécessaire, les autres peuvent être </a:t>
            </a:r>
            <a:r>
              <a:rPr lang="en-US" altLang="en-US" dirty="0" err="1"/>
              <a:t>omises</a:t>
            </a:r>
            <a:r>
              <a:rPr lang="en-US" altLang="en-US" dirty="0"/>
              <a:t>.</a:t>
            </a:r>
          </a:p>
          <a:p>
            <a:pPr marL="381000" indent="-381000" algn="l" rtl="0">
              <a:buNone/>
            </a:pPr>
            <a:br>
              <a:rPr lang="en-US" altLang="en-US" dirty="0"/>
            </a:br>
            <a:r>
              <a:rPr lang="en-US" altLang="en-US"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n</a:t>
            </a:r>
            <a:r>
              <a:rPr lang="en-IN" dirty="0"/>
              <a:t>(E))…)) ≡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(E)</a:t>
            </a:r>
            <a:br>
              <a:rPr lang="en-US" altLang="en-US" dirty="0"/>
            </a:br>
            <a:r>
              <a:rPr lang="en-US" altLang="en-US" dirty="0"/>
              <a:t>où </a:t>
            </a:r>
            <a:r>
              <a:rPr lang="en-US" altLang="en-US" i="1" dirty="0"/>
              <a:t>L</a:t>
            </a:r>
            <a:r>
              <a:rPr lang="en-US" altLang="en-US" i="1" baseline="-25000" dirty="0"/>
              <a:t>1</a:t>
            </a:r>
            <a:r>
              <a:rPr lang="en-US" altLang="en-US" dirty="0"/>
              <a:t> </a:t>
            </a:r>
            <a:r>
              <a:rPr lang="en-IN" dirty="0"/>
              <a:t>⊆</a:t>
            </a:r>
            <a:r>
              <a:rPr lang="en-US" altLang="en-US" dirty="0"/>
              <a:t> </a:t>
            </a:r>
            <a:r>
              <a:rPr lang="en-US" altLang="en-US" i="1" dirty="0"/>
              <a:t>L</a:t>
            </a:r>
            <a:r>
              <a:rPr lang="en-US" altLang="en-US" i="1" baseline="-25000" dirty="0"/>
              <a:t>2</a:t>
            </a:r>
            <a:r>
              <a:rPr lang="en-US" altLang="en-US" dirty="0"/>
              <a:t> … </a:t>
            </a:r>
            <a:r>
              <a:rPr lang="en-IN" dirty="0"/>
              <a:t>⊆</a:t>
            </a:r>
            <a:r>
              <a:rPr lang="en-US" altLang="en-US" dirty="0"/>
              <a:t> </a:t>
            </a:r>
            <a:r>
              <a:rPr lang="en-US" altLang="en-US" i="1" dirty="0"/>
              <a:t>L</a:t>
            </a:r>
            <a:r>
              <a:rPr lang="en-US" altLang="en-US" i="1" baseline="-25000" dirty="0"/>
              <a:t>n</a:t>
            </a:r>
          </a:p>
          <a:p>
            <a:pPr marL="381000" indent="-381000" algn="l" rtl="0">
              <a:buNone/>
            </a:pPr>
            <a:endParaRPr lang="en-US" altLang="en-US" i="1" baseline="-25000" dirty="0"/>
          </a:p>
          <a:p>
            <a:pPr marL="0" indent="0" algn="l" rtl="0">
              <a:buNone/>
            </a:pPr>
            <a:r>
              <a:rPr lang="en-US" altLang="en-US" dirty="0"/>
              <a:t>4. Les sélections peuvent être combinées avec des produits cartésiens et des jointures thêta.</a:t>
            </a:r>
          </a:p>
          <a:p>
            <a:pPr marL="800100" lvl="1" indent="-342900" algn="l" rtl="0">
              <a:buFont typeface="Monotype Sorts" pitchFamily="-65" charset="2"/>
              <a:buAutoNum type="alphaLcPeriod"/>
            </a:pPr>
            <a:r>
              <a:rPr lang="en-US" altLang="en-US" dirty="0">
                <a:sym typeface="Symbol" panose="05050102010706020507" pitchFamily="18" charset="2"/>
              </a:rPr>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 </a:t>
            </a:r>
            <a:r>
              <a:rPr lang="en-US" altLang="en-US" dirty="0"/>
              <a:t>(E</a:t>
            </a:r>
            <a:r>
              <a:rPr lang="en-US" altLang="en-US" baseline="-25000" dirty="0"/>
              <a:t>1</a:t>
            </a:r>
            <a:r>
              <a:rPr lang="en-US" altLang="en-US" dirty="0"/>
              <a:t> x E</a:t>
            </a:r>
            <a:r>
              <a:rPr lang="en-US" altLang="en-US" baseline="-25000" dirty="0"/>
              <a:t>2</a:t>
            </a:r>
            <a:r>
              <a:rPr lang="en-US" altLang="en-US" dirty="0"/>
              <a:t>)</a:t>
            </a:r>
            <a:r>
              <a:rPr lang="en-US" altLang="en-US" baseline="-25000" dirty="0"/>
              <a:t> </a:t>
            </a:r>
            <a:r>
              <a:rPr lang="en-IN" dirty="0"/>
              <a:t>≡ </a:t>
            </a:r>
            <a:r>
              <a:rPr lang="en-US" altLang="en-US" dirty="0"/>
              <a:t>E</a:t>
            </a:r>
            <a:r>
              <a:rPr lang="en-US" altLang="en-US" baseline="-25000" dirty="0"/>
              <a:t>1</a:t>
            </a:r>
            <a:r>
              <a:rPr lang="en-US" altLang="en-US" dirty="0"/>
              <a:t> </a:t>
            </a:r>
            <a:r>
              <a:rPr lang="en-IN" altLang="en-US" dirty="0"/>
              <a:t>⨝</a:t>
            </a:r>
            <a:r>
              <a:rPr lang="en-US" altLang="en-US" i="1" dirty="0"/>
              <a:t> </a:t>
            </a:r>
            <a:r>
              <a:rPr lang="en-US" altLang="en-US" baseline="-25000" dirty="0">
                <a:sym typeface="Symbol" panose="05050102010706020507" pitchFamily="18" charset="2"/>
              </a:rPr>
              <a:t></a:t>
            </a:r>
            <a:r>
              <a:rPr lang="en-US" altLang="en-US" dirty="0"/>
              <a:t> E</a:t>
            </a:r>
            <a:r>
              <a:rPr lang="en-US" altLang="en-US" baseline="-25000" dirty="0"/>
              <a:t>2</a:t>
            </a:r>
            <a:endParaRPr lang="en-US" altLang="en-US" baseline="-25000" dirty="0">
              <a:sym typeface="Symbol" panose="05050102010706020507" pitchFamily="18" charset="2"/>
            </a:endParaRPr>
          </a:p>
          <a:p>
            <a:pPr marL="800100" lvl="1" indent="-342900" algn="l" rtl="0">
              <a:buFont typeface="Monotype Sorts" pitchFamily="-65" charset="2"/>
              <a:buAutoNum type="alphaLcPeriod"/>
            </a:pPr>
            <a:r>
              <a:rPr lang="en-US" altLang="en-US" dirty="0">
                <a:sym typeface="Symbol" panose="05050102010706020507" pitchFamily="18" charset="2"/>
              </a:rPr>
              <a:t> </a:t>
            </a:r>
            <a:r>
              <a:rPr lang="el-GR" dirty="0"/>
              <a:t>σ</a:t>
            </a:r>
            <a:r>
              <a:rPr lang="en-US" altLang="en-US" baseline="-25000" dirty="0">
                <a:sym typeface="Symbol" panose="05050102010706020507" pitchFamily="18" charset="2"/>
              </a:rPr>
              <a:t> </a:t>
            </a:r>
            <a:r>
              <a:rPr lang="en-US" altLang="en-US" baseline="-46000" dirty="0">
                <a:sym typeface="Greek Symbols" pitchFamily="18" charset="2"/>
              </a:rPr>
              <a:t>1 </a:t>
            </a:r>
            <a:r>
              <a:rPr lang="en-US" altLang="en-US" dirty="0"/>
              <a:t>(E</a:t>
            </a:r>
            <a:r>
              <a:rPr lang="en-US" altLang="en-US" baseline="-25000" dirty="0"/>
              <a:t>1</a:t>
            </a:r>
            <a:r>
              <a:rPr lang="en-US" altLang="en-US" dirty="0"/>
              <a:t> </a:t>
            </a:r>
            <a:r>
              <a:rPr lang="en-IN" altLang="en-US" dirty="0"/>
              <a:t>⨝</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t> E</a:t>
            </a:r>
            <a:r>
              <a:rPr lang="en-US" altLang="en-US" baseline="-25000" dirty="0"/>
              <a:t>2</a:t>
            </a:r>
            <a:r>
              <a:rPr lang="en-US" altLang="en-US" dirty="0"/>
              <a:t>)</a:t>
            </a:r>
            <a:r>
              <a:rPr lang="en-US" altLang="en-US" baseline="-25000" dirty="0"/>
              <a:t> </a:t>
            </a:r>
            <a:r>
              <a:rPr lang="en-IN" dirty="0"/>
              <a:t>≡ </a:t>
            </a:r>
            <a:r>
              <a:rPr lang="en-US" altLang="en-US" dirty="0"/>
              <a:t>E</a:t>
            </a:r>
            <a:r>
              <a:rPr lang="en-US" altLang="en-US" baseline="-25000" dirty="0"/>
              <a:t>1</a:t>
            </a:r>
            <a:r>
              <a:rPr lang="en-US" altLang="en-US" dirty="0"/>
              <a:t> </a:t>
            </a:r>
            <a:r>
              <a:rPr lang="en-IN" altLang="en-US" dirty="0"/>
              <a:t>⨝</a:t>
            </a:r>
            <a:r>
              <a:rPr lang="en-US" altLang="en-US" i="1" dirty="0"/>
              <a:t> </a:t>
            </a:r>
            <a:r>
              <a:rPr lang="en-US" altLang="en-US" baseline="-25000" dirty="0">
                <a:sym typeface="Symbol" panose="05050102010706020507" pitchFamily="18" charset="2"/>
              </a:rPr>
              <a:t></a:t>
            </a:r>
            <a:r>
              <a:rPr lang="en-US" altLang="en-US" baseline="-46000" dirty="0">
                <a:sym typeface="Greek Symbols" pitchFamily="18" charset="2"/>
              </a:rPr>
              <a:t>1</a:t>
            </a:r>
            <a:r>
              <a:rPr lang="en-IN" baseline="-25000" dirty="0"/>
              <a:t>∧</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t> E</a:t>
            </a:r>
            <a:r>
              <a:rPr lang="en-US" altLang="en-US" baseline="-25000" dirty="0"/>
              <a:t>2</a:t>
            </a:r>
            <a:endParaRPr lang="en-US" altLang="en-US" dirty="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03">
                                            <p:txEl>
                                              <p:pRg st="0" end="0"/>
                                            </p:txEl>
                                          </p:spTgt>
                                        </p:tgtEl>
                                        <p:attrNameLst>
                                          <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03">
                                            <p:txEl>
                                              <p:pRg st="1" end="1"/>
                                            </p:txEl>
                                          </p:spTgt>
                                        </p:tgtEl>
                                        <p:attrNameLst>
                                          <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03">
                                            <p:txEl>
                                              <p:pRg st="3" end="3"/>
                                            </p:txEl>
                                          </p:spTgt>
                                        </p:tgtEl>
                                        <p:attrNameLst>
                                          <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03">
                                            <p:txEl>
                                              <p:pRg st="4" end="4"/>
                                            </p:txEl>
                                          </p:spTgt>
                                        </p:tgtEl>
                                        <p:attrNameLst>
                                          <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03">
                                            <p:txEl>
                                              <p:pRg st="6" end="6"/>
                                            </p:txEl>
                                          </p:spTgt>
                                        </p:tgtEl>
                                        <p:attrNameLst>
                                          <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03">
                                            <p:txEl>
                                              <p:pRg st="7" end="7"/>
                                            </p:txEl>
                                          </p:spTgt>
                                        </p:tgtEl>
                                        <p:attrNameLst>
                                          <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03">
                                            <p:txEl>
                                              <p:pRg st="9" end="9"/>
                                            </p:txEl>
                                          </p:spTgt>
                                        </p:tgtEl>
                                        <p:attrNameLst>
                                          <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03">
                                            <p:txEl>
                                              <p:pRg st="10" end="10"/>
                                            </p:txEl>
                                          </p:spTgt>
                                        </p:tgtEl>
                                        <p:attrNameLst>
                                          <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03">
                                            <p:txEl>
                                              <p:pRg st="11" end="11"/>
                                            </p:txEl>
                                          </p:spTgt>
                                        </p:tgtEl>
                                        <p:attrNameLst>
                                          <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1B40F190-8F0E-46FA-A03B-CD59DA3B9BE7}" vid="{5BEDA3C5-9F17-4237-A302-9E1B73B082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133237</TotalTime>
  <Words>9600</Words>
  <Application>Microsoft Office PowerPoint</Application>
  <PresentationFormat>On-screen Show (4:3)</PresentationFormat>
  <Paragraphs>738</Paragraphs>
  <Slides>89</Slides>
  <Notes>77</Notes>
  <HiddenSlides>8</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8" baseType="lpstr">
      <vt:lpstr>Arial</vt:lpstr>
      <vt:lpstr>Cambria Math</vt:lpstr>
      <vt:lpstr>Helvetica</vt:lpstr>
      <vt:lpstr>Monotype Sorts</vt:lpstr>
      <vt:lpstr>Times New Roman</vt:lpstr>
      <vt:lpstr>Webdings</vt:lpstr>
      <vt:lpstr>Wingdings</vt:lpstr>
      <vt:lpstr>db</vt:lpstr>
      <vt:lpstr>Equation</vt:lpstr>
      <vt:lpstr>Chapitre 16: Optimisation des requêtes</vt:lpstr>
      <vt:lpstr>Plan</vt:lpstr>
      <vt:lpstr>Introduction</vt:lpstr>
      <vt:lpstr>Introduction (suite)</vt:lpstr>
      <vt:lpstr>Introduction (suite)</vt:lpstr>
      <vt:lpstr>Affichage des plans d'évaluation des requêtes</vt:lpstr>
      <vt:lpstr>Génération d'expressions équivalentes</vt:lpstr>
      <vt:lpstr>Transformation des expressions relationnelles</vt:lpstr>
      <vt:lpstr>Règles d'équivalence</vt:lpstr>
      <vt:lpstr>Règles d'équivalence (suite)</vt:lpstr>
      <vt:lpstr>Règles d'équivalence (suite)</vt:lpstr>
      <vt:lpstr>Règles d'équivalence (suite)</vt:lpstr>
      <vt:lpstr>Règles d'équivalence (suite)</vt:lpstr>
      <vt:lpstr>Représentation illustrée des règles d'équivalence</vt:lpstr>
      <vt:lpstr>Exercice</vt:lpstr>
      <vt:lpstr>Règles d'équivalence (suite)</vt:lpstr>
      <vt:lpstr>Règles d'équivalence (suite)</vt:lpstr>
      <vt:lpstr>Exemple de transformation: pousser des sélections</vt:lpstr>
      <vt:lpstr>Exemple avec plusieurs transformations</vt:lpstr>
      <vt:lpstr>Transformations multiples (suite)</vt:lpstr>
      <vt:lpstr>Exemple de transformation: pousser des projections</vt:lpstr>
      <vt:lpstr>Exemple de commande de jointure</vt:lpstr>
      <vt:lpstr>Exemple de commande de jointure (suite)</vt:lpstr>
      <vt:lpstr>Énumération des expressions équivalentes</vt:lpstr>
      <vt:lpstr>Mise en œuvre de l'optimisation basée sur la transformation</vt:lpstr>
      <vt:lpstr>Estimation du coût</vt:lpstr>
      <vt:lpstr>Choix des plans d'évaluation</vt:lpstr>
      <vt:lpstr>Optimisation basée sur les coûts</vt:lpstr>
      <vt:lpstr>Programmation dynamique dans l'optimisation</vt:lpstr>
      <vt:lpstr>Algorithme d'optimisation d'ordre de jointure</vt:lpstr>
      <vt:lpstr>Algorithme d'optimisation d'ordre de jointure (suite)</vt:lpstr>
      <vt:lpstr>Arbres gauche-profonds</vt:lpstr>
      <vt:lpstr>Coût d'optimisation</vt:lpstr>
      <vt:lpstr>Ordres de tri intéressants</vt:lpstr>
      <vt:lpstr>Optimisation basée sur les coûts avec des règles d'équivalence</vt:lpstr>
      <vt:lpstr>Heuristiques d’optimisation</vt:lpstr>
      <vt:lpstr>Structure des optimiseurs de requêtes</vt:lpstr>
      <vt:lpstr>Structure des optimiseurs de requêtes (suite)</vt:lpstr>
      <vt:lpstr>Structure des optimiseurs de requêtes (suite)</vt:lpstr>
      <vt:lpstr>Statistiques pour l'estimation des coûts</vt:lpstr>
      <vt:lpstr>Informations statistiques pour l'estimation des coûts</vt:lpstr>
      <vt:lpstr>Histogrammes</vt:lpstr>
      <vt:lpstr>Histogrammes (suite)</vt:lpstr>
      <vt:lpstr>Estimation de la taille de la sélection</vt:lpstr>
      <vt:lpstr>Estimation de la taille des sélections complexes</vt:lpstr>
      <vt:lpstr>Opération de jointure: exemple d'exécution</vt:lpstr>
      <vt:lpstr>Estimation de la taille des jointures</vt:lpstr>
      <vt:lpstr>Estimation de la taille des jointures (suite)</vt:lpstr>
      <vt:lpstr>Estimation de la taille des jointures (suite)</vt:lpstr>
      <vt:lpstr>Estimation de la taille pour d'autres opérations</vt:lpstr>
      <vt:lpstr>Estimation de la taille (suite)</vt:lpstr>
      <vt:lpstr>Estimation du nombre de valeurs distinctes</vt:lpstr>
      <vt:lpstr>Estimation des valeurs distinctes (suite)</vt:lpstr>
      <vt:lpstr>Estimation des valeurs distinctes (suite)</vt:lpstr>
      <vt:lpstr>PowerPoint Presentation</vt:lpstr>
      <vt:lpstr>Optimisation des sous-requêtes imbriquées </vt:lpstr>
      <vt:lpstr>Optimisation des sous-requêtes imbriquées (suite)</vt:lpstr>
      <vt:lpstr>Optimisation des sous-requêtes imbriquées (suite)</vt:lpstr>
      <vt:lpstr>Optimisation des sous-requêtes imbriquées (suite)</vt:lpstr>
      <vt:lpstr>Optimisation des sous-requêtes imbriquées (suite)</vt:lpstr>
      <vt:lpstr>Décorrélation (suite)</vt:lpstr>
      <vt:lpstr>Vues matérialisées</vt:lpstr>
      <vt:lpstr>Maintenance des vues matérialisées</vt:lpstr>
      <vt:lpstr>Maintenance des vues matérialisées</vt:lpstr>
      <vt:lpstr>Maintenance incrémentielle des vues</vt:lpstr>
      <vt:lpstr>Opération de jointure</vt:lpstr>
      <vt:lpstr>Opérations de sélection et de projection</vt:lpstr>
      <vt:lpstr>Opérations d'agrégation</vt:lpstr>
      <vt:lpstr>Opérations d'agrégation (suite)</vt:lpstr>
      <vt:lpstr>Autres opérations</vt:lpstr>
      <vt:lpstr>Gestion des expressions</vt:lpstr>
      <vt:lpstr>Optimisation des requêtes et vues matérialisées</vt:lpstr>
      <vt:lpstr>Sélection de vues matérialisées</vt:lpstr>
      <vt:lpstr>Requêtes Top-K </vt:lpstr>
      <vt:lpstr>Optimisation des mises à jour</vt:lpstr>
      <vt:lpstr>Minimisation de la jointure </vt:lpstr>
      <vt:lpstr>Optimisation Multi-requête</vt:lpstr>
      <vt:lpstr>Optimisation Multi-requête (suite)</vt:lpstr>
      <vt:lpstr>Optimisation des requêtes paramétriques</vt:lpstr>
      <vt:lpstr>Optimisation des requêtes paramétriques</vt:lpstr>
      <vt:lpstr>Planifier la stabilité lors des modifications apportées à l'optimiseur</vt:lpstr>
      <vt:lpstr>Traitement adaptatif des requêtes</vt:lpstr>
      <vt:lpstr>Fin du chapitre</vt:lpstr>
      <vt:lpstr>Graphique 13.01</vt:lpstr>
      <vt:lpstr>Graphique 13.02</vt:lpstr>
      <vt:lpstr>Graphique 13.03</vt:lpstr>
      <vt:lpstr>Graphique 13.04</vt:lpstr>
      <vt:lpstr>Graphique 13.06</vt:lpstr>
      <vt:lpstr>Graphique 13.08</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Query Optimization</dc:title>
  <dc:creator>Silberschatz;Korth;Sudarshan</dc:creator>
  <cp:lastModifiedBy>Iluju Kiringa</cp:lastModifiedBy>
  <cp:revision>1129</cp:revision>
  <cp:lastPrinted>2001-02-16T16:44:23Z</cp:lastPrinted>
  <dcterms:created xsi:type="dcterms:W3CDTF">2000-02-23T18:58:38Z</dcterms:created>
  <dcterms:modified xsi:type="dcterms:W3CDTF">2022-10-03T18:08:05Z</dcterms:modified>
</cp:coreProperties>
</file>