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1" r:id="rId1"/>
  </p:sldMasterIdLst>
  <p:notesMasterIdLst>
    <p:notesMasterId r:id="rId66"/>
  </p:notesMasterIdLst>
  <p:handoutMasterIdLst>
    <p:handoutMasterId r:id="rId67"/>
  </p:handoutMasterIdLst>
  <p:sldIdLst>
    <p:sldId id="346" r:id="rId2"/>
    <p:sldId id="256" r:id="rId3"/>
    <p:sldId id="257" r:id="rId4"/>
    <p:sldId id="258" r:id="rId5"/>
    <p:sldId id="259" r:id="rId6"/>
    <p:sldId id="335" r:id="rId7"/>
    <p:sldId id="262" r:id="rId8"/>
    <p:sldId id="354" r:id="rId9"/>
    <p:sldId id="348" r:id="rId10"/>
    <p:sldId id="263" r:id="rId11"/>
    <p:sldId id="268" r:id="rId12"/>
    <p:sldId id="350" r:id="rId13"/>
    <p:sldId id="270" r:id="rId14"/>
    <p:sldId id="271" r:id="rId15"/>
    <p:sldId id="272" r:id="rId16"/>
    <p:sldId id="362" r:id="rId17"/>
    <p:sldId id="275" r:id="rId18"/>
    <p:sldId id="277" r:id="rId19"/>
    <p:sldId id="276" r:id="rId20"/>
    <p:sldId id="364" r:id="rId21"/>
    <p:sldId id="278" r:id="rId22"/>
    <p:sldId id="334" r:id="rId23"/>
    <p:sldId id="344" r:id="rId24"/>
    <p:sldId id="279" r:id="rId25"/>
    <p:sldId id="284" r:id="rId26"/>
    <p:sldId id="285" r:id="rId27"/>
    <p:sldId id="286" r:id="rId28"/>
    <p:sldId id="290" r:id="rId29"/>
    <p:sldId id="287" r:id="rId30"/>
    <p:sldId id="264" r:id="rId31"/>
    <p:sldId id="365" r:id="rId32"/>
    <p:sldId id="289" r:id="rId33"/>
    <p:sldId id="291" r:id="rId34"/>
    <p:sldId id="293" r:id="rId35"/>
    <p:sldId id="292" r:id="rId36"/>
    <p:sldId id="368" r:id="rId37"/>
    <p:sldId id="294" r:id="rId38"/>
    <p:sldId id="295" r:id="rId39"/>
    <p:sldId id="336" r:id="rId40"/>
    <p:sldId id="296" r:id="rId41"/>
    <p:sldId id="297" r:id="rId42"/>
    <p:sldId id="298" r:id="rId43"/>
    <p:sldId id="299" r:id="rId44"/>
    <p:sldId id="355" r:id="rId45"/>
    <p:sldId id="301" r:id="rId46"/>
    <p:sldId id="302" r:id="rId47"/>
    <p:sldId id="366" r:id="rId48"/>
    <p:sldId id="367" r:id="rId49"/>
    <p:sldId id="356" r:id="rId50"/>
    <p:sldId id="353" r:id="rId51"/>
    <p:sldId id="352" r:id="rId52"/>
    <p:sldId id="337" r:id="rId53"/>
    <p:sldId id="305" r:id="rId54"/>
    <p:sldId id="338" r:id="rId55"/>
    <p:sldId id="306" r:id="rId56"/>
    <p:sldId id="339" r:id="rId57"/>
    <p:sldId id="340" r:id="rId58"/>
    <p:sldId id="357" r:id="rId59"/>
    <p:sldId id="358" r:id="rId60"/>
    <p:sldId id="341" r:id="rId61"/>
    <p:sldId id="359" r:id="rId62"/>
    <p:sldId id="360" r:id="rId63"/>
    <p:sldId id="361" r:id="rId64"/>
    <p:sldId id="363" r:id="rId65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4">
          <p15:clr>
            <a:srgbClr val="A4A3A4"/>
          </p15:clr>
        </p15:guide>
        <p15:guide id="2" pos="5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5B081A-1912-4A72-AE25-CBA2ACFAED3F}" v="280" dt="2021-09-16T23:01:02.257"/>
    <p1510:client id="{93F0AF06-DB1D-4F16-9657-1C35F0D76400}" v="52" dt="2021-10-01T00:14:03.952"/>
    <p1510:client id="{E4C26D41-D246-47D2-A499-7777550A67ED}" v="164" dt="2021-09-09T22:55:56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20" y="56"/>
      </p:cViewPr>
      <p:guideLst>
        <p:guide orient="horz" pos="734"/>
        <p:guide pos="5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>
            <a:extLst>
              <a:ext uri="{FF2B5EF4-FFF2-40B4-BE49-F238E27FC236}">
                <a16:creationId xmlns:a16="http://schemas.microsoft.com/office/drawing/2014/main" id="{0FBDC9D0-A016-41F3-B44A-F8BD82360C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59" name="Rectangle 3">
            <a:extLst>
              <a:ext uri="{FF2B5EF4-FFF2-40B4-BE49-F238E27FC236}">
                <a16:creationId xmlns:a16="http://schemas.microsoft.com/office/drawing/2014/main" id="{90805737-772D-46C8-8FC5-72B91504100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60" name="Rectangle 4">
            <a:extLst>
              <a:ext uri="{FF2B5EF4-FFF2-40B4-BE49-F238E27FC236}">
                <a16:creationId xmlns:a16="http://schemas.microsoft.com/office/drawing/2014/main" id="{2B4D82F3-758C-404E-BA35-55A8245BE5E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61" name="Rectangle 5">
            <a:extLst>
              <a:ext uri="{FF2B5EF4-FFF2-40B4-BE49-F238E27FC236}">
                <a16:creationId xmlns:a16="http://schemas.microsoft.com/office/drawing/2014/main" id="{CEA8EB95-7681-446E-87F9-995081C1C7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/>
            </a:lvl1pPr>
          </a:lstStyle>
          <a:p>
            <a:pPr>
              <a:defRPr/>
            </a:pPr>
            <a:fld id="{119CE09D-DE5D-44E4-9C09-1DDE59E231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572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898E0D3-1A41-4691-A625-AF7F351F13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4B08679-B338-489C-813C-600C2DE9FD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1642E38-6AA8-4B51-B9D4-9F60795968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8C496AA-20BD-4C43-8228-817031E6EB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9F9A61A-F657-4467-A0C2-3815362698A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09E66B4-D60F-4547-A5B6-DE99FA98F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234170D-4C15-4DC8-9E93-2CEDAB1F13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5075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D2B6151-4749-434D-A485-87732FD429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3A3D47C1-E4FD-456D-8E85-26A0FB5C6A9E}" type="slidenum">
              <a:rPr lang="en-US" altLang="en-US" sz="1300"/>
              <a:pPr algn="l" rtl="0"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C1FFEAB-6ADA-430E-AAC3-C7AAF1F36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686CFA-0F99-4BB6-8074-F9A2F917C0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388F6301-714C-4FE8-91A7-DFAF60BA9F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75F1E2AE-1C39-46EC-B503-AA16A34FF476}" type="slidenum">
              <a:rPr lang="en-US" altLang="en-US" sz="1300"/>
              <a:pPr algn="l" rtl="0"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8E4A80F-EA86-483A-9CCF-9DEFC2C5BC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486AFF1-D1FF-48A8-93A6-6BA573FA0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B0B097C5-D41A-489F-BD28-B47D5FC647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616EDCCF-D6B5-458B-A937-6F50AC02D764}" type="slidenum">
              <a:rPr lang="en-US" altLang="en-US" sz="1300"/>
              <a:pPr algn="l" rtl="0"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4B0AB2B-B914-46AE-945B-4F2A259734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C47C0904-AD6D-4E15-8AE5-8A8E9C822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2038342-6288-4651-9671-9D89FA2AE43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E3602458-8836-4AD1-87A4-E1AAEB3E336F}" type="slidenum">
              <a:rPr lang="en-US" altLang="en-US" sz="1300"/>
              <a:pPr algn="l" rtl="0"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D5E2B09-55A3-403F-BD5D-6EECB59583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F307FE91-BCEE-4B69-8A93-00729E07F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F2F1CBD7-8837-4FFA-9E6E-4349DD3C6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E2308957-54A5-4376-9A4F-A60FE6483F77}" type="slidenum">
              <a:rPr lang="en-US" altLang="en-US" sz="1300"/>
              <a:pPr algn="l" rtl="0"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6CC7B13C-5BC4-425A-AD43-DC98560C86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AAD995C5-919A-47D2-B5B1-A305E128C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304C020A-81DD-4F0E-9E1E-11E9EFBBBD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4851C2DE-767C-41B7-9020-9E12854B3373}" type="slidenum">
              <a:rPr lang="en-US" altLang="en-US" sz="1300"/>
              <a:pPr algn="l" rtl="0"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5D1FDE96-53BB-40AB-A363-C3E2527FDF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C5DBAFAE-DC9F-4DE5-8A89-6D3291897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ECC9BF4-EEC8-47FC-B870-5C9260A27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F200FCA9-0AFE-43A5-B670-BA67FF0B6439}" type="slidenum">
              <a:rPr lang="en-US" altLang="en-US" sz="1300"/>
              <a:pPr algn="l" rtl="0"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BDF1AAE9-CC1A-4AE4-BF11-36BB06A0B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00FF708-9969-45FD-835E-508CFA1A8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ECC9BF4-EEC8-47FC-B870-5C9260A27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F200FCA9-0AFE-43A5-B670-BA67FF0B6439}" type="slidenum">
              <a:rPr lang="en-US" altLang="en-US" sz="1300"/>
              <a:pPr algn="l" rtl="0"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BDF1AAE9-CC1A-4AE4-BF11-36BB06A0B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00FF708-9969-45FD-835E-508CFA1A8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69750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24C0E946-5AD3-45F8-ACED-33EBCE4BF1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9AC1C478-0C20-4F9F-8BF1-079F4453B4F1}" type="slidenum">
              <a:rPr lang="en-US" altLang="en-US" sz="1300"/>
              <a:pPr algn="l" rtl="0"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1D3F2765-981A-499E-95AC-CF3808A73C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41FBC5B-83A2-4A9A-A1B0-28128EFEA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D13A4289-C234-4822-8F80-7601168370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EE679EC6-AB91-4B19-8CF1-6882286BA947}" type="slidenum">
              <a:rPr lang="en-US" altLang="en-US" sz="1300"/>
              <a:pPr algn="l" rtl="0"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B387304B-D3DF-4E38-92DB-5D4BCE46F4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3BB620EF-1AE8-4EBF-9C1B-4CAA36678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4FACB74-B50C-4B06-A5A5-20D32363E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5E339563-2C98-4B93-83E5-CC098119E216}" type="slidenum">
              <a:rPr lang="en-US" altLang="en-US" sz="1300"/>
              <a:pPr algn="l" rtl="0"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E79773B1-5152-4D10-B216-B822905163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198145A-44FC-4096-9FC2-904B77DA0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DF6E270-062A-4B6B-9E73-A7EE028C78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A18BB0E7-2398-4769-8733-666D1E41A670}" type="slidenum">
              <a:rPr lang="en-US" altLang="en-US" sz="1300"/>
              <a:pPr algn="l" rtl="0"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9F3026B-AB87-4F2D-894D-708EB8DEFE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F984C1A4-2D0A-4235-82CF-89A1FC1FB9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D0365CAA-984C-4D5A-8917-E4657D9DB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E51E0D87-7048-4B74-B1DF-2AF9DA51A874}" type="slidenum">
              <a:rPr lang="en-US" altLang="en-US" sz="1300"/>
              <a:pPr algn="l" rtl="0"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4BD6879-3B1A-4164-A8A5-4F223FB725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4D6EF25-97D7-4168-982F-CC5359FC6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8313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88042581-1980-4B12-A9F3-07484395D3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1AAFDCA1-D0BD-4EE3-B84B-B245344EAE6D}" type="slidenum">
              <a:rPr lang="en-US" altLang="en-US" sz="1300"/>
              <a:pPr algn="l" rtl="0"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A15DD8C8-9D07-4212-8097-6DF934C349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D1CDDFF4-AC53-4860-9138-DCD6819BE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820A2E4-B987-4EA5-B8FB-1D3DE01E4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FAA5CC6D-5ABE-49B7-A447-1FFC5073AB7E}" type="slidenum">
              <a:rPr lang="en-US" altLang="en-US" sz="1300"/>
              <a:pPr algn="l" rtl="0"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4B9858F-DA21-428E-83D3-353EE3F15A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367EC13-7DE2-4B5B-8D33-AB15B9A7D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6186B664-24D4-47FE-9BA7-BB2E13D2A6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C88903F0-31AD-45B7-BCF1-F759BF484E5E}" type="slidenum">
              <a:rPr lang="en-US" altLang="en-US" sz="1300"/>
              <a:pPr algn="l" rtl="0"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8C0D0BE4-6FD3-417D-9A1D-5D9F86ACA5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F60DFE1-B1A8-411A-A468-19A545E4C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14EB24E-1992-449A-AD28-FF477E1F2C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C3E36D8E-1942-4B6F-B492-DC8CBE44093B}" type="slidenum">
              <a:rPr lang="en-US" altLang="en-US" sz="1300"/>
              <a:pPr algn="l" rtl="0"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2FD7109D-2297-4F46-9A8F-16F23C6FAA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D63074D6-C005-48DF-B89D-3BD9BDA79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F949F206-950D-48E9-A149-D64511CA3C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218B398B-457E-4D99-B1F7-A3F80D27FC0A}" type="slidenum">
              <a:rPr lang="en-US" altLang="en-US" sz="1300"/>
              <a:pPr algn="l" rtl="0"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0B54FF7-6A74-49C7-BED8-B43DFD708D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EF36A1EB-50EB-4DF7-BA49-AB53A82631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9C51CAF2-9CEA-43E4-9F13-33B4816150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7FFA7D35-4712-41D8-B665-A94477D35433}" type="slidenum">
              <a:rPr lang="en-US" altLang="en-US" sz="1300"/>
              <a:pPr algn="l" rtl="0"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5E9F84F8-5007-4AFA-B1CA-32DECFCAE3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DC503CC5-3C73-48F3-94C8-DD3EE462B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142F6F46-D2F8-4045-BC61-9F9C765938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F2537C19-6B0F-4F02-8273-B3D055936514}" type="slidenum">
              <a:rPr lang="en-US" altLang="en-US" sz="1300"/>
              <a:pPr algn="l" rtl="0"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180C5F3E-AD18-4684-BE1C-B820701F9B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E48DB948-26F3-4ED2-83FE-AD47D8627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AD93E615-994D-4A37-82DE-F08F13E8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0830C5C6-B038-4CA0-85B6-DDA03BA885E7}" type="slidenum">
              <a:rPr lang="en-US" altLang="en-US" sz="1300"/>
              <a:pPr algn="l" rtl="0"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AA762C56-9F03-4061-93F2-0924767E54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70E3782E-4DA0-4575-BE2D-D9C584EDA4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A73E5832-2ABE-4BFE-BB50-28F915EA88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ACB8EA5F-502C-43A9-830F-42CE989F4625}" type="slidenum">
              <a:rPr lang="en-US" altLang="en-US" sz="1300"/>
              <a:pPr algn="l" rtl="0">
                <a:spcBef>
                  <a:spcPct val="0"/>
                </a:spcBef>
              </a:pPr>
              <a:t>29</a:t>
            </a:fld>
            <a:endParaRPr lang="en-US" altLang="en-US" sz="13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9902172E-A11B-4483-A0E5-C19110049E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D621418C-DB3C-4B2B-8C64-6143806C6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6A61727-5893-4388-9008-C2143E22BC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DF81E613-5591-4D23-A0A6-D6157730738E}" type="slidenum">
              <a:rPr lang="en-US" altLang="en-US" sz="1300"/>
              <a:pPr algn="l" rtl="0"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8BFB265-E11E-47B2-BE6B-C8A9F6A3E1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62FBC9D-FE5C-4325-9C3D-F324D70AD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6D654B33-BC99-47A5-93CC-4F991970FD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B86370A2-C9CC-4121-BAFB-25936DC797BE}" type="slidenum">
              <a:rPr lang="en-US" altLang="en-US" sz="1300"/>
              <a:pPr algn="l" rtl="0">
                <a:spcBef>
                  <a:spcPct val="0"/>
                </a:spcBef>
              </a:pPr>
              <a:t>30</a:t>
            </a:fld>
            <a:endParaRPr lang="en-US" altLang="en-US" sz="13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E96E3140-7FEA-474E-B9D0-609C761096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B635C07C-4FB6-4E4B-8EF5-756580B01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556A1349-140A-4CD0-8290-0C85EC64B2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D428B150-66F0-48B2-8723-F0B4B4E21AD8}" type="slidenum">
              <a:rPr lang="en-US" altLang="en-US" sz="1300"/>
              <a:pPr algn="l" rtl="0">
                <a:spcBef>
                  <a:spcPct val="0"/>
                </a:spcBef>
              </a:pPr>
              <a:t>31</a:t>
            </a:fld>
            <a:endParaRPr lang="en-US" altLang="en-US" sz="13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DC72631A-11CF-4A9F-9276-90C504DE09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C41B2CCA-6AB4-45BC-A730-EE771BA6C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1308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02A0F754-33C5-4C0A-B518-576CF71D4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01CA34F9-AEED-4B4E-B7D2-FBF59CD7A95A}" type="slidenum">
              <a:rPr lang="en-US" altLang="en-US" sz="1300"/>
              <a:pPr algn="l" rtl="0">
                <a:spcBef>
                  <a:spcPct val="0"/>
                </a:spcBef>
              </a:pPr>
              <a:t>32</a:t>
            </a:fld>
            <a:endParaRPr lang="en-US" altLang="en-US" sz="13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FC6D0380-CE7D-4DCC-A871-D153A3DC6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26D12600-61F5-4F10-A72D-B27075AD72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AA579BEF-3A24-4B50-889B-A595EFD451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8A463BFB-5BAE-446A-BC00-D651D93EA269}" type="slidenum">
              <a:rPr lang="en-US" altLang="en-US" sz="1300"/>
              <a:pPr algn="l" rtl="0">
                <a:spcBef>
                  <a:spcPct val="0"/>
                </a:spcBef>
              </a:pPr>
              <a:t>33</a:t>
            </a:fld>
            <a:endParaRPr lang="en-US" altLang="en-US" sz="13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63F9ACA6-3F1E-4CEC-B741-656C2F9A51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459FC99F-9019-4083-A1D8-FA9D7FC91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851F700A-7B2B-4836-88B1-F9CACD8E5A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7D2A4DCB-5A1D-4D5C-82F2-DF14D924F197}" type="slidenum">
              <a:rPr lang="en-US" altLang="en-US" sz="1300"/>
              <a:pPr algn="l" rtl="0">
                <a:spcBef>
                  <a:spcPct val="0"/>
                </a:spcBef>
              </a:pPr>
              <a:t>34</a:t>
            </a:fld>
            <a:endParaRPr lang="en-US" altLang="en-US" sz="13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CB231B14-6D7F-47FC-8278-5EDCD36CE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B5287FC9-2084-42BE-9146-A9C0EAD44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0661E089-8628-442E-ACBE-9D54FD07AA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D3E82FC5-DED1-4F9E-A1AD-02661FDD5AAB}" type="slidenum">
              <a:rPr lang="en-US" altLang="en-US" sz="1300"/>
              <a:pPr algn="l" rtl="0">
                <a:spcBef>
                  <a:spcPct val="0"/>
                </a:spcBef>
              </a:pPr>
              <a:t>35</a:t>
            </a:fld>
            <a:endParaRPr lang="en-US" altLang="en-US" sz="13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1349231C-8B31-41F8-897F-ABC2DFA651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AB9608B6-72A7-4DBD-9892-0B4739201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0029387-3FAE-CAE1-B952-26D70ACD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B91E003-19DD-5128-1237-6A739CA84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/>
              <a:t>14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E918E0D4-BC39-779B-8931-039B95E7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92D09E13-4439-0658-1CE7-8C80B316F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5AEE1BF2-6969-037B-D7A2-4AA48E50E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D1156B95-EB60-064D-BE74-AD7AC932A5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916D6A6B-3D6A-4502-86D4-1C5C10FE96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151F64DF-0F73-4F11-A473-987EDFB7EBD7}" type="slidenum">
              <a:rPr lang="en-US" altLang="en-US" sz="1300"/>
              <a:pPr algn="l" rtl="0">
                <a:spcBef>
                  <a:spcPct val="0"/>
                </a:spcBef>
              </a:pPr>
              <a:t>37</a:t>
            </a:fld>
            <a:endParaRPr lang="en-US" altLang="en-US" sz="13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4489731F-BC84-422E-B581-3B4768EC57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13066965-8C02-4467-BCC4-3BB0E0A02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36A39A31-1CC5-4EEF-B14A-A3A647425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28DAD197-26E9-4498-9B31-5B905F4B37DB}" type="slidenum">
              <a:rPr lang="en-US" altLang="en-US" sz="1300"/>
              <a:pPr algn="l" rtl="0">
                <a:spcBef>
                  <a:spcPct val="0"/>
                </a:spcBef>
              </a:pPr>
              <a:t>38</a:t>
            </a:fld>
            <a:endParaRPr lang="en-US" altLang="en-US" sz="13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16C85EC2-1C14-4D55-8F48-98B0119F3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B5456B7D-F458-49BC-BEE4-37E1A290D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E2B0230E-BEFC-41CE-A486-77D294D177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371C98CC-71ED-4C18-9105-63AFDC2E9524}" type="slidenum">
              <a:rPr lang="en-US" altLang="en-US" sz="1300"/>
              <a:pPr algn="l" rtl="0">
                <a:spcBef>
                  <a:spcPct val="0"/>
                </a:spcBef>
              </a:pPr>
              <a:t>39</a:t>
            </a:fld>
            <a:endParaRPr lang="en-US" altLang="en-US" sz="13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2E1AC8FC-7F54-4A19-9F22-F3C3BC31A7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7A796A79-55B5-4143-923C-B07D08913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5548085A-D25E-4939-827D-300A7A3392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89029481-F7C6-4D7E-8CCD-B0BD43431326}" type="slidenum">
              <a:rPr lang="en-US" altLang="en-US" sz="1300"/>
              <a:pPr algn="l" rtl="0"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01124E80-D0DC-4932-B542-DFB3997442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66882AB-D16E-4B3F-A02D-193DE371D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50F19A0C-FBFC-4C79-A811-E80C0E4F5F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996EC564-EE84-4871-A23A-FD88EFA5ED28}" type="slidenum">
              <a:rPr lang="en-US" altLang="en-US" sz="1300"/>
              <a:pPr algn="l" rtl="0">
                <a:spcBef>
                  <a:spcPct val="0"/>
                </a:spcBef>
              </a:pPr>
              <a:t>40</a:t>
            </a:fld>
            <a:endParaRPr lang="en-US" altLang="en-US" sz="13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506FBE16-B02E-423E-9C2C-71B5C960A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56309900-9CF6-4CFD-9B33-E31B7F9ED8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E70BF573-6002-434F-A566-42B8E6440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BD9B1DA8-1186-447B-B22B-1367974E9126}" type="slidenum">
              <a:rPr lang="en-US" altLang="en-US" sz="1300"/>
              <a:pPr algn="l" rtl="0">
                <a:spcBef>
                  <a:spcPct val="0"/>
                </a:spcBef>
              </a:pPr>
              <a:t>41</a:t>
            </a:fld>
            <a:endParaRPr lang="en-US" altLang="en-US" sz="13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FBE3CDFB-CD8F-478A-8EC1-8D3DCC6A38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865815F9-10A0-4280-8ED5-97E491BD0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C6A4245A-8ADB-4BFE-B4F4-6D18B81D74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DB8E5D01-CD6B-41FD-BA6C-A659A5249DB1}" type="slidenum">
              <a:rPr lang="en-US" altLang="en-US" sz="1300"/>
              <a:pPr algn="l" rtl="0">
                <a:spcBef>
                  <a:spcPct val="0"/>
                </a:spcBef>
              </a:pPr>
              <a:t>42</a:t>
            </a:fld>
            <a:endParaRPr lang="en-US" altLang="en-US" sz="13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FF8507F1-E132-4067-B6FF-099BA76E72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5C34C685-9185-4A3E-90A3-CAC4AF3C5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D06FC9D1-2B29-4318-9DE5-2580D98ECC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2A06D649-6B81-4475-8D4D-CAACF74D4643}" type="slidenum">
              <a:rPr lang="en-US" altLang="en-US" sz="1300"/>
              <a:pPr algn="l" rtl="0">
                <a:spcBef>
                  <a:spcPct val="0"/>
                </a:spcBef>
              </a:pPr>
              <a:t>43</a:t>
            </a:fld>
            <a:endParaRPr lang="en-US" altLang="en-US" sz="13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650A1E83-E92B-4677-B68A-745A6E514F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23188A57-90AF-4DB9-B105-B826374ADB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C0FE7339-DC65-49D2-A655-B3EDFE070B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2877F1E5-9A6B-46E3-9126-D4752AF9E700}" type="slidenum">
              <a:rPr lang="en-US" altLang="en-US" sz="1300"/>
              <a:pPr algn="l" rtl="0">
                <a:spcBef>
                  <a:spcPct val="0"/>
                </a:spcBef>
              </a:pPr>
              <a:t>45</a:t>
            </a:fld>
            <a:endParaRPr lang="en-US" altLang="en-US" sz="13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F888EA74-F32C-4E49-A95D-3091B20866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AD886AE4-BDE3-40CF-A981-1D1FE4BAA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86EA7C32-3CD6-4A7B-8313-39AF8B8470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317758C1-1925-4887-847D-E1170C9BEA4A}" type="slidenum">
              <a:rPr lang="en-US" altLang="en-US" sz="1300"/>
              <a:pPr algn="l" rtl="0">
                <a:spcBef>
                  <a:spcPct val="0"/>
                </a:spcBef>
              </a:pPr>
              <a:t>46</a:t>
            </a:fld>
            <a:endParaRPr lang="en-US" altLang="en-US" sz="13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E3526EB3-5356-43D9-9E8E-C62C6257E8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71B7110A-8059-4AF8-9431-3AF6F8F33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BBD4E9BF-7BF8-481C-AC1B-ED96DA5F2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2F117447-F4AE-4284-AB6D-224478129415}" type="slidenum">
              <a:rPr lang="en-US" altLang="en-US" sz="1300"/>
              <a:pPr algn="l" rtl="0">
                <a:spcBef>
                  <a:spcPct val="0"/>
                </a:spcBef>
              </a:pPr>
              <a:t>47</a:t>
            </a:fld>
            <a:endParaRPr lang="en-US" altLang="en-US" sz="13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43E7147C-D594-433C-A5E1-A0B3D7B64A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60835B37-D988-43B6-8D91-28C307462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068182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A14D627B-8583-4FCC-8823-103F47D7D07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A3E663E3-952B-4846-8441-493A61D6A660}" type="slidenum">
              <a:rPr lang="en-US" altLang="en-US" sz="1300"/>
              <a:pPr algn="l" rtl="0">
                <a:spcBef>
                  <a:spcPct val="0"/>
                </a:spcBef>
              </a:pPr>
              <a:t>48</a:t>
            </a:fld>
            <a:endParaRPr lang="en-US" altLang="en-US" sz="13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E6B91A8E-8D5B-4723-943B-0641B2205B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6D29102D-C5AC-4F22-9F01-526D62221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05067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A6E795B8-7014-4067-A4F8-1D3A5D89DB0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86C849EC-2575-4203-B63F-83C54A65991F}" type="slidenum">
              <a:rPr lang="en-US" altLang="en-US" sz="1300"/>
              <a:pPr algn="l" rtl="0">
                <a:spcBef>
                  <a:spcPct val="0"/>
                </a:spcBef>
              </a:pPr>
              <a:t>51</a:t>
            </a:fld>
            <a:endParaRPr lang="en-US" altLang="en-US" sz="13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BF37AB42-B0E0-4066-B39F-ADC5FA379E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044F4149-1659-41EA-90C8-F97B653136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F794B59E-23F9-4AF1-87EC-4AAEF380C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CFBD636F-715A-4B25-A681-97DEEED8DD2F}" type="slidenum">
              <a:rPr lang="en-US" altLang="en-US" sz="1300"/>
              <a:pPr algn="l" rtl="0">
                <a:spcBef>
                  <a:spcPct val="0"/>
                </a:spcBef>
              </a:pPr>
              <a:t>52</a:t>
            </a:fld>
            <a:endParaRPr lang="en-US" altLang="en-US" sz="13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1F8D85A2-D5DE-4B5C-842A-4ED3B9385D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ADE88C13-5FDC-4080-B024-79E0712BC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E17B393-09EE-42C6-A794-9E1A41A497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F0C90ED3-6162-407E-8955-73C5104A025A}" type="slidenum">
              <a:rPr lang="en-US" altLang="en-US" sz="1300"/>
              <a:pPr algn="l" rtl="0"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5DAEE99-CE43-408C-877F-41745DB23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D60ADDD-A532-4486-9CBB-71BEDF5B0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A9C31A9A-21DA-4EBE-B19A-8621513DC4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4EED8CD4-9F16-4E96-8301-190BFE224299}" type="slidenum">
              <a:rPr lang="en-US" altLang="en-US" sz="1300"/>
              <a:pPr algn="l" rtl="0"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4E27E3FF-FE69-461B-A41B-ED037C4994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96EEB19-736D-49D7-907E-7285BCB7CA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411A0C94-7116-4D9F-B032-0B7D5CAEFD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CA087AEF-BCD3-4E14-90AC-36F21F61B7CD}" type="slidenum">
              <a:rPr lang="en-US" altLang="en-US" sz="1300"/>
              <a:pPr algn="l" rtl="0">
                <a:spcBef>
                  <a:spcPct val="0"/>
                </a:spcBef>
              </a:pPr>
              <a:t>54</a:t>
            </a:fld>
            <a:endParaRPr lang="en-US" altLang="en-US" sz="13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5A1EACEC-D3BA-440B-B162-960DEBF63F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65FC041A-1CDA-4E0D-899C-36B41A2D1B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EB4A74A6-6BAE-48D5-887A-08ECE2B9D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42CF5737-26BD-43D3-AD5F-CA57BF00685E}" type="slidenum">
              <a:rPr lang="en-US" altLang="en-US" sz="1300"/>
              <a:pPr algn="l" rtl="0">
                <a:spcBef>
                  <a:spcPct val="0"/>
                </a:spcBef>
              </a:pPr>
              <a:t>55</a:t>
            </a:fld>
            <a:endParaRPr lang="en-US" altLang="en-US" sz="13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1A2D4F9E-523D-4D83-9CCA-0A0A3EDC3C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4C17232C-71C3-4C8F-94CC-B46F85BCC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id="{9537D33B-516E-4E1D-8155-1BB8818AF6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65C4ADFA-7B9A-45C2-ACE0-D65735EC0894}" type="slidenum">
              <a:rPr lang="en-US" altLang="en-US" sz="1300"/>
              <a:pPr algn="l" rtl="0">
                <a:spcBef>
                  <a:spcPct val="0"/>
                </a:spcBef>
              </a:pPr>
              <a:t>56</a:t>
            </a:fld>
            <a:endParaRPr lang="en-US" altLang="en-US" sz="13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DD97AD53-BD51-4766-B4CC-07042C973C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1F53E999-D5D9-4EE0-BF00-9FF2703BF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42110E80-B291-467E-B6C9-4151025D1D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84694927-76E6-4EA2-BC0D-83CC70E039BB}" type="slidenum">
              <a:rPr lang="en-US" altLang="en-US" sz="1300"/>
              <a:pPr algn="l" rtl="0">
                <a:spcBef>
                  <a:spcPct val="0"/>
                </a:spcBef>
              </a:pPr>
              <a:t>57</a:t>
            </a:fld>
            <a:endParaRPr lang="en-US" altLang="en-US" sz="13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263D960F-547C-4311-9DFB-F0B9B7184D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B4D7C663-09D8-4E58-BD41-5E440BEEA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0BD00E35-2581-4360-932D-5853D79569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B0F3113D-CFEA-49FB-89AC-A0F427401462}" type="slidenum">
              <a:rPr lang="en-US" altLang="en-US" sz="1300"/>
              <a:pPr algn="l" rtl="0">
                <a:spcBef>
                  <a:spcPct val="0"/>
                </a:spcBef>
              </a:pPr>
              <a:t>60</a:t>
            </a:fld>
            <a:endParaRPr lang="en-US" altLang="en-US" sz="13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09D6BDB9-42C5-4D74-8C9B-2BB1DD9097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ADE81651-BE6A-402F-AC40-628067C7B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B95BF98-7E43-4891-90E1-9BAA59B9C3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5C56A9B6-8725-447A-9321-4854013A78C1}" type="slidenum">
              <a:rPr lang="en-US" altLang="en-US" sz="1300"/>
              <a:pPr algn="l" rtl="0"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DC555F4-958C-4FD7-9960-339F2A0591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B175AFF-3A9E-4C16-BE72-C67C1E34A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B018FC6-A18B-483C-BE16-4EB57B0978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ADCEE227-C4C1-4C1C-8DC1-0B7584949BF1}" type="slidenum">
              <a:rPr lang="en-US" altLang="en-US" sz="1300"/>
              <a:pPr algn="l" rtl="0"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EE88452-27C0-4AD7-9B5D-2515CDDD1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E65C40A-9510-4842-BAD9-86FA0C417D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B018FC6-A18B-483C-BE16-4EB57B0978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ADCEE227-C4C1-4C1C-8DC1-0B7584949BF1}" type="slidenum">
              <a:rPr lang="en-US" altLang="en-US" sz="1300"/>
              <a:pPr algn="l" rtl="0"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EE88452-27C0-4AD7-9B5D-2515CDDD1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E65C40A-9510-4842-BAD9-86FA0C417D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192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9431BE85-134C-45C2-841D-83F2DF7DEB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0"/>
              </a:spcBef>
            </a:pPr>
            <a:fld id="{7169180C-7763-4278-9D11-7BC6EC1EC517}" type="slidenum">
              <a:rPr lang="en-US" altLang="en-US" sz="1300"/>
              <a:pPr algn="l" rtl="0"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BA0B7EA-541F-493F-AD5E-6A7E36288B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80C7B06E-F917-45BD-A079-6C73087A5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AB433D2-BE84-467A-82DB-DBFCF9F93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Korth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B7FE48-B4A0-4404-A94E-2D4837BDAD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441F42D0-7627-45E8-BCAB-6293FCFFA6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ver-6Ed">
            <a:extLst>
              <a:ext uri="{FF2B5EF4-FFF2-40B4-BE49-F238E27FC236}">
                <a16:creationId xmlns:a16="http://schemas.microsoft.com/office/drawing/2014/main" id="{77026798-0827-482F-848C-054321BDF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" y="0"/>
            <a:ext cx="13319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Cover-6Ed">
            <a:extLst>
              <a:ext uri="{FF2B5EF4-FFF2-40B4-BE49-F238E27FC236}">
                <a16:creationId xmlns:a16="http://schemas.microsoft.com/office/drawing/2014/main" id="{5B23C462-273B-47CE-B464-FA0DEA18F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041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77CD6D-A5E2-4543-81E0-D97745649C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78238-A850-4F7F-9FB2-C7F3ED5115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90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D4BD1A-4145-49C3-8D7D-1F956B7603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75237-B0F8-4D27-B8AA-EA0E8F7832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950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0" y="117475"/>
            <a:ext cx="8077200" cy="609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7C2D5D2-FFA8-4B97-9D6C-DF120847B5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22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E2D77BB-A1E3-4E40-9A08-249BCF8B8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</a:t>
            </a:r>
            <a:r>
              <a:rPr lang="en-US" altLang="en-US" sz="1200" b="1" dirty="0" err="1">
                <a:solidFill>
                  <a:srgbClr val="002060"/>
                </a:solidFill>
              </a:rPr>
              <a:t>Korth</a:t>
            </a:r>
            <a:r>
              <a:rPr lang="en-US" altLang="en-US" sz="1200" b="1" dirty="0">
                <a:solidFill>
                  <a:srgbClr val="002060"/>
                </a:solidFill>
              </a:rPr>
              <a:t>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53C40E-D8FC-4564-9F45-CF1A708734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7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D242F4-2B18-4F93-AF83-C0B3D393143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" y="0"/>
            <a:ext cx="13319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2434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AB433D2-BE84-467A-82DB-DBFCF9F93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</a:t>
            </a:r>
            <a:r>
              <a:rPr lang="en-US" altLang="en-US" sz="1200" b="1" dirty="0" err="1">
                <a:solidFill>
                  <a:srgbClr val="002060"/>
                </a:solidFill>
              </a:rPr>
              <a:t>Korth</a:t>
            </a:r>
            <a:r>
              <a:rPr lang="en-US" altLang="en-US" sz="1200" b="1" dirty="0">
                <a:solidFill>
                  <a:srgbClr val="002060"/>
                </a:solidFill>
              </a:rPr>
              <a:t>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BECEEC-3BC9-4D4E-99DA-2E5AA45784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B7FE48-B4A0-4404-A94E-2D4837BDAD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441F42D0-7627-45E8-BCAB-6293FCFFA6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7714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796C49-4A73-449B-A170-DFFCD45313D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D9E99-A0D8-4F2F-B04A-331DF655FE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25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2400" cy="1104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81200"/>
            <a:ext cx="3810000" cy="4076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981200"/>
            <a:ext cx="3810000" cy="40767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141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2" y="1102497"/>
            <a:ext cx="8014277" cy="5367972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SzPct val="100000"/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SzPct val="100000"/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2D457B-4574-44A7-82F5-364A95AA25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1BFAE-C44B-49AE-8C45-A7AABAAB5F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264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4747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4863" y="4073662"/>
            <a:ext cx="7772400" cy="1500187"/>
          </a:xfrm>
        </p:spPr>
        <p:txBody>
          <a:bodyPr anchor="b"/>
          <a:lstStyle>
            <a:lvl1pPr marL="342900" indent="-342900">
              <a:buFont typeface="Wingdings" panose="05000000000000000000" pitchFamily="2" charset="2"/>
              <a:buChar char="§"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33A2CD-6A4B-4240-88F1-B4D7FEB50A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BE0E1-96FA-42C8-A339-7F81B98D3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0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4FAFEB-DA24-40E3-81A3-2C7117781D6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86E211-15D2-459B-B331-A82FFB150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424" y="1102497"/>
            <a:ext cx="3985352" cy="5367972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SzPct val="100000"/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SzPct val="100000"/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2096E68-496F-4499-93E9-D10C62B93D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23997-F532-4D5B-B2F3-9E05A41D49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48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A17BCC-393D-48FB-8CCD-31D1E0C6FA4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49892-EB20-4383-9D6A-6D1ED2147F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32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54EDB4F-7D4C-4F34-9AD3-169F9858A5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71689-3C51-413B-9388-DDBA7E74E1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173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A8DFBA5-2441-4C97-8340-430BD86355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D7985-991B-46C7-A32A-6942E2DB11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8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8B4ACE8-FA36-4C9A-B2D0-93D5FB40D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9FD90-85FD-43B3-9F6B-6E3DF5251A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165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B05D94-0FBF-40E0-A0E2-9EC3FEAB3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4388" y="1093788"/>
            <a:ext cx="766127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A6119F77-21C9-4FBD-95D1-4884EA2BEF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DB0C920A-6775-4600-AD1D-310553D67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6613525"/>
            <a:ext cx="2381250" cy="2444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©Silberschatz, Korth and Sudarshan</a:t>
            </a:r>
          </a:p>
        </p:txBody>
      </p:sp>
      <p:sp>
        <p:nvSpPr>
          <p:cNvPr id="486405" name="Text Box 5">
            <a:extLst>
              <a:ext uri="{FF2B5EF4-FFF2-40B4-BE49-F238E27FC236}">
                <a16:creationId xmlns:a16="http://schemas.microsoft.com/office/drawing/2014/main" id="{7FED4366-B3D8-4635-90AF-59F6E59B9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717" y="6613525"/>
            <a:ext cx="5180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15.</a:t>
            </a:r>
            <a:fld id="{370CC2A8-7410-4F9E-B2CB-FCF9B3031B7B}" type="slidenum">
              <a:rPr lang="en-US" altLang="en-US" sz="1000" b="1" smtClean="0">
                <a:solidFill>
                  <a:srgbClr val="002060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 dirty="0">
              <a:solidFill>
                <a:srgbClr val="002060"/>
              </a:solidFill>
            </a:endParaRPr>
          </a:p>
        </p:txBody>
      </p:sp>
      <p:sp>
        <p:nvSpPr>
          <p:cNvPr id="486406" name="Rectangle 6">
            <a:extLst>
              <a:ext uri="{FF2B5EF4-FFF2-40B4-BE49-F238E27FC236}">
                <a16:creationId xmlns:a16="http://schemas.microsoft.com/office/drawing/2014/main" id="{0CE0643F-4358-4AEC-B259-E86C95F0E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00361987-037F-4498-968A-B3CB9D3A9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3525"/>
            <a:ext cx="2571750" cy="2444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000" b="1" dirty="0">
                <a:solidFill>
                  <a:srgbClr val="002060"/>
                </a:solidFill>
              </a:rPr>
              <a:t>Database System Concepts - 7</a:t>
            </a:r>
            <a:r>
              <a:rPr lang="en-US" sz="1000" b="1" baseline="30000" dirty="0">
                <a:solidFill>
                  <a:srgbClr val="002060"/>
                </a:solidFill>
              </a:rPr>
              <a:t>th</a:t>
            </a:r>
            <a:r>
              <a:rPr lang="en-US" sz="1000" b="1" dirty="0">
                <a:solidFill>
                  <a:srgbClr val="002060"/>
                </a:solidFill>
              </a:rPr>
              <a:t> Edition</a:t>
            </a:r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0669EEB5-E1E1-4615-B40A-87AE23727066}"/>
              </a:ext>
            </a:extLst>
          </p:cNvPr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35963902 h 61"/>
              <a:gd name="T2" fmla="*/ 1268878 w 285"/>
              <a:gd name="T3" fmla="*/ 29258145 h 61"/>
              <a:gd name="T4" fmla="*/ 5710347 w 285"/>
              <a:gd name="T5" fmla="*/ 20724682 h 61"/>
              <a:gd name="T6" fmla="*/ 10785858 w 285"/>
              <a:gd name="T7" fmla="*/ 15238439 h 61"/>
              <a:gd name="T8" fmla="*/ 19033961 w 285"/>
              <a:gd name="T9" fmla="*/ 10362732 h 61"/>
              <a:gd name="T10" fmla="*/ 28550941 w 285"/>
              <a:gd name="T11" fmla="*/ 6095219 h 61"/>
              <a:gd name="T12" fmla="*/ 36164206 w 285"/>
              <a:gd name="T13" fmla="*/ 3656975 h 61"/>
              <a:gd name="T14" fmla="*/ 44412309 w 285"/>
              <a:gd name="T15" fmla="*/ 1218732 h 61"/>
              <a:gd name="T16" fmla="*/ 53929289 w 285"/>
              <a:gd name="T17" fmla="*/ 0 h 61"/>
              <a:gd name="T18" fmla="*/ 63446270 w 285"/>
              <a:gd name="T19" fmla="*/ 0 h 61"/>
              <a:gd name="T20" fmla="*/ 74866965 w 285"/>
              <a:gd name="T21" fmla="*/ 0 h 61"/>
              <a:gd name="T22" fmla="*/ 86921700 w 285"/>
              <a:gd name="T23" fmla="*/ 0 h 61"/>
              <a:gd name="T24" fmla="*/ 97707558 w 285"/>
              <a:gd name="T25" fmla="*/ 1218732 h 61"/>
              <a:gd name="T26" fmla="*/ 109762293 w 285"/>
              <a:gd name="T27" fmla="*/ 3656975 h 61"/>
              <a:gd name="T28" fmla="*/ 121817029 w 285"/>
              <a:gd name="T29" fmla="*/ 4876488 h 61"/>
              <a:gd name="T30" fmla="*/ 132602887 w 285"/>
              <a:gd name="T31" fmla="*/ 7314732 h 61"/>
              <a:gd name="T32" fmla="*/ 142119867 w 285"/>
              <a:gd name="T33" fmla="*/ 9143219 h 61"/>
              <a:gd name="T34" fmla="*/ 151636847 w 285"/>
              <a:gd name="T35" fmla="*/ 11581463 h 61"/>
              <a:gd name="T36" fmla="*/ 161153827 w 285"/>
              <a:gd name="T37" fmla="*/ 14019707 h 61"/>
              <a:gd name="T38" fmla="*/ 168767890 w 285"/>
              <a:gd name="T39" fmla="*/ 15238439 h 61"/>
              <a:gd name="T40" fmla="*/ 173209359 w 285"/>
              <a:gd name="T41" fmla="*/ 16457951 h 61"/>
              <a:gd name="T42" fmla="*/ 179553747 w 285"/>
              <a:gd name="T43" fmla="*/ 18896195 h 61"/>
              <a:gd name="T44" fmla="*/ 177015992 w 285"/>
              <a:gd name="T45" fmla="*/ 26819902 h 61"/>
              <a:gd name="T46" fmla="*/ 173209359 w 285"/>
              <a:gd name="T47" fmla="*/ 25601170 h 61"/>
              <a:gd name="T48" fmla="*/ 164961257 w 285"/>
              <a:gd name="T49" fmla="*/ 24382439 h 61"/>
              <a:gd name="T50" fmla="*/ 152906521 w 285"/>
              <a:gd name="T51" fmla="*/ 21944195 h 61"/>
              <a:gd name="T52" fmla="*/ 145927296 w 285"/>
              <a:gd name="T53" fmla="*/ 20724682 h 61"/>
              <a:gd name="T54" fmla="*/ 138313234 w 285"/>
              <a:gd name="T55" fmla="*/ 19505951 h 61"/>
              <a:gd name="T56" fmla="*/ 131334009 w 285"/>
              <a:gd name="T57" fmla="*/ 18896195 h 61"/>
              <a:gd name="T58" fmla="*/ 124355581 w 285"/>
              <a:gd name="T59" fmla="*/ 17676682 h 61"/>
              <a:gd name="T60" fmla="*/ 115472641 w 285"/>
              <a:gd name="T61" fmla="*/ 16457951 h 61"/>
              <a:gd name="T62" fmla="*/ 109762293 w 285"/>
              <a:gd name="T63" fmla="*/ 15238439 h 61"/>
              <a:gd name="T64" fmla="*/ 103417905 w 285"/>
              <a:gd name="T65" fmla="*/ 14019707 h 61"/>
              <a:gd name="T66" fmla="*/ 97707558 w 285"/>
              <a:gd name="T67" fmla="*/ 12800195 h 61"/>
              <a:gd name="T68" fmla="*/ 90094292 w 285"/>
              <a:gd name="T69" fmla="*/ 11581463 h 61"/>
              <a:gd name="T70" fmla="*/ 69791454 w 285"/>
              <a:gd name="T71" fmla="*/ 9143219 h 61"/>
              <a:gd name="T72" fmla="*/ 52660412 w 285"/>
              <a:gd name="T73" fmla="*/ 12800195 h 61"/>
              <a:gd name="T74" fmla="*/ 37433084 w 285"/>
              <a:gd name="T75" fmla="*/ 17676682 h 61"/>
              <a:gd name="T76" fmla="*/ 33626451 w 285"/>
              <a:gd name="T77" fmla="*/ 18896195 h 61"/>
              <a:gd name="T78" fmla="*/ 27282063 w 285"/>
              <a:gd name="T79" fmla="*/ 20724682 h 61"/>
              <a:gd name="T80" fmla="*/ 20302838 w 285"/>
              <a:gd name="T81" fmla="*/ 23162926 h 61"/>
              <a:gd name="T82" fmla="*/ 14592491 w 285"/>
              <a:gd name="T83" fmla="*/ 26819902 h 61"/>
              <a:gd name="T84" fmla="*/ 4441470 w 285"/>
              <a:gd name="T85" fmla="*/ 33525658 h 61"/>
              <a:gd name="T86" fmla="*/ 1268878 w 285"/>
              <a:gd name="T87" fmla="*/ 37182633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11" name="Picture 10" descr="Cover-6Ed">
            <a:extLst>
              <a:ext uri="{FF2B5EF4-FFF2-40B4-BE49-F238E27FC236}">
                <a16:creationId xmlns:a16="http://schemas.microsoft.com/office/drawing/2014/main" id="{8415B884-A6BF-4E61-8F45-53870045B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0"/>
            <a:ext cx="639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ver-6Ed">
            <a:extLst>
              <a:ext uri="{FF2B5EF4-FFF2-40B4-BE49-F238E27FC236}">
                <a16:creationId xmlns:a16="http://schemas.microsoft.com/office/drawing/2014/main" id="{C51EB6E8-DB40-47B3-A1ED-7368CB8F4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/>
          <a:stretch>
            <a:fillRect/>
          </a:stretch>
        </p:blipFill>
        <p:spPr bwMode="auto">
          <a:xfrm>
            <a:off x="2304" y="0"/>
            <a:ext cx="812084" cy="103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004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20" r:id="rId14"/>
    <p:sldLayoutId id="2147483735" r:id="rId15"/>
    <p:sldLayoutId id="214748373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800" b="1">
          <a:solidFill>
            <a:srgbClr val="00206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MS PGothic" charset="0"/>
          <a:cs typeface="MS PGothic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9pPr>
    </p:titleStyle>
    <p:bodyStyle>
      <a:lvl1pPr marL="342900" indent="-342900" algn="l" rtl="0" eaLnBrk="1" fontAlgn="base" hangingPunct="1">
        <a:spcBef>
          <a:spcPct val="35000"/>
        </a:spcBef>
        <a:spcAft>
          <a:spcPct val="0"/>
        </a:spcAft>
        <a:buClr>
          <a:srgbClr val="002060"/>
        </a:buClr>
        <a:buSzPct val="100000"/>
        <a:buFont typeface="Monotype Sorts" pitchFamily="-65" charset="2"/>
        <a:buChar char="n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1" fontAlgn="base" hangingPunct="1">
        <a:spcBef>
          <a:spcPct val="35000"/>
        </a:spcBef>
        <a:spcAft>
          <a:spcPct val="0"/>
        </a:spcAft>
        <a:buClr>
          <a:srgbClr val="FF9933"/>
        </a:buClr>
        <a:buSzPct val="90000"/>
        <a:buFont typeface="Monotype Sorts" pitchFamily="-65" charset="2"/>
        <a:buChar char="l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085850" indent="-228600" algn="l" rtl="0" eaLnBrk="1" fontAlgn="base" hangingPunct="1">
        <a:spcBef>
          <a:spcPct val="35000"/>
        </a:spcBef>
        <a:spcAft>
          <a:spcPct val="0"/>
        </a:spcAft>
        <a:buClr>
          <a:srgbClr val="33CC33"/>
        </a:buClr>
        <a:buSzPct val="85000"/>
        <a:buFont typeface="Webdings" panose="05030102010509060703" pitchFamily="18" charset="2"/>
        <a:buChar char="4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428750" indent="-228600" algn="l" rtl="0" eaLnBrk="1" fontAlgn="base" hangingPunct="1">
        <a:spcBef>
          <a:spcPct val="35000"/>
        </a:spcBef>
        <a:spcAft>
          <a:spcPct val="0"/>
        </a:spcAft>
        <a:buClr>
          <a:schemeClr val="hlink"/>
        </a:buClr>
        <a:buFont typeface="Times New Roman" panose="02020603050405020304" pitchFamily="18" charset="0"/>
        <a:buChar char="–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17716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2288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w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>
            <a:extLst>
              <a:ext uri="{FF2B5EF4-FFF2-40B4-BE49-F238E27FC236}">
                <a16:creationId xmlns:a16="http://schemas.microsoft.com/office/drawing/2014/main" id="{7CAECB4A-B3AE-47EA-8608-B6EE8F6B22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            </a:t>
            </a:r>
            <a:r>
              <a:rPr lang="fr-FR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Traitement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des requêtes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>
            <a:extLst>
              <a:ext uri="{FF2B5EF4-FFF2-40B4-BE49-F238E27FC236}">
                <a16:creationId xmlns:a16="http://schemas.microsoft.com/office/drawing/2014/main" id="{2A8B6523-A6A8-4254-B0A9-DD3FF39C8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Opération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de selection: 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A=V 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A0F4E0A7-8F2E-443D-9EC7-D2F1BB3BAF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8252" y="772032"/>
            <a:ext cx="7523391" cy="567753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Analyse des fichiers</a:t>
            </a:r>
            <a:r>
              <a:rPr lang="fr-CA" altLang="en-US" dirty="0">
                <a:solidFill>
                  <a:srgbClr val="002060"/>
                </a:solidFill>
                <a:ea typeface="MS PGothic"/>
              </a:rPr>
              <a:t>  (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Scannage</a:t>
            </a:r>
            <a:r>
              <a:rPr lang="fr-CA" altLang="en-US" dirty="0">
                <a:solidFill>
                  <a:srgbClr val="002060"/>
                </a:solidFill>
                <a:ea typeface="MS PGothic"/>
              </a:rPr>
              <a:t>)</a:t>
            </a:r>
            <a:endParaRPr lang="fr-CA" altLang="en-US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Algorithme </a:t>
            </a:r>
            <a:r>
              <a:rPr lang="fr-CA" altLang="en-US" b="1" dirty="0">
                <a:ea typeface="MS PGothic" panose="020B0600070205080204" pitchFamily="34" charset="-128"/>
              </a:rPr>
              <a:t>A1</a:t>
            </a:r>
            <a:r>
              <a:rPr lang="fr-CA" altLang="en-US" dirty="0">
                <a:ea typeface="MS PGothic" panose="020B0600070205080204" pitchFamily="34" charset="-128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recherche linéaire</a:t>
            </a:r>
            <a:r>
              <a:rPr lang="fr-CA" altLang="en-US" dirty="0">
                <a:ea typeface="MS PGothic" panose="020B0600070205080204" pitchFamily="34" charset="-128"/>
              </a:rPr>
              <a:t>). Analysez chaque bloc de fichier et testez tous les enregistrements pour voir s'ils satisfont à la condition de sélection.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Estimation des coûts = </a:t>
            </a:r>
            <a:r>
              <a:rPr lang="fr-CA" altLang="en-US" i="1" dirty="0" err="1">
                <a:solidFill>
                  <a:srgbClr val="FF0000"/>
                </a:solidFill>
                <a:ea typeface="MS PGothic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/>
              </a:rPr>
              <a:t>r</a:t>
            </a:r>
            <a:r>
              <a:rPr lang="fr-CA" altLang="en-US" i="1" baseline="-25000" dirty="0">
                <a:solidFill>
                  <a:srgbClr val="FF0000"/>
                </a:solidFill>
                <a:ea typeface="MS PGothic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/>
              </a:rPr>
              <a:t>transferts de blocs+ 1 recherche</a:t>
            </a:r>
            <a:endParaRPr lang="fr-CA" altLang="en-US" i="1" dirty="0">
              <a:solidFill>
                <a:srgbClr val="FF0000"/>
              </a:solidFill>
              <a:ea typeface="MS PGothic"/>
            </a:endParaRPr>
          </a:p>
          <a:p>
            <a:pPr lvl="2">
              <a:lnSpc>
                <a:spcPct val="90000"/>
              </a:lnSpc>
            </a:pPr>
            <a:r>
              <a:rPr lang="fr-CA" altLang="en-US" i="1" dirty="0" err="1">
                <a:ea typeface="MS PGothic"/>
              </a:rPr>
              <a:t>b</a:t>
            </a:r>
            <a:r>
              <a:rPr lang="fr-CA" altLang="en-US" i="1" baseline="-25000" dirty="0" err="1">
                <a:ea typeface="MS PGothic"/>
              </a:rPr>
              <a:t>r</a:t>
            </a:r>
            <a:r>
              <a:rPr lang="fr-CA" altLang="en-US" i="1" baseline="-25000" dirty="0">
                <a:ea typeface="MS PGothic"/>
              </a:rPr>
              <a:t> 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désigne le nombre de blocs contenant des enregistrements de la relation </a:t>
            </a:r>
            <a:r>
              <a:rPr lang="fr-CA" altLang="en-US" i="1" dirty="0">
                <a:ea typeface="MS PGothic"/>
              </a:rPr>
              <a:t>r</a:t>
            </a:r>
          </a:p>
          <a:p>
            <a:pPr lvl="1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Si la sélection porte sur un attribut clé, la recherche peut-être interrompue.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coût = (</a:t>
            </a:r>
            <a:r>
              <a:rPr lang="fr-CA" altLang="en-US" i="1" dirty="0" err="1">
                <a:ea typeface="MS PGothic"/>
              </a:rPr>
              <a:t>b</a:t>
            </a:r>
            <a:r>
              <a:rPr lang="fr-CA" altLang="en-US" i="1" baseline="-25000" dirty="0" err="1">
                <a:ea typeface="MS PGothic"/>
              </a:rPr>
              <a:t>r</a:t>
            </a:r>
            <a:r>
              <a:rPr lang="fr-CA" altLang="en-US" i="1" baseline="-25000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/ 2) transferts de blocs+ 1 recherche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La recherche linéaire peut être appliquée indépendamment de 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condition de sélection ou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l'ordre des enregistrements dans le fichier, ou 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disponibilité des index. 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Remarque: la recherche binaire n'a généralement pas de sens si les données ne sont pas stockées consécutivement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sauf quand il y a un index disponible, 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et la recherche binaire nécessite plus de recherches que la recherche d'index</a:t>
            </a:r>
          </a:p>
        </p:txBody>
      </p:sp>
    </p:spTree>
  </p:cSld>
  <p:clrMapOvr>
    <a:masterClrMapping/>
  </p:clrMapOvr>
  <p:transition advTm="38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id="{369C0E0E-12BB-4241-BE56-69B9C34C5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fr-CA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Sélections à l'aide d'indexes</a:t>
            </a:r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69273CB8-BC00-402F-AF16-C1D9F91D07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1" y="1162657"/>
            <a:ext cx="7737810" cy="4687189"/>
          </a:xfrm>
        </p:spPr>
        <p:txBody>
          <a:bodyPr/>
          <a:lstStyle/>
          <a:p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Balayage (scannage) d'index </a:t>
            </a:r>
            <a:r>
              <a:rPr lang="fr-CA" altLang="en-US" dirty="0">
                <a:ea typeface="MS PGothic"/>
              </a:rPr>
              <a:t>- algorithmes de recherche utilisant un index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la condition de sélection doit être sur la clé de recherche de l'index.</a:t>
            </a:r>
          </a:p>
          <a:p>
            <a:r>
              <a:rPr lang="fr-CA" altLang="en-US" b="1" dirty="0">
                <a:ea typeface="MS PGothic"/>
              </a:rPr>
              <a:t>A2 </a:t>
            </a:r>
            <a:r>
              <a:rPr lang="fr-CA" altLang="en-US" dirty="0">
                <a:ea typeface="MS PGothic"/>
              </a:rPr>
              <a:t>(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indexes groupés, égalité sur la clé</a:t>
            </a:r>
            <a:r>
              <a:rPr lang="fr-CA" altLang="en-US" dirty="0">
                <a:ea typeface="MS PGothic"/>
              </a:rPr>
              <a:t>). Récupérer un seul enregistrement qui satisfait la condition d'égalité correspondante</a:t>
            </a:r>
          </a:p>
          <a:p>
            <a:pPr lvl="1"/>
            <a:r>
              <a:rPr lang="fr-CA" altLang="en-US" i="1" dirty="0">
                <a:ea typeface="MS PGothic"/>
              </a:rPr>
              <a:t>Coût</a:t>
            </a:r>
            <a:r>
              <a:rPr lang="fr-CA" altLang="en-US" dirty="0">
                <a:ea typeface="MS PGothic"/>
              </a:rPr>
              <a:t> = (</a:t>
            </a:r>
            <a:r>
              <a:rPr lang="fr-CA" altLang="en-US" i="1" dirty="0">
                <a:ea typeface="MS PGothic"/>
              </a:rPr>
              <a:t>h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+ 1) *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 = [</a:t>
            </a:r>
            <a:r>
              <a:rPr lang="fr-CA" altLang="en-US" i="1" dirty="0">
                <a:ea typeface="MS PGothic"/>
              </a:rPr>
              <a:t>h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 + (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)]</a:t>
            </a:r>
            <a:endParaRPr lang="fr-CA" altLang="en-US" dirty="0">
              <a:ea typeface="MS PGothic"/>
            </a:endParaRPr>
          </a:p>
          <a:p>
            <a:r>
              <a:rPr lang="fr-CA" altLang="en-US" b="1" dirty="0">
                <a:ea typeface="MS PGothic"/>
              </a:rPr>
              <a:t>A3 </a:t>
            </a:r>
            <a:r>
              <a:rPr lang="fr-CA" altLang="en-US" dirty="0">
                <a:ea typeface="MS PGothic"/>
              </a:rPr>
              <a:t>(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indexes groupés, égalité sur non-clé</a:t>
            </a:r>
            <a:r>
              <a:rPr lang="fr-CA" altLang="en-US" dirty="0">
                <a:ea typeface="MS PGothic"/>
              </a:rPr>
              <a:t>)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Récupérez plusieurs enregistrements.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Les enregistrements seront sur des blocs consécutifs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Soit b = nombre de blocs contenant des enregistrements correspondants</a:t>
            </a:r>
          </a:p>
          <a:p>
            <a:pPr lvl="1" algn="l" rtl="0"/>
            <a:r>
              <a:rPr lang="fr-CA" altLang="en-US" i="1" dirty="0">
                <a:ea typeface="MS PGothic"/>
              </a:rPr>
              <a:t>Coût</a:t>
            </a:r>
            <a:r>
              <a:rPr lang="fr-CA" altLang="en-US" dirty="0">
                <a:ea typeface="MS PGothic"/>
              </a:rPr>
              <a:t> = </a:t>
            </a:r>
            <a:r>
              <a:rPr lang="fr-CA" altLang="en-US" i="1" dirty="0">
                <a:ea typeface="MS PGothic"/>
              </a:rPr>
              <a:t>h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i="1" dirty="0">
                <a:ea typeface="MS PGothic"/>
              </a:rPr>
              <a:t> *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+ </a:t>
            </a:r>
            <a:r>
              <a:rPr lang="fr-CA" altLang="en-US" i="1" dirty="0" err="1">
                <a:ea typeface="MS PGothic"/>
              </a:rPr>
              <a:t>t</a:t>
            </a:r>
            <a:r>
              <a:rPr lang="fr-CA" altLang="en-US" i="1" baseline="-25000" dirty="0" err="1">
                <a:ea typeface="MS PGothic"/>
              </a:rPr>
              <a:t>S</a:t>
            </a:r>
            <a:r>
              <a:rPr lang="fr-CA" altLang="en-US" dirty="0">
                <a:ea typeface="MS PGothic"/>
              </a:rPr>
              <a:t> + </a:t>
            </a:r>
            <a:r>
              <a:rPr lang="fr-CA" altLang="en-US" i="1" dirty="0" err="1">
                <a:ea typeface="MS PGothic"/>
              </a:rPr>
              <a:t>t</a:t>
            </a:r>
            <a:r>
              <a:rPr lang="fr-CA" altLang="en-US" i="1" baseline="-25000" dirty="0" err="1">
                <a:ea typeface="MS PGothic"/>
              </a:rPr>
              <a:t>T</a:t>
            </a:r>
            <a:r>
              <a:rPr lang="fr-CA" altLang="en-US" dirty="0">
                <a:ea typeface="MS PGothic"/>
              </a:rPr>
              <a:t> * b</a:t>
            </a:r>
            <a:endParaRPr lang="fr-CA" altLang="en-US" i="1" dirty="0">
              <a:ea typeface="MS P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id="{669527DF-FFDC-4C5E-AEAD-2E439565E1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fr-CA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Sélections à l'aide d'indexes</a:t>
            </a:r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7DB53E9F-8A74-4C7D-8CBA-255265F636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80" y="1162657"/>
            <a:ext cx="7747168" cy="3192775"/>
          </a:xfrm>
        </p:spPr>
        <p:txBody>
          <a:bodyPr/>
          <a:lstStyle/>
          <a:p>
            <a:pPr algn="l" rtl="0"/>
            <a:r>
              <a:rPr lang="fr-CA" altLang="en-US" b="1" dirty="0">
                <a:ea typeface="MS PGothic"/>
              </a:rPr>
              <a:t>A4</a:t>
            </a:r>
            <a:r>
              <a:rPr lang="fr-CA" altLang="en-US" dirty="0">
                <a:ea typeface="MS PGothic"/>
              </a:rPr>
              <a:t> (</a:t>
            </a:r>
            <a:r>
              <a:rPr lang="fr-CA" altLang="en-US" b="1">
                <a:solidFill>
                  <a:srgbClr val="002060"/>
                </a:solidFill>
                <a:ea typeface="MS PGothic"/>
              </a:rPr>
              <a:t>index secondaire, égalité sur clé / non-clé</a:t>
            </a:r>
            <a:r>
              <a:rPr lang="fr-CA" altLang="en-US">
                <a:ea typeface="MS PGothic"/>
              </a:rPr>
              <a:t>)</a:t>
            </a:r>
            <a:r>
              <a:rPr lang="fr-CA" altLang="en-US" i="1" dirty="0">
                <a:ea typeface="MS PGothic"/>
              </a:rPr>
              <a:t>.</a:t>
            </a:r>
            <a:endParaRPr lang="fr-CA" altLang="en-US" dirty="0">
              <a:ea typeface="MS PGothic"/>
            </a:endParaRPr>
          </a:p>
          <a:p>
            <a:pPr lvl="1"/>
            <a:r>
              <a:rPr lang="fr-CA" altLang="en-US">
                <a:ea typeface="MS PGothic"/>
              </a:rPr>
              <a:t>Récupérer un seul enregistrement si la clé de recherche est une candidate clé</a:t>
            </a:r>
          </a:p>
          <a:p>
            <a:pPr lvl="2" algn="l" rtl="0"/>
            <a:r>
              <a:rPr lang="fr-CA" altLang="en-US" i="1" dirty="0">
                <a:ea typeface="MS PGothic"/>
              </a:rPr>
              <a:t>Coût = (h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+ 1) *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</a:t>
            </a:r>
            <a:endParaRPr lang="fr-CA" altLang="en-US" dirty="0">
              <a:ea typeface="MS PGothic"/>
            </a:endParaRPr>
          </a:p>
          <a:p>
            <a:pPr lvl="1"/>
            <a:r>
              <a:rPr lang="fr-CA" altLang="en-US" dirty="0">
                <a:ea typeface="MS PGothic"/>
              </a:rPr>
              <a:t>Récupérer plusieurs enregistrements si la clé de recherche n'est pas </a:t>
            </a:r>
            <a:r>
              <a:rPr lang="fr-CA" altLang="en-US">
                <a:ea typeface="MS PGothic"/>
              </a:rPr>
              <a:t>une candidate clé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chacun des </a:t>
            </a:r>
            <a:r>
              <a:rPr lang="fr-CA" altLang="en-US" i="1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 enregistrements correspondants peuvent être sur un bloc différent </a:t>
            </a:r>
          </a:p>
          <a:p>
            <a:pPr lvl="2"/>
            <a:r>
              <a:rPr lang="fr-CA" altLang="en-US" dirty="0">
                <a:ea typeface="MS PGothic"/>
              </a:rPr>
              <a:t>Coût = (</a:t>
            </a:r>
            <a:r>
              <a:rPr lang="fr-CA" altLang="en-US" i="1" dirty="0">
                <a:ea typeface="MS PGothic"/>
              </a:rPr>
              <a:t>h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+ </a:t>
            </a:r>
            <a:r>
              <a:rPr lang="fr-CA" altLang="en-US" i="1" dirty="0">
                <a:ea typeface="MS PGothic"/>
              </a:rPr>
              <a:t>n) *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</a:t>
            </a:r>
            <a:r>
              <a:rPr lang="fr-CA" altLang="en-US" i="1" dirty="0">
                <a:ea typeface="MS PGothic"/>
              </a:rPr>
              <a:t> </a:t>
            </a:r>
            <a:endParaRPr lang="fr-CA" altLang="en-US" i="1" dirty="0">
              <a:ea typeface="MS PGothic" panose="020B0600070205080204" pitchFamily="34" charset="-128"/>
            </a:endParaRPr>
          </a:p>
          <a:p>
            <a:pPr lvl="3" algn="l" rtl="0"/>
            <a:r>
              <a:rPr lang="fr-CA" altLang="en-US" dirty="0">
                <a:ea typeface="MS PGothic" panose="020B0600070205080204" pitchFamily="34" charset="-128"/>
              </a:rPr>
              <a:t>Peut être très cher!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>
            <a:extLst>
              <a:ext uri="{FF2B5EF4-FFF2-40B4-BE49-F238E27FC236}">
                <a16:creationId xmlns:a16="http://schemas.microsoft.com/office/drawing/2014/main" id="{63DD128C-77F0-4A3D-A3AD-12E6BC9F5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Sélections impliquant des comparaisons</a:t>
            </a:r>
          </a:p>
        </p:txBody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C20946C2-54EF-43A4-BEEE-FF0078C6C2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9909" y="603491"/>
            <a:ext cx="7638801" cy="5766759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kumimoji="0" lang="fr-CA" altLang="en-US" dirty="0">
                <a:ea typeface="MS PGothic" panose="020B0600070205080204" pitchFamily="34" charset="-128"/>
              </a:rPr>
              <a:t>Peut implémenter des sélections de la forme 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ou </a:t>
            </a:r>
            <a:r>
              <a:rPr kumimoji="0"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 </a:t>
            </a:r>
            <a:r>
              <a:rPr kumimoji="0"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 </a:t>
            </a:r>
            <a:r>
              <a:rPr kumimoji="0"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V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en utilisant</a:t>
            </a:r>
          </a:p>
          <a:p>
            <a:pPr lvl="1" algn="l" rtl="0">
              <a:lnSpc>
                <a:spcPct val="90000"/>
              </a:lnSpc>
            </a:pP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un scan linéaire de fichier. </a:t>
            </a:r>
          </a:p>
          <a:p>
            <a:pPr lvl="1" algn="l" rtl="0">
              <a:lnSpc>
                <a:spcPct val="90000"/>
              </a:lnSpc>
            </a:pP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ou en utilisant des indexes de la manière suivante:</a:t>
            </a:r>
          </a:p>
          <a:p>
            <a:pPr>
              <a:lnSpc>
                <a:spcPct val="90000"/>
              </a:lnSpc>
            </a:pPr>
            <a:r>
              <a:rPr lang="fr-CA" altLang="en-US" b="1" dirty="0">
                <a:ea typeface="MS PGothic"/>
              </a:rPr>
              <a:t>A5</a:t>
            </a:r>
            <a:r>
              <a:rPr lang="fr-CA" altLang="en-US" dirty="0">
                <a:ea typeface="MS PGothic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index groupé, comparaison</a:t>
            </a:r>
            <a:r>
              <a:rPr lang="fr-CA" altLang="en-US" dirty="0">
                <a:ea typeface="MS PGothic"/>
              </a:rPr>
              <a:t>)</a:t>
            </a:r>
            <a:r>
              <a:rPr lang="fr-CA" altLang="en-US" i="1" dirty="0">
                <a:ea typeface="MS PGothic"/>
              </a:rPr>
              <a:t>.</a:t>
            </a:r>
            <a:r>
              <a:rPr lang="fr-CA" altLang="en-US" dirty="0">
                <a:ea typeface="MS PGothic"/>
              </a:rPr>
              <a:t> (La relation est triée sur A)</a:t>
            </a:r>
            <a:endParaRPr lang="fr-CA" altLang="en-US" i="1" dirty="0">
              <a:ea typeface="MS PGothic"/>
            </a:endParaRP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Pour 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</a:t>
            </a:r>
            <a:r>
              <a:rPr kumimoji="0" lang="fr-CA" altLang="en-US" i="1" baseline="-25000" dirty="0">
                <a:ea typeface="MS PGothic"/>
                <a:sym typeface="Symbol" panose="05050102010706020507" pitchFamily="18" charset="2"/>
              </a:rPr>
              <a:t>A  V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(r)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 utilise index pour trouver le premier tuple 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 v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 et balayer la relation séquentiellement à partir de là</a:t>
            </a:r>
            <a:endParaRPr lang="fr-CA" altLang="en-US" dirty="0">
              <a:ea typeface="MS PGothic"/>
            </a:endParaRPr>
          </a:p>
          <a:p>
            <a:pPr lvl="2" algn="l" rtl="0">
              <a:lnSpc>
                <a:spcPct val="90000"/>
              </a:lnSpc>
            </a:pP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Pour </a:t>
            </a:r>
            <a:r>
              <a:rPr kumimoji="0" lang="fr-CA" altLang="en-US" i="1" baseline="-25000" dirty="0">
                <a:ea typeface="MS PGothic"/>
                <a:sym typeface="Symbol" panose="05050102010706020507" pitchFamily="18" charset="2"/>
              </a:rPr>
              <a:t>A</a:t>
            </a:r>
            <a:r>
              <a:rPr kumimoji="0" lang="fr-CA" altLang="en-US" baseline="-25000" dirty="0">
                <a:ea typeface="MS PGothic"/>
                <a:sym typeface="Symbol" panose="05050102010706020507" pitchFamily="18" charset="2"/>
              </a:rPr>
              <a:t></a:t>
            </a:r>
            <a:r>
              <a:rPr kumimoji="0" lang="fr-CA" altLang="en-US" i="1" baseline="-25000" dirty="0">
                <a:ea typeface="MS PGothic"/>
                <a:sym typeface="Symbol" panose="05050102010706020507" pitchFamily="18" charset="2"/>
              </a:rPr>
              <a:t>V 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r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) scanner la relation séquentiellement jusqu'au premier tuple&gt; 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v; 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ne pas utiliser d'index</a:t>
            </a:r>
            <a:endParaRPr lang="fr-CA" altLang="en-US" dirty="0">
              <a:ea typeface="MS PGothic"/>
            </a:endParaRPr>
          </a:p>
          <a:p>
            <a:pPr lvl="2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Complexité semblable à </a:t>
            </a:r>
            <a:r>
              <a:rPr lang="fr-CA" altLang="en-US" b="1" dirty="0">
                <a:ea typeface="MS PGothic"/>
              </a:rPr>
              <a:t>A3</a:t>
            </a:r>
          </a:p>
          <a:p>
            <a:pPr>
              <a:lnSpc>
                <a:spcPct val="90000"/>
              </a:lnSpc>
            </a:pPr>
            <a:r>
              <a:rPr lang="fr-CA" altLang="en-US" b="1" dirty="0">
                <a:ea typeface="MS PGothic"/>
              </a:rPr>
              <a:t>A6</a:t>
            </a:r>
            <a:r>
              <a:rPr lang="fr-CA" altLang="en-US" dirty="0">
                <a:ea typeface="MS PGothic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index secondaire, comparaison</a:t>
            </a:r>
            <a:r>
              <a:rPr lang="fr-CA" altLang="en-US" dirty="0">
                <a:ea typeface="MS PGothic"/>
              </a:rPr>
              <a:t>).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Pour </a:t>
            </a:r>
            <a:r>
              <a:rPr kumimoji="0"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  V</a:t>
            </a:r>
            <a:r>
              <a:rPr kumimoji="0"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(r)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utilise l’index pour trouver la première entrée d'index </a:t>
            </a:r>
            <a:r>
              <a:rPr kumimoji="0"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v</a:t>
            </a: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et scannez l'index séquentiellement à partir de là, pour trouver les pointeurs vers les enregistrements.</a:t>
            </a:r>
          </a:p>
          <a:p>
            <a:pPr lvl="2">
              <a:lnSpc>
                <a:spcPct val="90000"/>
              </a:lnSpc>
            </a:pP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Pour </a:t>
            </a:r>
            <a:r>
              <a:rPr kumimoji="0" lang="fr-CA" altLang="en-US" i="1" baseline="-25000" dirty="0">
                <a:ea typeface="MS PGothic"/>
                <a:sym typeface="Symbol" panose="05050102010706020507" pitchFamily="18" charset="2"/>
              </a:rPr>
              <a:t>A</a:t>
            </a:r>
            <a:r>
              <a:rPr kumimoji="0" lang="fr-CA" altLang="en-US" baseline="-25000" dirty="0">
                <a:ea typeface="MS PGothic"/>
                <a:sym typeface="Symbol" panose="05050102010706020507" pitchFamily="18" charset="2"/>
              </a:rPr>
              <a:t></a:t>
            </a:r>
            <a:r>
              <a:rPr kumimoji="0" lang="fr-CA" altLang="en-US" i="1" baseline="-25000" dirty="0">
                <a:ea typeface="MS PGothic"/>
                <a:sym typeface="Symbol" panose="05050102010706020507" pitchFamily="18" charset="2"/>
              </a:rPr>
              <a:t>V 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r</a:t>
            </a:r>
            <a:r>
              <a:rPr kumimoji="0" lang="fr-CA" altLang="en-US" dirty="0">
                <a:ea typeface="MS PGothic"/>
                <a:sym typeface="Symbol" panose="05050102010706020507" pitchFamily="18" charset="2"/>
              </a:rPr>
              <a:t>) scannez seulement les feuilles d'index pour trouver des pointeurs vers des enregistrements, jusqu'à la première entrée &gt; </a:t>
            </a:r>
            <a:r>
              <a:rPr kumimoji="0" lang="fr-CA" altLang="en-US" i="1" dirty="0">
                <a:ea typeface="MS PGothic"/>
                <a:sym typeface="Symbol" panose="05050102010706020507" pitchFamily="18" charset="2"/>
              </a:rPr>
              <a:t>v</a:t>
            </a:r>
            <a:endParaRPr lang="fr-CA" altLang="en-US" i="1" dirty="0">
              <a:ea typeface="MS PGothic"/>
            </a:endParaRPr>
          </a:p>
          <a:p>
            <a:pPr lvl="2" algn="l" rtl="0">
              <a:lnSpc>
                <a:spcPct val="90000"/>
              </a:lnSpc>
            </a:pP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Dans les deux cas, récupérez les enregistrements pointés. </a:t>
            </a:r>
          </a:p>
          <a:p>
            <a:pPr lvl="2" algn="l" rtl="0">
              <a:lnSpc>
                <a:spcPct val="90000"/>
              </a:lnSpc>
            </a:pPr>
            <a:r>
              <a:rPr kumimoji="0"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Nécessite une E / S par enregistrement;</a:t>
            </a:r>
            <a:r>
              <a:rPr lang="fr-CA" altLang="en-US" dirty="0">
                <a:ea typeface="MS PGothic" panose="020B0600070205080204" pitchFamily="34" charset="-128"/>
              </a:rPr>
              <a:t> L'analyse linéaire des fichiers peut être moins chère!</a:t>
            </a:r>
          </a:p>
          <a:p>
            <a:pPr lvl="2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Complexité semblable à </a:t>
            </a:r>
            <a:r>
              <a:rPr lang="fr-CA" altLang="en-US" b="1" dirty="0">
                <a:ea typeface="MS PGothic"/>
              </a:rPr>
              <a:t>A4</a:t>
            </a:r>
            <a:endParaRPr lang="fr-CA" altLang="en-US" b="1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7FD05BB0-1BC5-4784-9BDD-C08905CE8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Implémentation de sélections complexes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BB2B64C1-1D3F-4E22-A3D1-7315FFB662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9400" y="1025854"/>
            <a:ext cx="8356599" cy="5238463"/>
          </a:xfrm>
        </p:spPr>
        <p:txBody>
          <a:bodyPr/>
          <a:lstStyle/>
          <a:p>
            <a:pPr algn="l" rtl="0">
              <a:tabLst>
                <a:tab pos="2338388" algn="l"/>
              </a:tabLst>
            </a:pPr>
            <a: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  <a:t>Conjonction: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2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. . .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r) </a:t>
            </a:r>
          </a:p>
          <a:p>
            <a:pPr algn="l" rtl="0">
              <a:tabLst>
                <a:tab pos="2338388" algn="l"/>
              </a:tabLst>
            </a:pPr>
            <a:r>
              <a:rPr lang="fr-CA" altLang="en-US" b="1" dirty="0">
                <a:ea typeface="MS PGothic" panose="020B0600070205080204" pitchFamily="34" charset="-128"/>
              </a:rPr>
              <a:t>A7</a:t>
            </a:r>
            <a:r>
              <a:rPr lang="fr-CA" altLang="en-US" dirty="0">
                <a:ea typeface="MS PGothic" panose="020B0600070205080204" pitchFamily="34" charset="-128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sélection conjonctive en utilisant un index</a:t>
            </a:r>
            <a:r>
              <a:rPr lang="fr-CA" altLang="en-US" dirty="0">
                <a:ea typeface="MS PGothic" panose="020B0600070205080204" pitchFamily="34" charset="-128"/>
              </a:rPr>
              <a:t>).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</a:p>
          <a:p>
            <a:pPr lvl="1">
              <a:tabLst>
                <a:tab pos="2338388" algn="l"/>
              </a:tabLst>
            </a:pPr>
            <a:r>
              <a:rPr lang="fr-FR" altLang="en-US" dirty="0">
                <a:ea typeface="MS PGothic" panose="020B0600070205080204" pitchFamily="34" charset="-128"/>
              </a:rPr>
              <a:t>Applicable si </a:t>
            </a:r>
            <a:r>
              <a:rPr lang="fr-FR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quelques</a:t>
            </a:r>
            <a:r>
              <a:rPr lang="fr-FR" altLang="en-US" dirty="0">
                <a:ea typeface="MS PGothic" panose="020B0600070205080204" pitchFamily="34" charset="-128"/>
              </a:rPr>
              <a:t> conditions ont des indexes disponibles. 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2">
              <a:tabLst>
                <a:tab pos="2338388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Sélectionnez une combinaison de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et les algorithmes A1 à A7 qui entraînent le moindre coût pour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r).</a:t>
            </a:r>
          </a:p>
          <a:p>
            <a:pPr lvl="2">
              <a:tabLst>
                <a:tab pos="2338388" algn="l"/>
              </a:tabLst>
            </a:pP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Testez d'autres conditions sur le </a:t>
            </a:r>
            <a:r>
              <a:rPr lang="fr-CA" altLang="en-US" dirty="0" err="1">
                <a:ea typeface="MS PGothic" panose="020B0600070205080204" pitchFamily="34" charset="-128"/>
                <a:sym typeface="Greek Symbols" pitchFamily="18" charset="2"/>
              </a:rPr>
              <a:t>tuple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après l'avoir récupéré dans la mémoire tampon.</a:t>
            </a:r>
          </a:p>
          <a:p>
            <a:pPr algn="l" rtl="0">
              <a:tabLst>
                <a:tab pos="2338388" algn="l"/>
              </a:tabLst>
            </a:pPr>
            <a: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  <a:t>A8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sélection conjonctive en utilisant un index composite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). </a:t>
            </a:r>
          </a:p>
          <a:p>
            <a:pPr lvl="1" algn="l" rtl="0">
              <a:tabLst>
                <a:tab pos="2338388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Utilisez l'index composite (à plusieurs clés) approprié si disponible.</a:t>
            </a:r>
          </a:p>
          <a:p>
            <a:pPr algn="l" rtl="0">
              <a:tabLst>
                <a:tab pos="2338388" algn="l"/>
              </a:tabLst>
            </a:pPr>
            <a: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  <a:t>A9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sélection conjonctive par intersection d'identifiants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).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</a:p>
          <a:p>
            <a:pPr lvl="1" algn="l" rtl="0">
              <a:tabLst>
                <a:tab pos="2338388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Nécessite des indexes avec des pointeurs d'enregistrement. </a:t>
            </a:r>
          </a:p>
          <a:p>
            <a:pPr lvl="2">
              <a:tabLst>
                <a:tab pos="2338388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Utilisez l'index correspondant pour chaque condition et prenez l'intersection de tous les ensembles obtenus de pointeurs d'enregistrement. </a:t>
            </a:r>
          </a:p>
          <a:p>
            <a:pPr lvl="2">
              <a:tabLst>
                <a:tab pos="2338388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Ensuite, récupérez les enregistrements du fichier.</a:t>
            </a:r>
          </a:p>
          <a:p>
            <a:pPr lvl="2">
              <a:tabLst>
                <a:tab pos="2338388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Si certaines conditions n'ont pas d'indexes appropriés, appliquez le test en mémoire.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7CA54525-062A-441C-8B55-B1782A395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Algorithmes pour les sélections complexes</a:t>
            </a:r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855EF866-759B-4729-84CD-6D98CCFE5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191276"/>
            <a:ext cx="7594412" cy="4673076"/>
          </a:xfrm>
        </p:spPr>
        <p:txBody>
          <a:bodyPr/>
          <a:lstStyle/>
          <a:p>
            <a:pPr algn="l" rtl="0"/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Disjonction: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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2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. . .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r). </a:t>
            </a:r>
            <a:endParaRPr lang="fr-CA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algn="l" rtl="0"/>
            <a: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  <a:t>A10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sélection disjonctive par union d'identifiants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).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Applicable si 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Greek Symbols" pitchFamily="18" charset="2"/>
              </a:rPr>
              <a:t>toutes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les conditions ont des indexes disponibles. 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Sinon, utilisez le balayage linéaire.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Utilisez l'index correspondant pour chaque condition et prenez l'union de tous les ensembles obtenus de pointeurs d'enregistrement.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Ensuite, récupérez les enregistrements du fichier</a:t>
            </a:r>
          </a:p>
          <a:p>
            <a:pPr algn="l" rtl="0"/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Négation: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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r)</a:t>
            </a:r>
          </a:p>
          <a:p>
            <a:pPr lvl="1"/>
            <a:r>
              <a:rPr lang="fr-CA" altLang="en-US" dirty="0">
                <a:ea typeface="MS PGothic"/>
                <a:sym typeface="Symbol" panose="05050102010706020507" pitchFamily="18" charset="2"/>
              </a:rPr>
              <a:t>Utiliser l'analyse linéaire (scannage) sur fichier</a:t>
            </a:r>
            <a:endParaRPr lang="fr-CA" altLang="en-US" dirty="0">
              <a:ea typeface="MS PGothic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très peu d'enregistrements satisfont  et qu'un index est applicable à 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Trouvez des enregistrements satisfaisants à l'aide de l'index et récupérez les non-satisfaisants dans un fichier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7CA54525-062A-441C-8B55-B1782A395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fr-CA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Analyse d'index Bitmap</a:t>
            </a:r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855EF866-759B-4729-84CD-6D98CCFE5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904696"/>
            <a:ext cx="7421732" cy="5721655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L’algorithme de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scan d'index bitmap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de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PostgreSQL</a:t>
            </a:r>
            <a:endParaRPr lang="fr-CA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Entre l'analyse d'index secondaire et l'analyse de fichier linéaire lorsque le nombre d'enregistrements correspondants n'est pas connu avant l'exécution.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Bitmap avec 1 bit par page en relation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Étapes: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Balayage d'index utilisé pour trouver les identifiants enregistrés et définir le bit de la page correspondante dans le bitmap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Analyse linéaire des fichiers récupérant uniquement les pages dont le bit est défini sur 1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Performance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Similaire à l'analyse d'index lorsque seuls quelques bits sont définis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Similaire à l'analyse de fichier linéaire lorsque la plupart des bits sont définis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Ne se comporte jamais très mal par rapport à la meilleure alternative</a:t>
            </a:r>
          </a:p>
        </p:txBody>
      </p:sp>
    </p:spTree>
    <p:extLst>
      <p:ext uri="{BB962C8B-B14F-4D97-AF65-F5344CB8AC3E}">
        <p14:creationId xmlns:p14="http://schemas.microsoft.com/office/powerpoint/2010/main" val="389507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>
            <a:extLst>
              <a:ext uri="{FF2B5EF4-FFF2-40B4-BE49-F238E27FC236}">
                <a16:creationId xmlns:a16="http://schemas.microsoft.com/office/drawing/2014/main" id="{30ADAA97-BAE6-4F68-846B-69138BFF1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Tri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63E5989-E98B-420C-AFB3-5AD92AE20E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5" y="1234849"/>
            <a:ext cx="7501630" cy="2085867"/>
          </a:xfrm>
        </p:spPr>
        <p:txBody>
          <a:bodyPr/>
          <a:lstStyle/>
          <a:p>
            <a:r>
              <a:rPr lang="fr-CA" altLang="en-US" b="1" dirty="0">
                <a:ea typeface="MS PGothic"/>
              </a:rPr>
              <a:t>Premier algorithme</a:t>
            </a:r>
            <a:r>
              <a:rPr lang="fr-CA" altLang="en-US" dirty="0">
                <a:ea typeface="MS PGothic"/>
              </a:rPr>
              <a:t>: Nous pouvons construire un index sur la relation, puis utiliser l'index pour lire la relation dans un ordre trié (ordre </a:t>
            </a:r>
            <a:r>
              <a:rPr lang="fr-CA" altLang="en-US" i="1" dirty="0">
                <a:ea typeface="MS PGothic"/>
              </a:rPr>
              <a:t>logique</a:t>
            </a:r>
            <a:r>
              <a:rPr lang="fr-CA" altLang="en-US" dirty="0">
                <a:ea typeface="MS PGothic"/>
              </a:rPr>
              <a:t>). Peut conduire à un accès au bloc de disque pour chaque tuple.</a:t>
            </a:r>
          </a:p>
          <a:p>
            <a:pPr algn="l" rtl="0"/>
            <a:r>
              <a:rPr lang="fr-CA" altLang="en-US" b="1" dirty="0">
                <a:ea typeface="MS PGothic" panose="020B0600070205080204" pitchFamily="34" charset="-128"/>
              </a:rPr>
              <a:t>Algorithme classique</a:t>
            </a:r>
            <a:r>
              <a:rPr lang="fr-CA" altLang="en-US" dirty="0">
                <a:ea typeface="MS PGothic" panose="020B0600070205080204" pitchFamily="34" charset="-128"/>
              </a:rPr>
              <a:t>: Pour les relations qui tiennent en mémoire, des techniques de </a:t>
            </a:r>
            <a:r>
              <a:rPr lang="fr-CA" altLang="en-US" b="1" dirty="0">
                <a:solidFill>
                  <a:schemeClr val="tx2"/>
                </a:solidFill>
                <a:ea typeface="MS PGothic" panose="020B0600070205080204" pitchFamily="34" charset="-128"/>
              </a:rPr>
              <a:t>tri interne </a:t>
            </a:r>
            <a:r>
              <a:rPr lang="fr-CA" altLang="en-US" dirty="0">
                <a:ea typeface="MS PGothic" panose="020B0600070205080204" pitchFamily="34" charset="-128"/>
              </a:rPr>
              <a:t>comme le tri rapide peuvent être utilisées. </a:t>
            </a:r>
          </a:p>
          <a:p>
            <a:pPr lvl="1"/>
            <a:r>
              <a:rPr lang="fr-CA" altLang="en-US" dirty="0">
                <a:ea typeface="MS PGothic"/>
              </a:rPr>
              <a:t>Pour les relations qui ne </a:t>
            </a:r>
            <a:r>
              <a:rPr lang="fr-CA" altLang="ja-JP" dirty="0">
                <a:ea typeface="MS PGothic"/>
              </a:rPr>
              <a:t>rentre dans la mémoire, on utilise un</a:t>
            </a:r>
            <a:r>
              <a:rPr lang="fr-CA" altLang="ja-JP" i="1" dirty="0">
                <a:ea typeface="MS PGothic"/>
              </a:rPr>
              <a:t> tri externe</a:t>
            </a:r>
            <a:r>
              <a:rPr lang="fr-CA" altLang="ja-JP" dirty="0">
                <a:ea typeface="MS PGothic"/>
              </a:rPr>
              <a:t>, par exemple le </a:t>
            </a:r>
            <a:r>
              <a:rPr lang="fr-CA" altLang="ja-JP" b="1" dirty="0">
                <a:solidFill>
                  <a:schemeClr val="tx2"/>
                </a:solidFill>
                <a:ea typeface="MS PGothic"/>
              </a:rPr>
              <a:t>tri-fusion externe </a:t>
            </a:r>
            <a:r>
              <a:rPr lang="fr-CA" altLang="ja-JP" dirty="0">
                <a:ea typeface="MS PGothic"/>
              </a:rPr>
              <a:t>est un bon choix (pour obtenir un ordre</a:t>
            </a:r>
            <a:r>
              <a:rPr lang="fr-CA" altLang="ja-JP" i="1" dirty="0">
                <a:ea typeface="MS PGothic"/>
              </a:rPr>
              <a:t> physique</a:t>
            </a:r>
            <a:r>
              <a:rPr lang="fr-CA" altLang="ja-JP" dirty="0">
                <a:ea typeface="MS PGothic"/>
              </a:rPr>
              <a:t>). </a:t>
            </a:r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>
            <a:extLst>
              <a:ext uri="{FF2B5EF4-FFF2-40B4-BE49-F238E27FC236}">
                <a16:creationId xmlns:a16="http://schemas.microsoft.com/office/drawing/2014/main" id="{2E05F04B-6D1D-4332-BF78-7954D146D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7288" y="272720"/>
            <a:ext cx="7812088" cy="457200"/>
          </a:xfrm>
        </p:spPr>
        <p:txBody>
          <a:bodyPr/>
          <a:lstStyle/>
          <a:p>
            <a:pPr algn="l" rtl="0"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Exemple: tri externe à l'aide du tri-fusion</a:t>
            </a:r>
          </a:p>
        </p:txBody>
      </p:sp>
      <p:pic>
        <p:nvPicPr>
          <p:cNvPr id="37891" name="Picture 8">
            <a:extLst>
              <a:ext uri="{FF2B5EF4-FFF2-40B4-BE49-F238E27FC236}">
                <a16:creationId xmlns:a16="http://schemas.microsoft.com/office/drawing/2014/main" id="{721DF48C-363E-4408-8053-3C04462AC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533" y="948267"/>
            <a:ext cx="6587067" cy="519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FF0E6F30-3341-416A-97A7-D2C72A5D0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Tri-fusion externe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F6CCD75-942C-439D-82FA-FF88628B29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80" y="1777362"/>
            <a:ext cx="8002170" cy="2404099"/>
          </a:xfrm>
        </p:spPr>
        <p:txBody>
          <a:bodyPr/>
          <a:lstStyle/>
          <a:p>
            <a:pPr algn="l" rtl="0">
              <a:buAutoNum type="arabicPeriod"/>
            </a:pPr>
            <a:r>
              <a:rPr lang="fr-CA" altLang="en-US" b="1" dirty="0">
                <a:ea typeface="MS PGothic"/>
              </a:rPr>
              <a:t>Créer des runs triés</a:t>
            </a:r>
            <a:r>
              <a:rPr lang="fr-CA" altLang="en-US" dirty="0">
                <a:ea typeface="MS PGothic"/>
              </a:rPr>
              <a:t>.</a:t>
            </a:r>
          </a:p>
          <a:p>
            <a:pPr marL="0" indent="0">
              <a:buNone/>
            </a:pPr>
            <a:r>
              <a:rPr lang="fr-CA" altLang="en-US" dirty="0">
                <a:ea typeface="MS PGothic"/>
              </a:rPr>
              <a:t>       Initialiser i = 0 au départ. </a:t>
            </a:r>
            <a:br>
              <a:rPr lang="fr-CA" altLang="en-US" dirty="0">
                <a:ea typeface="MS PGothic"/>
              </a:rPr>
            </a:br>
            <a:r>
              <a:rPr lang="fr-CA" altLang="en-US" dirty="0">
                <a:ea typeface="MS PGothic"/>
              </a:rPr>
              <a:t>       Répétez ce qui suit jusqu'à la fin de la relation:</a:t>
            </a:r>
            <a:endParaRPr lang="fr-CA" altLang="en-US" sz="800" i="1" dirty="0">
              <a:ea typeface="MS PGothic" panose="020B0600070205080204" pitchFamily="34" charset="-128"/>
            </a:endParaRPr>
          </a:p>
          <a:p>
            <a:pPr marL="400050" lvl="1" indent="0">
              <a:buNone/>
            </a:pPr>
            <a:r>
              <a:rPr lang="fr-CA" altLang="en-US" dirty="0">
                <a:ea typeface="MS PGothic"/>
              </a:rPr>
              <a:t>       (a) Lire </a:t>
            </a:r>
            <a:r>
              <a:rPr lang="fr-CA" altLang="en-US" i="1" dirty="0">
                <a:ea typeface="MS PGothic"/>
              </a:rPr>
              <a:t>M</a:t>
            </a:r>
            <a:r>
              <a:rPr lang="fr-CA" altLang="en-US" dirty="0">
                <a:ea typeface="MS PGothic"/>
              </a:rPr>
              <a:t> blocs de la relation en mémoire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/>
              </a:rPr>
              <a:t>       (b) Trier les blocs en mémoire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/>
              </a:rPr>
              <a:t>       (c) Écrire des données triées dans un "run" </a:t>
            </a:r>
            <a:r>
              <a:rPr lang="fr-CA" altLang="en-US" i="1" dirty="0">
                <a:ea typeface="MS PGothic"/>
              </a:rPr>
              <a:t>R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dirty="0">
                <a:ea typeface="MS PGothic"/>
              </a:rPr>
              <a:t> sur le disque                   </a:t>
            </a:r>
          </a:p>
          <a:p>
            <a:pPr marL="400050" lvl="1" indent="0">
              <a:buNone/>
            </a:pPr>
            <a:r>
              <a:rPr lang="fr-CA" altLang="en-US" dirty="0">
                <a:ea typeface="MS PGothic"/>
              </a:rPr>
              <a:t>       (d) incrémenter</a:t>
            </a:r>
            <a:r>
              <a:rPr lang="fr-CA" altLang="en-US" i="1" dirty="0">
                <a:ea typeface="MS PGothic"/>
              </a:rPr>
              <a:t> i </a:t>
            </a:r>
            <a:br>
              <a:rPr lang="fr-CA" altLang="en-US" i="1" dirty="0">
                <a:ea typeface="MS PGothic" panose="020B0600070205080204" pitchFamily="34" charset="-128"/>
              </a:rPr>
            </a:br>
            <a:r>
              <a:rPr lang="fr-CA" altLang="en-US" sz="800" i="1" dirty="0">
                <a:ea typeface="MS PGothic"/>
              </a:rPr>
              <a:t> </a:t>
            </a:r>
            <a:endParaRPr lang="fr-CA" altLang="en-US" sz="800" i="1" dirty="0">
              <a:ea typeface="MS PGothic" panose="020B0600070205080204" pitchFamily="34" charset="-128"/>
            </a:endParaRPr>
          </a:p>
          <a:p>
            <a:pPr marL="0" indent="0" algn="l" rtl="0">
              <a:buNone/>
            </a:pPr>
            <a:r>
              <a:rPr lang="fr-CA" altLang="en-US" dirty="0">
                <a:ea typeface="MS PGothic" panose="020B0600070205080204" pitchFamily="34" charset="-128"/>
              </a:rPr>
              <a:t>Supposez que la valeur finale de</a:t>
            </a:r>
            <a:r>
              <a:rPr lang="fr-CA" altLang="en-US" i="1" dirty="0">
                <a:ea typeface="MS PGothic" panose="020B0600070205080204" pitchFamily="34" charset="-128"/>
              </a:rPr>
              <a:t> i est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N</a:t>
            </a:r>
          </a:p>
          <a:p>
            <a:pPr marL="0" indent="0">
              <a:buNone/>
            </a:pPr>
            <a:r>
              <a:rPr lang="fr-CA" altLang="en-US" dirty="0">
                <a:ea typeface="MS PGothic"/>
              </a:rPr>
              <a:t>On a maintenant N runs</a:t>
            </a:r>
            <a:r>
              <a:rPr lang="fr-CA" altLang="en-US" i="1" dirty="0">
                <a:ea typeface="MS PGothic"/>
              </a:rPr>
              <a:t> </a:t>
            </a:r>
            <a:r>
              <a:rPr lang="fr-CA" i="1" dirty="0">
                <a:ea typeface="MS PGothic"/>
                <a:cs typeface="Helvetica"/>
              </a:rPr>
              <a:t>R1</a:t>
            </a:r>
            <a:r>
              <a:rPr lang="fr-CA" dirty="0">
                <a:ea typeface="MS PGothic"/>
                <a:cs typeface="Helvetica"/>
              </a:rPr>
              <a:t> , …, </a:t>
            </a:r>
            <a:r>
              <a:rPr lang="fr-CA" i="1" dirty="0">
                <a:ea typeface="MS PGothic"/>
                <a:cs typeface="Helvetica"/>
              </a:rPr>
              <a:t>RN</a:t>
            </a:r>
            <a:r>
              <a:rPr lang="fr-CA" dirty="0">
                <a:ea typeface="MS PGothic"/>
                <a:cs typeface="Helvetica"/>
              </a:rPr>
              <a:t> </a:t>
            </a:r>
            <a:endParaRPr lang="fr-CA" altLang="en-US" i="1" dirty="0">
              <a:ea typeface="MS PGothic" panose="020B0600070205080204" pitchFamily="34" charset="-128"/>
            </a:endParaRPr>
          </a:p>
          <a:p>
            <a:pPr marL="0" indent="0">
              <a:buNone/>
            </a:pPr>
            <a:endParaRPr lang="fr-CA" altLang="en-US" dirty="0">
              <a:ea typeface="MS PGothic"/>
            </a:endParaRPr>
          </a:p>
          <a:p>
            <a:pPr marL="0" indent="0" algn="l">
              <a:buNone/>
            </a:pPr>
            <a:r>
              <a:rPr lang="fr-CA" altLang="en-US" b="1" dirty="0">
                <a:ea typeface="MS PGothic"/>
              </a:rPr>
              <a:t>2.</a:t>
            </a:r>
            <a:r>
              <a:rPr lang="fr-CA" altLang="en-US" dirty="0">
                <a:ea typeface="MS PGothic"/>
              </a:rPr>
              <a:t> </a:t>
            </a:r>
            <a:r>
              <a:rPr lang="fr-CA" altLang="en-US" b="1" dirty="0">
                <a:ea typeface="MS PGothic"/>
              </a:rPr>
              <a:t>Fusionner tous les runs </a:t>
            </a:r>
            <a:r>
              <a:rPr lang="fr-CA" altLang="en-US" dirty="0">
                <a:ea typeface="MS PGothic"/>
              </a:rPr>
              <a:t>(diapo suivante) … 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19586A7C-CFE1-4107-AB21-0043BE6F0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380" y="916907"/>
            <a:ext cx="545976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None/>
            </a:pPr>
            <a:r>
              <a:rPr kumimoji="0" lang="en-US" altLang="en-US" sz="1700" i="1" dirty="0"/>
              <a:t>M</a:t>
            </a:r>
            <a:r>
              <a:rPr kumimoji="0" lang="en-US" altLang="en-US" sz="1700" dirty="0"/>
              <a:t> désigne la taille de la mémoire (</a:t>
            </a:r>
            <a:r>
              <a:rPr kumimoji="0" lang="en-US" altLang="en-US" sz="1700" dirty="0" err="1"/>
              <a:t>en</a:t>
            </a:r>
            <a:r>
              <a:rPr kumimoji="0" lang="en-US" altLang="en-US" sz="1700" dirty="0"/>
              <a:t> blocs). 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fr-CA" altLang="en-US" sz="1800" dirty="0">
                <a:ea typeface="MS PGothic"/>
              </a:rPr>
              <a:t>i stocke le nombre </a:t>
            </a:r>
            <a:r>
              <a:rPr lang="fr-CA" altLang="en-US" sz="1800" dirty="0" err="1">
                <a:ea typeface="MS PGothic"/>
              </a:rPr>
              <a:t>courrant</a:t>
            </a:r>
            <a:r>
              <a:rPr lang="fr-CA" altLang="en-US" sz="1800" dirty="0">
                <a:ea typeface="MS PGothic"/>
              </a:rPr>
              <a:t> de runs.</a:t>
            </a:r>
            <a:endParaRPr kumimoji="0" lang="en-US" alt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83E7B48-50DD-40B1-82EB-DB0F7EE99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Chapitre 15: Traitement des requêtes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04C8AB1-093B-4BD3-B57D-1117443AEF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174689"/>
            <a:ext cx="7509376" cy="3096524"/>
          </a:xfrm>
        </p:spPr>
        <p:txBody>
          <a:bodyPr/>
          <a:lstStyle/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Aperçu </a:t>
            </a:r>
          </a:p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Mesures du coût de la requête</a:t>
            </a:r>
          </a:p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Opération de sélection </a:t>
            </a:r>
          </a:p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Tri </a:t>
            </a:r>
          </a:p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Opération de jointure  </a:t>
            </a:r>
          </a:p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Autres opérations</a:t>
            </a:r>
          </a:p>
          <a:p>
            <a:pPr algn="l" rtl="0"/>
            <a:r>
              <a:rPr lang="fr-FR" altLang="en-US" dirty="0">
                <a:ea typeface="MS PGothic" panose="020B0600070205080204" pitchFamily="34" charset="-128"/>
              </a:rPr>
              <a:t>Évaluation des expressions</a:t>
            </a:r>
          </a:p>
        </p:txBody>
      </p:sp>
    </p:spTree>
  </p:cSld>
  <p:clrMapOvr>
    <a:masterClrMapping/>
  </p:clrMapOvr>
  <p:transition advTm="5014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>
            <a:extLst>
              <a:ext uri="{FF2B5EF4-FFF2-40B4-BE49-F238E27FC236}">
                <a16:creationId xmlns:a16="http://schemas.microsoft.com/office/drawing/2014/main" id="{B455E99A-6E33-4D71-AC5E-6946BAEB2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Tri-fusion externe (suite)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55E9DD6-1995-4144-A54F-C000727D8C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8380"/>
            <a:ext cx="7483876" cy="3945043"/>
          </a:xfrm>
        </p:spPr>
        <p:txBody>
          <a:bodyPr/>
          <a:lstStyle/>
          <a:p>
            <a:pPr marL="0" indent="0">
              <a:buNone/>
            </a:pP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2. </a:t>
            </a:r>
            <a:r>
              <a:rPr lang="fr-CA" altLang="en-US" b="1" dirty="0">
                <a:ea typeface="MS PGothic"/>
              </a:rPr>
              <a:t>Fusionner les runs (fusion à N voies)</a:t>
            </a:r>
            <a:r>
              <a:rPr lang="fr-CA" altLang="en-US" dirty="0">
                <a:ea typeface="MS PGothic"/>
              </a:rPr>
              <a:t>. Nous supposons (pour l'instant) que </a:t>
            </a:r>
            <a:r>
              <a:rPr lang="fr-CA" altLang="en-US" i="1" dirty="0">
                <a:ea typeface="MS PGothic"/>
              </a:rPr>
              <a:t>N</a:t>
            </a:r>
            <a:r>
              <a:rPr lang="fr-CA" altLang="en-US" dirty="0">
                <a:ea typeface="MS PGothic"/>
              </a:rPr>
              <a:t> &lt; </a:t>
            </a:r>
            <a:r>
              <a:rPr lang="fr-CA" altLang="en-US" i="1" dirty="0">
                <a:ea typeface="MS PGothic"/>
              </a:rPr>
              <a:t>M</a:t>
            </a:r>
            <a:r>
              <a:rPr lang="fr-CA" altLang="en-US" dirty="0">
                <a:ea typeface="MS PGothic"/>
              </a:rPr>
              <a:t>.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marL="457200" lvl="1" indent="0" algn="l" rtl="0">
              <a:buNone/>
            </a:pPr>
            <a:r>
              <a:rPr lang="fr-CA" altLang="en-US" b="1" dirty="0">
                <a:solidFill>
                  <a:srgbClr val="FF9900"/>
                </a:solidFill>
                <a:ea typeface="MS PGothic" panose="020B0600070205080204" pitchFamily="34" charset="-128"/>
              </a:rPr>
              <a:t>1.</a:t>
            </a:r>
            <a:r>
              <a:rPr lang="fr-CA" altLang="en-US" dirty="0">
                <a:ea typeface="MS PGothic" panose="020B0600070205080204" pitchFamily="34" charset="-128"/>
              </a:rPr>
              <a:t> Utilisé </a:t>
            </a:r>
            <a:r>
              <a:rPr lang="fr-CA" altLang="en-US" i="1" dirty="0">
                <a:ea typeface="MS PGothic" panose="020B0600070205080204" pitchFamily="34" charset="-128"/>
              </a:rPr>
              <a:t>N </a:t>
            </a:r>
            <a:r>
              <a:rPr lang="fr-CA" altLang="en-US" dirty="0">
                <a:ea typeface="MS PGothic" panose="020B0600070205080204" pitchFamily="34" charset="-128"/>
              </a:rPr>
              <a:t>blocs de mémoire pour mettre en tampon les entrées et 1 bloc pour tamponner la sortie. Lisez le premier bloc de chaque run dans sa page tampon.</a:t>
            </a:r>
          </a:p>
          <a:p>
            <a:pPr marL="457200" lvl="1" indent="0">
              <a:buNone/>
            </a:pPr>
            <a:r>
              <a:rPr lang="fr-CA" altLang="en-US" b="1" dirty="0">
                <a:solidFill>
                  <a:srgbClr val="FF9900"/>
                </a:solidFill>
                <a:ea typeface="MS PGothic"/>
              </a:rPr>
              <a:t>2. </a:t>
            </a:r>
            <a:r>
              <a:rPr lang="fr-CA" altLang="en-US" b="1" dirty="0">
                <a:ea typeface="MS PGothic"/>
              </a:rPr>
              <a:t>répéter  </a:t>
            </a:r>
            <a:endParaRPr lang="fr-CA" altLang="en-US" b="1" dirty="0">
              <a:ea typeface="MS PGothic" panose="020B0600070205080204" pitchFamily="34" charset="-128"/>
            </a:endParaRPr>
          </a:p>
          <a:p>
            <a:pPr marL="1200150" lvl="2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</a:rPr>
              <a:t>Sélectionnez le premier enregistrement (dans l'ordre de tri) parmi toutes les pages de tampon</a:t>
            </a:r>
          </a:p>
          <a:p>
            <a:pPr marL="1200150" lvl="2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</a:rPr>
              <a:t>Écrivez l'enregistrement dans le tampon de sortie. Si le tampon de sortie est plein, écrivez-le sur le disque.</a:t>
            </a:r>
          </a:p>
          <a:p>
            <a:pPr marL="1200150" lvl="2" indent="-342900">
              <a:buFont typeface="Monotype Sorts" pitchFamily="-65" charset="2"/>
              <a:buAutoNum type="arabicPeriod"/>
            </a:pPr>
            <a:r>
              <a:rPr lang="fr-CA" altLang="en-US" dirty="0">
                <a:ea typeface="MS PGothic"/>
              </a:rPr>
              <a:t>Supprimez l'enregistrement de sa page de tampon d'entrée.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b="1" dirty="0">
                <a:ea typeface="MS PGothic"/>
              </a:rPr>
              <a:t>If</a:t>
            </a:r>
            <a:r>
              <a:rPr lang="fr-CA" altLang="en-US" dirty="0">
                <a:ea typeface="MS PGothic"/>
              </a:rPr>
              <a:t> la page tampon devient vide </a:t>
            </a:r>
            <a:r>
              <a:rPr lang="fr-CA" altLang="en-US" b="1" dirty="0" err="1">
                <a:ea typeface="MS PGothic"/>
              </a:rPr>
              <a:t>then</a:t>
            </a:r>
            <a:br>
              <a:rPr lang="fr-CA" altLang="en-US" b="1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/>
              </a:rPr>
              <a:t> lire le bloc suivant (le cas échéant) de run dans le tampon.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marL="457200" lvl="1" indent="0" algn="l" rtl="0">
              <a:buNone/>
            </a:pPr>
            <a:r>
              <a:rPr lang="fr-CA" altLang="en-US" b="1" dirty="0">
                <a:solidFill>
                  <a:srgbClr val="FF9900"/>
                </a:solidFill>
                <a:ea typeface="MS PGothic" panose="020B0600070205080204" pitchFamily="34" charset="-128"/>
              </a:rPr>
              <a:t>3.</a:t>
            </a:r>
            <a:r>
              <a:rPr lang="fr-CA" altLang="en-US" b="1" dirty="0">
                <a:ea typeface="MS PGothic" panose="020B0600070205080204" pitchFamily="34" charset="-128"/>
              </a:rPr>
              <a:t> jusqu'à ce que</a:t>
            </a:r>
            <a:r>
              <a:rPr lang="fr-CA" altLang="en-US" dirty="0">
                <a:ea typeface="MS PGothic" panose="020B0600070205080204" pitchFamily="34" charset="-128"/>
              </a:rPr>
              <a:t> toutes les pages du tampon d'entrée sont vides:</a:t>
            </a:r>
          </a:p>
        </p:txBody>
      </p:sp>
    </p:spTree>
    <p:extLst>
      <p:ext uri="{BB962C8B-B14F-4D97-AF65-F5344CB8AC3E}">
        <p14:creationId xmlns:p14="http://schemas.microsoft.com/office/powerpoint/2010/main" val="152073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>
            <a:extLst>
              <a:ext uri="{FF2B5EF4-FFF2-40B4-BE49-F238E27FC236}">
                <a16:creationId xmlns:a16="http://schemas.microsoft.com/office/drawing/2014/main" id="{7F8477BF-A00E-4926-BD0B-683BCBA00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Tri-fusion externe (suite)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8BC4BBE-E990-4F52-8483-E23470A741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62657"/>
            <a:ext cx="7482474" cy="2735577"/>
          </a:xfrm>
        </p:spPr>
        <p:txBody>
          <a:bodyPr/>
          <a:lstStyle/>
          <a:p>
            <a:pPr algn="l" rtl="0">
              <a:tabLst>
                <a:tab pos="2120900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Si </a:t>
            </a:r>
            <a:r>
              <a:rPr lang="fr-CA" altLang="en-US" i="1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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plusieurs fusions sont requis.</a:t>
            </a:r>
          </a:p>
          <a:p>
            <a:pPr lvl="1" algn="l" rtl="0">
              <a:tabLst>
                <a:tab pos="2120900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À chaque passage, des groupes contigus de </a:t>
            </a:r>
            <a:r>
              <a:rPr lang="fr-CA" altLang="en-US" i="1" dirty="0">
                <a:ea typeface="MS PGothic" panose="020B0600070205080204" pitchFamily="34" charset="-128"/>
              </a:rPr>
              <a:t>M </a:t>
            </a:r>
            <a:r>
              <a:rPr lang="fr-CA" altLang="en-US" dirty="0">
                <a:ea typeface="MS PGothic" panose="020B0600070205080204" pitchFamily="34" charset="-128"/>
              </a:rPr>
              <a:t>- 1 courses sont fusionnées. </a:t>
            </a:r>
          </a:p>
          <a:p>
            <a:pPr lvl="1" algn="l" rtl="0">
              <a:tabLst>
                <a:tab pos="2120900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Une passe réduit le nombre de passages d'un facteur de </a:t>
            </a:r>
            <a:r>
              <a:rPr lang="fr-CA" altLang="en-US" i="1" dirty="0">
                <a:ea typeface="MS PGothic" panose="020B0600070205080204" pitchFamily="34" charset="-128"/>
              </a:rPr>
              <a:t>M</a:t>
            </a:r>
            <a:r>
              <a:rPr lang="fr-CA" altLang="en-US" dirty="0">
                <a:ea typeface="MS PGothic" panose="020B0600070205080204" pitchFamily="34" charset="-128"/>
              </a:rPr>
              <a:t> -1, et crée des exécutions plus longues du même facteur. </a:t>
            </a:r>
          </a:p>
          <a:p>
            <a:pPr lvl="2" algn="l" rtl="0">
              <a:tabLst>
                <a:tab pos="2120900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Par exemple, si M = 11 et qu'il y a 90 </a:t>
            </a:r>
            <a:r>
              <a:rPr lang="fr-CA" altLang="en-US" dirty="0" err="1">
                <a:ea typeface="MS PGothic" panose="020B0600070205080204" pitchFamily="34" charset="-128"/>
              </a:rPr>
              <a:t>runs</a:t>
            </a:r>
            <a:r>
              <a:rPr lang="fr-CA" altLang="en-US" dirty="0">
                <a:ea typeface="MS PGothic" panose="020B0600070205080204" pitchFamily="34" charset="-128"/>
              </a:rPr>
              <a:t>, une passe réduit le nombre d'exécutions à 9, chaque 10 fois la taille des </a:t>
            </a:r>
            <a:r>
              <a:rPr lang="fr-CA" altLang="en-US" dirty="0" err="1">
                <a:ea typeface="MS PGothic" panose="020B0600070205080204" pitchFamily="34" charset="-128"/>
              </a:rPr>
              <a:t>runs</a:t>
            </a:r>
            <a:r>
              <a:rPr lang="fr-CA" altLang="en-US" dirty="0">
                <a:ea typeface="MS PGothic" panose="020B0600070205080204" pitchFamily="34" charset="-128"/>
              </a:rPr>
              <a:t> initiales</a:t>
            </a:r>
          </a:p>
          <a:p>
            <a:pPr lvl="1" algn="l" rtl="0">
              <a:tabLst>
                <a:tab pos="2120900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Des passes répétées sont effectuées jusqu'à ce que toutes les </a:t>
            </a:r>
            <a:r>
              <a:rPr lang="fr-CA" altLang="en-US" dirty="0" err="1">
                <a:ea typeface="MS PGothic" panose="020B0600070205080204" pitchFamily="34" charset="-128"/>
              </a:rPr>
              <a:t>runs</a:t>
            </a:r>
            <a:r>
              <a:rPr lang="fr-CA" altLang="en-US" dirty="0">
                <a:ea typeface="MS PGothic" panose="020B0600070205080204" pitchFamily="34" charset="-128"/>
              </a:rPr>
              <a:t> aient été fusionnées en une seule.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1026">
            <a:extLst>
              <a:ext uri="{FF2B5EF4-FFF2-40B4-BE49-F238E27FC236}">
                <a16:creationId xmlns:a16="http://schemas.microsoft.com/office/drawing/2014/main" id="{DFC73E65-9AFD-4ECD-9AF3-77E9B19EF8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Tri par fusion externe (suite)</a:t>
            </a:r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DE302D56-8B04-422C-8D1F-3315935AFB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5" y="1150625"/>
            <a:ext cx="7711865" cy="4926132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Analyse de coût: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1 bloc par exécution entraîne trop de recherches lors de la fusion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Utilisez plutôt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blocs tampons par exécution</a:t>
            </a:r>
            <a:endParaRPr lang="fr-CA" altLang="en-US" baseline="-25000" dirty="0">
              <a:ea typeface="MS PGothic" panose="020B0600070205080204" pitchFamily="34" charset="-128"/>
            </a:endParaRPr>
          </a:p>
          <a:p>
            <a:pPr lvl="3" algn="l" rtl="0"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fr-CA" altLang="en-US" dirty="0">
                <a:ea typeface="MS PGothic" panose="020B0600070205080204" pitchFamily="34" charset="-128"/>
                <a:sym typeface="Wingdings" panose="05000000000000000000" pitchFamily="2" charset="2"/>
              </a:rPr>
              <a:t>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lire écrire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blocs à la fois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Peut fusionner 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</a:t>
            </a:r>
            <a:r>
              <a:rPr lang="fr-CA" altLang="en-US" i="1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M / </a:t>
            </a:r>
            <a:r>
              <a:rPr lang="fr-CA" altLang="en-US" i="1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 – 1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runs en un seul passage</a:t>
            </a:r>
            <a:endParaRPr lang="fr-CA" altLang="en-US" dirty="0">
              <a:ea typeface="MS PGothic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Nombre total de passes de fusion requises: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log </a:t>
            </a:r>
            <a:r>
              <a:rPr lang="fr-CA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 / 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bb</a:t>
            </a:r>
            <a:r>
              <a:rPr lang="fr-CA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 – 1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M)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Les </a:t>
            </a:r>
            <a:r>
              <a:rPr lang="fr-CA" altLang="en-US" b="1" u="sng" dirty="0">
                <a:ea typeface="MS PGothic" panose="020B0600070205080204" pitchFamily="34" charset="-128"/>
              </a:rPr>
              <a:t>transferts de bloc </a:t>
            </a:r>
            <a:r>
              <a:rPr lang="fr-CA" altLang="en-US" dirty="0">
                <a:ea typeface="MS PGothic" panose="020B0600070205080204" pitchFamily="34" charset="-128"/>
              </a:rPr>
              <a:t>pour la création de l'exécution initiale ainsi que pour chaque passe sont de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2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endParaRPr lang="fr-CA" altLang="en-US" dirty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pour le passage final, on ne compte pas le </a:t>
            </a:r>
            <a:r>
              <a:rPr lang="fr-CA" altLang="ja-JP" dirty="0">
                <a:ea typeface="MS PGothic" panose="020B0600070205080204" pitchFamily="34" charset="-128"/>
              </a:rPr>
              <a:t>coût d'écriture </a:t>
            </a:r>
          </a:p>
          <a:p>
            <a:pPr lvl="3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nous ignorons le coût d'écriture final pour toutes les opérations car la sortie d'une opération peut être envoyée à l'opération parent sans être écrite sur le disque</a:t>
            </a:r>
          </a:p>
          <a:p>
            <a:pPr lvl="2">
              <a:lnSpc>
                <a:spcPct val="90000"/>
              </a:lnSpc>
            </a:pPr>
            <a:r>
              <a:rPr lang="fr-CA" altLang="en-US" dirty="0">
                <a:ea typeface="MS PGothic"/>
              </a:rPr>
              <a:t>Ainsi </a:t>
            </a:r>
            <a:r>
              <a:rPr lang="fr-CA" altLang="en-US" b="1" u="sng" dirty="0">
                <a:ea typeface="MS PGothic"/>
              </a:rPr>
              <a:t>nombre total de transferts de blocs </a:t>
            </a:r>
            <a:r>
              <a:rPr lang="fr-CA" altLang="en-US" dirty="0">
                <a:ea typeface="MS PGothic"/>
              </a:rPr>
              <a:t>pour le tri externe: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/>
              </a:rPr>
              <a:t>2b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</a:rPr>
              <a:t>r </a:t>
            </a:r>
            <a:r>
              <a:rPr lang="fr-CA" altLang="en-US" dirty="0">
                <a:solidFill>
                  <a:schemeClr val="tx2"/>
                </a:solidFill>
                <a:ea typeface="MS PGothic"/>
              </a:rPr>
              <a:t>(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log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 </a:t>
            </a:r>
            <a:r>
              <a:rPr lang="fr-CA" altLang="en-US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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M / 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bb</a:t>
            </a:r>
            <a:r>
              <a:rPr lang="fr-CA" altLang="en-US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 – 1 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/ M)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 + 1)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	</a:t>
            </a:r>
            <a:endParaRPr lang="fr-CA" altLang="en-US" dirty="0">
              <a:ea typeface="MS PGothic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b="1" u="sng" dirty="0">
                <a:ea typeface="MS PGothic" panose="020B0600070205080204" pitchFamily="34" charset="-128"/>
                <a:sym typeface="Symbol" panose="05050102010706020507" pitchFamily="18" charset="2"/>
              </a:rPr>
              <a:t>Recherche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diapositive suivante</a:t>
            </a:r>
          </a:p>
          <a:p>
            <a:pPr algn="l" rtl="0">
              <a:lnSpc>
                <a:spcPct val="90000"/>
              </a:lnSpc>
            </a:pPr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>
            <a:extLst>
              <a:ext uri="{FF2B5EF4-FFF2-40B4-BE49-F238E27FC236}">
                <a16:creationId xmlns:a16="http://schemas.microsoft.com/office/drawing/2014/main" id="{37F47688-C60A-4B93-A080-91044678D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Tri par fusion externe (suite)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0ABE10F-E8EA-413F-AB31-270B5A8638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2657"/>
            <a:ext cx="7352506" cy="4992773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Coût des recherches</a:t>
            </a:r>
          </a:p>
          <a:p>
            <a:pPr lvl="1" algn="l" rtl="0"/>
            <a:r>
              <a:rPr lang="fr-CA" altLang="en-US" dirty="0">
                <a:ea typeface="MS PGothic"/>
              </a:rPr>
              <a:t>Pendant la génération de run: on cherche à lire chaque run et on cherche à écrire chaque run</a:t>
            </a:r>
          </a:p>
          <a:p>
            <a:pPr lvl="2" algn="l" rtl="0"/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 2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Pendant la phase de fusion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Avoir besoin 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2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recherche pour chaque passe de fusion </a:t>
            </a:r>
          </a:p>
          <a:p>
            <a:pPr lvl="3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sauf le dernier qui ne nécessite pas d'écriture</a:t>
            </a:r>
          </a:p>
          <a:p>
            <a:pPr lvl="2"/>
            <a:r>
              <a:rPr lang="fr-CA" altLang="en-US" b="1" u="sng" dirty="0">
                <a:ea typeface="MS PGothic"/>
                <a:sym typeface="Symbol" panose="05050102010706020507" pitchFamily="18" charset="2"/>
              </a:rPr>
              <a:t>Nombre total de recherches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: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/>
              </a:rPr>
              <a:t>2 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/ M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 + </a:t>
            </a:r>
            <a:r>
              <a:rPr lang="fr-CA" altLang="en-US" dirty="0">
                <a:solidFill>
                  <a:schemeClr val="tx2"/>
                </a:solidFill>
                <a:ea typeface="MS PGothic"/>
              </a:rPr>
              <a:t>2 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 (</a:t>
            </a:r>
            <a:r>
              <a:rPr lang="fr-CA" altLang="en-US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log</a:t>
            </a:r>
            <a:r>
              <a:rPr lang="fr-CA" altLang="en-US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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M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/ 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bb</a:t>
            </a:r>
            <a:r>
              <a:rPr lang="fr-CA" altLang="en-US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 – 1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/ M)</a:t>
            </a:r>
            <a:r>
              <a:rPr lang="fr-CA" altLang="en-US" dirty="0">
                <a:solidFill>
                  <a:schemeClr val="tx2"/>
                </a:solidFill>
                <a:ea typeface="MS PGothic"/>
                <a:sym typeface="Symbol" panose="05050102010706020507" pitchFamily="18" charset="2"/>
              </a:rPr>
              <a:t> -1)</a:t>
            </a:r>
            <a:endParaRPr lang="fr-CA" altLang="en-US" dirty="0">
              <a:solidFill>
                <a:schemeClr val="tx2"/>
              </a:solidFill>
              <a:ea typeface="MS P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879B8AA5-A0A8-4838-ADA1-686E9F72F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Opération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de jointure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29C29A8-5587-4BF6-ABF6-F0C97C489F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5" y="1153195"/>
            <a:ext cx="7542632" cy="3770292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Plusieurs algorithmes différents pour implémenter les jointures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Jointure en boucles imbriquées</a:t>
            </a:r>
          </a:p>
          <a:p>
            <a:pPr lvl="1"/>
            <a:r>
              <a:rPr lang="fr-CA" altLang="en-US" dirty="0">
                <a:ea typeface="MS PGothic"/>
              </a:rPr>
              <a:t>Jointure en boucles imbriquées à blocs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Jointure en boucles imbriquées indexée</a:t>
            </a:r>
          </a:p>
          <a:p>
            <a:pPr lvl="1"/>
            <a:r>
              <a:rPr lang="fr-CA" altLang="en-US" dirty="0">
                <a:ea typeface="MS PGothic"/>
              </a:rPr>
              <a:t>Jointure par tri-fusion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Jointure par hachage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Choix basé sur l'estimation des coûts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Les exemples utilisent les informations suivantes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Nombre d'enregistrements de </a:t>
            </a:r>
            <a:r>
              <a:rPr lang="fr-CA" altLang="en-US" i="1" dirty="0">
                <a:ea typeface="MS PGothic" panose="020B0600070205080204" pitchFamily="34" charset="-128"/>
              </a:rPr>
              <a:t>étudiant</a:t>
            </a:r>
            <a:r>
              <a:rPr lang="fr-CA" altLang="en-US" dirty="0">
                <a:ea typeface="MS PGothic" panose="020B0600070205080204" pitchFamily="34" charset="-128"/>
              </a:rPr>
              <a:t>: 5 000 </a:t>
            </a:r>
            <a:r>
              <a:rPr lang="fr-CA" altLang="en-US" i="1" dirty="0" err="1">
                <a:ea typeface="MS PGothic" panose="020B0600070205080204" pitchFamily="34" charset="-128"/>
              </a:rPr>
              <a:t>takes</a:t>
            </a:r>
            <a:r>
              <a:rPr lang="fr-CA" altLang="en-US" dirty="0">
                <a:ea typeface="MS PGothic" panose="020B0600070205080204" pitchFamily="34" charset="-128"/>
              </a:rPr>
              <a:t>: 10 000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Nombre de blocs de </a:t>
            </a:r>
            <a:r>
              <a:rPr lang="fr-CA" altLang="en-US" i="1" dirty="0">
                <a:ea typeface="MS PGothic" panose="020B0600070205080204" pitchFamily="34" charset="-128"/>
              </a:rPr>
              <a:t>étudiant</a:t>
            </a:r>
            <a:r>
              <a:rPr lang="fr-CA" altLang="en-US" dirty="0">
                <a:ea typeface="MS PGothic" panose="020B0600070205080204" pitchFamily="34" charset="-128"/>
              </a:rPr>
              <a:t>: 100 </a:t>
            </a:r>
            <a:r>
              <a:rPr lang="fr-CA" altLang="en-US" i="1" dirty="0" err="1">
                <a:ea typeface="MS PGothic" panose="020B0600070205080204" pitchFamily="34" charset="-128"/>
              </a:rPr>
              <a:t>takes</a:t>
            </a:r>
            <a:r>
              <a:rPr lang="fr-CA" altLang="en-US" dirty="0">
                <a:ea typeface="MS PGothic" panose="020B0600070205080204" pitchFamily="34" charset="-128"/>
              </a:rPr>
              <a:t>: 400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1026">
            <a:extLst>
              <a:ext uri="{FF2B5EF4-FFF2-40B4-BE49-F238E27FC236}">
                <a16:creationId xmlns:a16="http://schemas.microsoft.com/office/drawing/2014/main" id="{91286922-3E05-43EB-BC96-525D4D8EE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boucles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imbriquées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52227" name="Rectangle 1027">
            <a:extLst>
              <a:ext uri="{FF2B5EF4-FFF2-40B4-BE49-F238E27FC236}">
                <a16:creationId xmlns:a16="http://schemas.microsoft.com/office/drawing/2014/main" id="{D21FCF93-DB51-4923-B080-101A70BED1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3348" y="1154944"/>
            <a:ext cx="8427452" cy="3216838"/>
          </a:xfrm>
        </p:spPr>
        <p:txBody>
          <a:bodyPr/>
          <a:lstStyle/>
          <a:p>
            <a:pPr algn="l" rtl="0">
              <a:tabLst>
                <a:tab pos="461963" algn="l"/>
                <a:tab pos="850900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Pour calculer la jointure thêta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for </a:t>
            </a:r>
            <a:r>
              <a:rPr lang="fr-CA" altLang="en-US" b="1" dirty="0" err="1">
                <a:ea typeface="MS PGothic" panose="020B0600070205080204" pitchFamily="34" charset="-128"/>
                <a:sym typeface="Symbol" panose="05050102010706020507" pitchFamily="18" charset="2"/>
              </a:rPr>
              <a:t>each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tuple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in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do </a:t>
            </a:r>
            <a:r>
              <a:rPr lang="fr-CA" altLang="en-US" b="1" dirty="0" err="1">
                <a:ea typeface="MS PGothic" panose="020B0600070205080204" pitchFamily="34" charset="-128"/>
                <a:sym typeface="Symbol" panose="05050102010706020507" pitchFamily="18" charset="2"/>
              </a:rPr>
              <a:t>begin</a:t>
            </a:r>
            <a:b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		for </a:t>
            </a:r>
            <a:r>
              <a:rPr lang="fr-CA" altLang="en-US" b="1" dirty="0" err="1">
                <a:ea typeface="MS PGothic" panose="020B0600070205080204" pitchFamily="34" charset="-128"/>
                <a:sym typeface="Symbol" panose="05050102010706020507" pitchFamily="18" charset="2"/>
              </a:rPr>
              <a:t>each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tuple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do </a:t>
            </a:r>
            <a:r>
              <a:rPr lang="fr-CA" altLang="en-US" b="1" dirty="0" err="1">
                <a:ea typeface="MS PGothic" panose="020B0600070205080204" pitchFamily="34" charset="-128"/>
                <a:sym typeface="Symbol" panose="05050102010706020507" pitchFamily="18" charset="2"/>
              </a:rPr>
              <a:t>begin</a:t>
            </a:r>
            <a:b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      		     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tester le pair (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,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pour voir s'ils satisfont à la condition de jointure 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b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      		      s'ils le font, ajoutez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• </a:t>
            </a:r>
            <a:r>
              <a:rPr lang="fr-CA" altLang="en-US" i="1" dirty="0" err="1">
                <a:ea typeface="MS PGothic" panose="020B0600070205080204" pitchFamily="34" charset="-128"/>
                <a:sym typeface="Greek Symbols" pitchFamily="18" charset="2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au résultat.</a:t>
            </a:r>
            <a:b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		</a:t>
            </a:r>
            <a: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  <a:t>end</a:t>
            </a:r>
            <a:b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</a:br>
            <a:r>
              <a:rPr lang="fr-CA" altLang="en-US" b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b="1" dirty="0" err="1">
                <a:ea typeface="MS PGothic" panose="020B0600070205080204" pitchFamily="34" charset="-128"/>
                <a:sym typeface="Greek Symbols" pitchFamily="18" charset="2"/>
              </a:rPr>
              <a:t>end</a:t>
            </a:r>
            <a:endParaRPr lang="fr-CA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algn="l" rtl="0">
              <a:tabLst>
                <a:tab pos="461963" algn="l"/>
                <a:tab pos="850900" algn="l"/>
              </a:tabLst>
            </a:pP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s'appelle la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relation externe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et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la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relation interne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de la jointure.</a:t>
            </a:r>
          </a:p>
          <a:p>
            <a:pPr algn="l" rtl="0">
              <a:tabLst>
                <a:tab pos="461963" algn="l"/>
                <a:tab pos="850900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Ne nécessite aucun index et peut être utilisé avec n'importe quel type de condition de jointure.</a:t>
            </a:r>
          </a:p>
          <a:p>
            <a:pPr algn="l" rtl="0">
              <a:tabLst>
                <a:tab pos="461963" algn="l"/>
                <a:tab pos="850900" algn="l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Coûteux car il examine chaque paire de </a:t>
            </a:r>
            <a:r>
              <a:rPr lang="fr-CA" altLang="en-US" dirty="0" err="1">
                <a:ea typeface="MS PGothic" panose="020B0600070205080204" pitchFamily="34" charset="-128"/>
                <a:sym typeface="Greek Symbols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dans les deux relations.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>
            <a:extLst>
              <a:ext uri="{FF2B5EF4-FFF2-40B4-BE49-F238E27FC236}">
                <a16:creationId xmlns:a16="http://schemas.microsoft.com/office/drawing/2014/main" id="{857CDEC3-6BD7-4F5B-9D23-EF0F2519A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boucles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imbriquées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(suite)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F91C2E64-0FB9-436E-9F23-CCE048FE2E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7131" y="921385"/>
            <a:ext cx="7567778" cy="5692775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Dans le pire des cas, s'il y a suffisamment de mémoire pour contenir un seul bloc de chaque relation, le coût estimé est 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n</a:t>
            </a:r>
            <a:r>
              <a:rPr lang="fr-CA" altLang="en-US" sz="2000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sz="2000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sz="2000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sz="2000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transferts en bloc, plus 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n</a:t>
            </a:r>
            <a:r>
              <a:rPr lang="fr-CA" altLang="en-US" sz="2000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+</a:t>
            </a:r>
            <a:r>
              <a:rPr lang="fr-CA" altLang="en-US" sz="2000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sz="2000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sz="2000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re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cherches</a:t>
            </a:r>
            <a:endParaRPr lang="fr-CA" altLang="en-US" sz="1600" dirty="0">
              <a:solidFill>
                <a:schemeClr val="tx2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la plus petite relation tient entièrement dans la mémoire, utilisez-la comme relation interne.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Réduit le coût à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transferts de blocs et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2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recherches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En supposant que l'estimation du coût de disponibilité de la mémoire dans le pire des cas est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avec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étudiant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comme relation extérieure: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5000  400 + 100 = 2.000.100 transferts en bloc,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5000 + 100 = 5100 recherches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avec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takes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comme relation extérieure 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10000  100 + 400 = 1 000 400 transferts en bloc et 10 400 recherches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une relation plus petite (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étudiant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tient entièrement en mémoire, le coût estimé sera de 500 transferts en bloc.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L'algorithme de blocage des boucles imbriquées (diapositive suivante) est préférable.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>
            <a:extLst>
              <a:ext uri="{FF2B5EF4-FFF2-40B4-BE49-F238E27FC236}">
                <a16:creationId xmlns:a16="http://schemas.microsoft.com/office/drawing/2014/main" id="{DE19C081-1E63-4543-8D37-D34F578D9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3083" y="684742"/>
            <a:ext cx="8077200" cy="609600"/>
          </a:xfrm>
        </p:spPr>
        <p:txBody>
          <a:bodyPr/>
          <a:lstStyle/>
          <a:p>
            <a:pPr algn="l">
              <a:defRPr/>
            </a:pPr>
            <a:br>
              <a:rPr lang="fr-CA" altLang="en-US" dirty="0">
                <a:ea typeface="MS PGothic"/>
              </a:rPr>
            </a:br>
            <a:br>
              <a:rPr lang="fr-CA" altLang="en-US" dirty="0">
                <a:ea typeface="MS PGothic"/>
              </a:rPr>
            </a:br>
            <a:br>
              <a:rPr lang="fr-CA" altLang="en-US" dirty="0">
                <a:ea typeface="MS PGothic"/>
              </a:rPr>
            </a:br>
            <a:br>
              <a:rPr lang="fr-CA" altLang="en-US" dirty="0">
                <a:ea typeface="MS PGothic"/>
              </a:rPr>
            </a:br>
            <a:br>
              <a:rPr lang="fr-CA" altLang="en-US" dirty="0">
                <a:ea typeface="MS PGothic"/>
              </a:rPr>
            </a:br>
            <a:r>
              <a:rPr lang="fr-CA" altLang="en-US" dirty="0">
                <a:ea typeface="MS PGothic"/>
              </a:rPr>
              <a:t>Jointure en boucles imbriquées à blocs</a:t>
            </a:r>
            <a:br>
              <a:rPr lang="fr-CA" altLang="en-US" dirty="0">
                <a:ea typeface="MS PGothic" panose="020B0600070205080204" pitchFamily="34" charset="-128"/>
              </a:rPr>
            </a:b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271E85F-D50F-4FAC-81D5-291C4D3EA4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5810"/>
            <a:ext cx="6794104" cy="4003597"/>
          </a:xfrm>
        </p:spPr>
        <p:txBody>
          <a:bodyPr/>
          <a:lstStyle/>
          <a:p>
            <a:pPr algn="l" rtl="0"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Variante de jointure en boucle imbriquée dans laquelle chaque bloc de relation interne est associé à chaque bloc de relation externe.</a:t>
            </a:r>
          </a:p>
          <a:p>
            <a:pPr algn="l" rtl="0">
              <a:buFont typeface="Monotype Sorts" pitchFamily="-65" charset="2"/>
              <a:buNone/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b="1" dirty="0">
                <a:ea typeface="MS PGothic" panose="020B0600070205080204" pitchFamily="34" charset="-128"/>
              </a:rPr>
              <a:t>for </a:t>
            </a:r>
            <a:r>
              <a:rPr lang="fr-CA" altLang="en-US" b="1" dirty="0" err="1">
                <a:ea typeface="MS PGothic" panose="020B0600070205080204" pitchFamily="34" charset="-128"/>
              </a:rPr>
              <a:t>each</a:t>
            </a:r>
            <a:r>
              <a:rPr lang="fr-CA" altLang="en-US" b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bloc </a:t>
            </a:r>
            <a:r>
              <a:rPr lang="fr-CA" altLang="en-US" i="1" dirty="0"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b="1" dirty="0">
                <a:ea typeface="MS PGothic" panose="020B0600070205080204" pitchFamily="34" charset="-128"/>
              </a:rPr>
              <a:t> of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b="1" dirty="0">
                <a:ea typeface="MS PGothic" panose="020B0600070205080204" pitchFamily="34" charset="-128"/>
              </a:rPr>
              <a:t>  do </a:t>
            </a:r>
            <a:r>
              <a:rPr lang="fr-CA" altLang="en-US" b="1" dirty="0" err="1">
                <a:ea typeface="MS PGothic" panose="020B0600070205080204" pitchFamily="34" charset="-128"/>
              </a:rPr>
              <a:t>begin</a:t>
            </a:r>
            <a:br>
              <a:rPr lang="fr-CA" altLang="en-US" b="1" dirty="0">
                <a:ea typeface="MS PGothic" panose="020B0600070205080204" pitchFamily="34" charset="-128"/>
              </a:rPr>
            </a:br>
            <a:r>
              <a:rPr lang="fr-CA" altLang="en-US" b="1" dirty="0">
                <a:ea typeface="MS PGothic" panose="020B0600070205080204" pitchFamily="34" charset="-128"/>
              </a:rPr>
              <a:t> for </a:t>
            </a:r>
            <a:r>
              <a:rPr lang="fr-CA" altLang="en-US" b="1" dirty="0" err="1">
                <a:ea typeface="MS PGothic" panose="020B0600070205080204" pitchFamily="34" charset="-128"/>
              </a:rPr>
              <a:t>each</a:t>
            </a:r>
            <a:r>
              <a:rPr lang="fr-CA" altLang="en-US" b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 bloc </a:t>
            </a:r>
            <a:r>
              <a:rPr lang="fr-CA" altLang="en-US" i="1" dirty="0"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>
                <a:ea typeface="MS PGothic" panose="020B0600070205080204" pitchFamily="34" charset="-128"/>
              </a:rPr>
              <a:t>s</a:t>
            </a:r>
            <a:r>
              <a:rPr lang="fr-CA" altLang="en-US" b="1" dirty="0">
                <a:ea typeface="MS PGothic" panose="020B0600070205080204" pitchFamily="34" charset="-128"/>
              </a:rPr>
              <a:t> of </a:t>
            </a:r>
            <a:r>
              <a:rPr lang="fr-CA" altLang="en-US" b="1" i="1" dirty="0">
                <a:ea typeface="MS PGothic" panose="020B0600070205080204" pitchFamily="34" charset="-128"/>
              </a:rPr>
              <a:t>s </a:t>
            </a:r>
            <a:r>
              <a:rPr lang="fr-CA" altLang="en-US" b="1" dirty="0" err="1">
                <a:ea typeface="MS PGothic" panose="020B0600070205080204" pitchFamily="34" charset="-128"/>
              </a:rPr>
              <a:t>begin</a:t>
            </a:r>
            <a:br>
              <a:rPr lang="fr-CA" altLang="en-US" b="1" dirty="0">
                <a:ea typeface="MS PGothic" panose="020B0600070205080204" pitchFamily="34" charset="-128"/>
              </a:rPr>
            </a:br>
            <a:r>
              <a:rPr lang="fr-CA" altLang="en-US" b="1" dirty="0">
                <a:ea typeface="MS PGothic" panose="020B0600070205080204" pitchFamily="34" charset="-128"/>
              </a:rPr>
              <a:t> 		for </a:t>
            </a:r>
            <a:r>
              <a:rPr lang="fr-CA" altLang="en-US" b="1" dirty="0" err="1">
                <a:ea typeface="MS PGothic" panose="020B0600070205080204" pitchFamily="34" charset="-128"/>
              </a:rPr>
              <a:t>each</a:t>
            </a:r>
            <a:r>
              <a:rPr lang="fr-CA" altLang="en-US" dirty="0">
                <a:ea typeface="MS PGothic" panose="020B0600070205080204" pitchFamily="34" charset="-128"/>
              </a:rPr>
              <a:t> tuple 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="1" dirty="0">
                <a:ea typeface="MS PGothic" panose="020B0600070205080204" pitchFamily="34" charset="-128"/>
              </a:rPr>
              <a:t>in </a:t>
            </a:r>
            <a:r>
              <a:rPr lang="fr-CA" altLang="en-US" i="1" dirty="0"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 </a:t>
            </a:r>
            <a:r>
              <a:rPr lang="fr-CA" altLang="en-US" b="1" baseline="-25000" dirty="0">
                <a:ea typeface="MS PGothic" panose="020B0600070205080204" pitchFamily="34" charset="-128"/>
              </a:rPr>
              <a:t> </a:t>
            </a:r>
            <a:r>
              <a:rPr lang="fr-CA" altLang="en-US" b="1" dirty="0" err="1">
                <a:ea typeface="MS PGothic" panose="020B0600070205080204" pitchFamily="34" charset="-128"/>
              </a:rPr>
              <a:t>begin</a:t>
            </a:r>
            <a:br>
              <a:rPr lang="fr-CA" altLang="en-US" b="1" dirty="0">
                <a:ea typeface="MS PGothic" panose="020B0600070205080204" pitchFamily="34" charset="-128"/>
              </a:rPr>
            </a:br>
            <a:r>
              <a:rPr lang="fr-CA" altLang="en-US" b="1" dirty="0">
                <a:ea typeface="MS PGothic" panose="020B0600070205080204" pitchFamily="34" charset="-128"/>
              </a:rPr>
              <a:t> 			for </a:t>
            </a:r>
            <a:r>
              <a:rPr lang="fr-CA" altLang="en-US" b="1" dirty="0" err="1">
                <a:ea typeface="MS PGothic" panose="020B0600070205080204" pitchFamily="34" charset="-128"/>
              </a:rPr>
              <a:t>each</a:t>
            </a:r>
            <a:r>
              <a:rPr lang="fr-CA" altLang="en-US" b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tuple </a:t>
            </a:r>
            <a:r>
              <a:rPr lang="fr-CA" altLang="en-US" i="1" dirty="0" err="1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="1" dirty="0">
                <a:ea typeface="MS PGothic" panose="020B0600070205080204" pitchFamily="34" charset="-128"/>
              </a:rPr>
              <a:t>in </a:t>
            </a:r>
            <a:r>
              <a:rPr lang="fr-CA" altLang="en-US" i="1" dirty="0"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>
                <a:ea typeface="MS PGothic" panose="020B0600070205080204" pitchFamily="34" charset="-128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="1" dirty="0" err="1">
                <a:ea typeface="MS PGothic" panose="020B0600070205080204" pitchFamily="34" charset="-128"/>
              </a:rPr>
              <a:t>begin</a:t>
            </a:r>
            <a:br>
              <a:rPr lang="fr-CA" altLang="en-US" b="1" dirty="0">
                <a:ea typeface="MS PGothic" panose="020B0600070205080204" pitchFamily="34" charset="-128"/>
              </a:rPr>
            </a:br>
            <a:r>
              <a:rPr lang="fr-CA" altLang="en-US" b="1" dirty="0">
                <a:ea typeface="MS PGothic" panose="020B0600070205080204" pitchFamily="34" charset="-128"/>
              </a:rPr>
              <a:t>       			</a:t>
            </a:r>
            <a:r>
              <a:rPr lang="fr-CA" altLang="en-US" dirty="0">
                <a:ea typeface="MS PGothic" panose="020B0600070205080204" pitchFamily="34" charset="-128"/>
              </a:rPr>
              <a:t>Vérifier si (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</a:rPr>
              <a:t>, </a:t>
            </a:r>
            <a:r>
              <a:rPr lang="fr-CA" altLang="en-US" i="1" dirty="0" err="1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</a:rPr>
              <a:t>) </a:t>
            </a:r>
            <a:r>
              <a:rPr lang="fr-CA" altLang="en-US" dirty="0">
                <a:ea typeface="MS PGothic" panose="020B0600070205080204" pitchFamily="34" charset="-128"/>
              </a:rPr>
              <a:t>satisfait la condition de jointure 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 panose="020B0600070205080204" pitchFamily="34" charset="-128"/>
              </a:rPr>
              <a:t>        		si vrai, ajoutez 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i="1" baseline="30000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•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au résultat.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			</a:t>
            </a: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end</a:t>
            </a:r>
            <a:b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		end</a:t>
            </a:r>
            <a:b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	 end</a:t>
            </a:r>
          </a:p>
          <a:p>
            <a:pPr algn="l" rtl="0">
              <a:buFont typeface="Monotype Sorts" pitchFamily="-65" charset="2"/>
              <a:buNone/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fr-CA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end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>
            <a:extLst>
              <a:ext uri="{FF2B5EF4-FFF2-40B4-BE49-F238E27FC236}">
                <a16:creationId xmlns:a16="http://schemas.microsoft.com/office/drawing/2014/main" id="{9D3A3C43-4D24-468B-AFB2-2FAEEE455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boucles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imbriquées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à blocs (suite)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157E4264-3916-4528-9C49-6A074457E9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8" y="1164643"/>
            <a:ext cx="7491352" cy="4468124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Estimation du pire cas: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b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transferts de blocs + 2 *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cherche</a:t>
            </a:r>
            <a:endParaRPr lang="fr-CA" altLang="en-US" dirty="0">
              <a:solidFill>
                <a:schemeClr val="tx2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Chaque bloc dans la relation intérieure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dirty="0">
                <a:ea typeface="MS PGothic" panose="020B0600070205080204" pitchFamily="34" charset="-128"/>
              </a:rPr>
              <a:t> est lu une fois pour chaque </a:t>
            </a:r>
            <a:r>
              <a:rPr lang="fr-CA" altLang="en-US" i="1" dirty="0">
                <a:ea typeface="MS PGothic" panose="020B0600070205080204" pitchFamily="34" charset="-128"/>
              </a:rPr>
              <a:t>bloque</a:t>
            </a:r>
            <a:r>
              <a:rPr lang="fr-CA" altLang="en-US" dirty="0">
                <a:ea typeface="MS PGothic" panose="020B0600070205080204" pitchFamily="34" charset="-128"/>
              </a:rPr>
              <a:t> dans la relation extérieure</a:t>
            </a:r>
            <a:endParaRPr lang="fr-CA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Meilleur cas: </a:t>
            </a:r>
            <a:r>
              <a:rPr lang="fr-CA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+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b</a:t>
            </a:r>
            <a:r>
              <a:rPr lang="fr-CA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transferts de blocs+ 2 recherches.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Améliorations des algorithmes de boucle imbriquée et de boucle imbriquée de bloc: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Utilisez </a:t>
            </a:r>
            <a:r>
              <a:rPr lang="fr-CA" altLang="en-US" i="1" dirty="0">
                <a:ea typeface="MS PGothic" panose="020B0600070205080204" pitchFamily="34" charset="-128"/>
              </a:rPr>
              <a:t>M - </a:t>
            </a:r>
            <a:r>
              <a:rPr lang="fr-CA" altLang="en-US" dirty="0">
                <a:ea typeface="MS PGothic" panose="020B0600070205080204" pitchFamily="34" charset="-128"/>
              </a:rPr>
              <a:t>2 blocs de disque comme unité de blocage pour les relations extérieures, où </a:t>
            </a:r>
            <a:r>
              <a:rPr lang="fr-CA" altLang="en-US" i="1" dirty="0">
                <a:ea typeface="MS PGothic" panose="020B0600070205080204" pitchFamily="34" charset="-128"/>
              </a:rPr>
              <a:t>M</a:t>
            </a:r>
            <a:r>
              <a:rPr lang="fr-CA" altLang="en-US" dirty="0">
                <a:ea typeface="MS PGothic" panose="020B0600070205080204" pitchFamily="34" charset="-128"/>
              </a:rPr>
              <a:t>= taille de la mémoire en blocs; utiliser les deux blocs restants pour tamponner la relation interne et la sortie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Coût =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(M-2)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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transferts en bloc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</a:t>
            </a:r>
            <a:b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2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(M-2)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recherches.</a:t>
            </a:r>
            <a:endParaRPr lang="fr-CA" altLang="en-US" dirty="0">
              <a:solidFill>
                <a:srgbClr val="FF0000"/>
              </a:solidFill>
              <a:ea typeface="MS PGothic" panose="020B0600070205080204" pitchFamily="34" charset="-128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Si l’attribut de l’</a:t>
            </a:r>
            <a:r>
              <a:rPr lang="fr-CA" altLang="en-US" dirty="0" err="1">
                <a:ea typeface="MS PGothic" panose="020B0600070205080204" pitchFamily="34" charset="-128"/>
              </a:rPr>
              <a:t>equi-join</a:t>
            </a:r>
            <a:r>
              <a:rPr lang="fr-CA" altLang="en-US" dirty="0">
                <a:ea typeface="MS PGothic" panose="020B0600070205080204" pitchFamily="34" charset="-128"/>
              </a:rPr>
              <a:t> est une clé de la relation interne, on arrête la boucle interne lors de la première correspondance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Balayez la boucle interne vers l'avant et vers l'arrière en alternance, pour utiliser les blocs restants dans la mémoire tampon (avec remplacement LRU)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Utiliser l'index sur la relation interne si disponible (diapositive suivante)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>
            <a:extLst>
              <a:ext uri="{FF2B5EF4-FFF2-40B4-BE49-F238E27FC236}">
                <a16:creationId xmlns:a16="http://schemas.microsoft.com/office/drawing/2014/main" id="{AC6F6974-A8C7-4393-82EB-2846C81D0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boucles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imbriquées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indexée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4D40F014-D3E9-4914-80EE-CCDD23D009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46887"/>
            <a:ext cx="7217779" cy="4504219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Les recherches d'index peuvent remplacer les analyses de fichiers si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La jointure est un </a:t>
            </a:r>
            <a:r>
              <a:rPr lang="fr-CA" altLang="en-US" dirty="0" err="1">
                <a:ea typeface="MS PGothic" panose="020B0600070205080204" pitchFamily="34" charset="-128"/>
              </a:rPr>
              <a:t>équi</a:t>
            </a:r>
            <a:r>
              <a:rPr lang="fr-CA" altLang="en-US" dirty="0">
                <a:ea typeface="MS PGothic" panose="020B0600070205080204" pitchFamily="34" charset="-128"/>
              </a:rPr>
              <a:t>-joint ou jointure naturelle et</a:t>
            </a:r>
          </a:p>
          <a:p>
            <a:pPr lvl="1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un index est disponible sur la relation interne</a:t>
            </a:r>
            <a:r>
              <a:rPr lang="fr-CA" altLang="ja-JP" dirty="0">
                <a:ea typeface="MS PGothic" panose="020B0600070205080204" pitchFamily="34" charset="-128"/>
              </a:rPr>
              <a:t> </a:t>
            </a:r>
            <a:r>
              <a:rPr lang="fr-CA" altLang="ja-JP" i="1" dirty="0">
                <a:ea typeface="MS PGothic" panose="020B0600070205080204" pitchFamily="34" charset="-128"/>
              </a:rPr>
              <a:t>s</a:t>
            </a:r>
            <a:r>
              <a:rPr lang="fr-CA" altLang="ja-JP" dirty="0">
                <a:ea typeface="MS PGothic" panose="020B0600070205080204" pitchFamily="34" charset="-128"/>
              </a:rPr>
              <a:t> de la jointure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Peut construire un index juste pour calculer une jointure.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Pour 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dans la relation extérieure </a:t>
            </a:r>
            <a:r>
              <a:rPr lang="fr-CA" altLang="en-US" i="1" dirty="0">
                <a:ea typeface="MS PGothic" panose="020B0600070205080204" pitchFamily="34" charset="-128"/>
              </a:rPr>
              <a:t>r,</a:t>
            </a:r>
            <a:r>
              <a:rPr lang="fr-CA" altLang="en-US" dirty="0">
                <a:ea typeface="MS PGothic" panose="020B0600070205080204" pitchFamily="34" charset="-128"/>
              </a:rPr>
              <a:t> utiliser l'index pour rechercher des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dirty="0">
                <a:ea typeface="MS PGothic" panose="020B0600070205080204" pitchFamily="34" charset="-128"/>
              </a:rPr>
              <a:t> qui satisfont la condition de jointure avec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</a:rPr>
              <a:t>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Dans le pire des cas: la mémoire tampon a de l'espace pour une seule page de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, et, pour 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, nous effectuons une recherche d'index sur </a:t>
            </a:r>
            <a:r>
              <a:rPr lang="fr-CA" altLang="en-US" i="1" dirty="0">
                <a:ea typeface="MS PGothic" panose="020B0600070205080204" pitchFamily="34" charset="-128"/>
              </a:rPr>
              <a:t>s.</a:t>
            </a:r>
            <a:endParaRPr lang="fr-CA" altLang="en-US" dirty="0">
              <a:ea typeface="MS PGothic" panose="020B0600070205080204" pitchFamily="34" charset="-128"/>
            </a:endParaRP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Coût de la jointure: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(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+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S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) +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n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c</a:t>
            </a:r>
            <a:endParaRPr lang="fr-CA" altLang="en-US" dirty="0">
              <a:solidFill>
                <a:srgbClr val="FF0000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Où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c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est le coût de la traversée de l'index et de la récupération de tous les tuples correspondantes dans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pour un tuple de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endParaRPr lang="fr-CA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c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peut être estimé comme le coût d'une seule sélection sur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en utilisant la condition de jointure.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des indexes sont disponibles sur les attributs de jointure des deux relations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et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s,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utilisez la relation avec moins de tuples comme relation externe.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>
            <a:extLst>
              <a:ext uri="{FF2B5EF4-FFF2-40B4-BE49-F238E27FC236}">
                <a16:creationId xmlns:a16="http://schemas.microsoft.com/office/drawing/2014/main" id="{C4F7EECF-E672-4EC7-A229-C16B8BBFB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Étapes de base du traitement des requêtes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D2522C3-D90D-4FC0-8084-00D0088674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1" y="1093788"/>
            <a:ext cx="6925870" cy="1228307"/>
          </a:xfrm>
        </p:spPr>
        <p:txBody>
          <a:bodyPr/>
          <a:lstStyle/>
          <a:p>
            <a:pPr algn="l" rtl="0"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1. Analyse et traduction</a:t>
            </a:r>
          </a:p>
          <a:p>
            <a:pPr algn="l" rtl="0"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2. Optimisation</a:t>
            </a:r>
          </a:p>
          <a:p>
            <a:pPr algn="l" rtl="0"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3. Évaluation</a:t>
            </a:r>
          </a:p>
        </p:txBody>
      </p:sp>
      <p:pic>
        <p:nvPicPr>
          <p:cNvPr id="9220" name="Picture 11">
            <a:extLst>
              <a:ext uri="{FF2B5EF4-FFF2-40B4-BE49-F238E27FC236}">
                <a16:creationId xmlns:a16="http://schemas.microsoft.com/office/drawing/2014/main" id="{CDACD50C-619F-4E1E-97A1-AEC99C2D4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0" y="2299271"/>
            <a:ext cx="5855786" cy="3516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52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>
            <a:extLst>
              <a:ext uri="{FF2B5EF4-FFF2-40B4-BE49-F238E27FC236}">
                <a16:creationId xmlns:a16="http://schemas.microsoft.com/office/drawing/2014/main" id="{E260B1DB-F028-424C-8475-29B2DDDA2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263395"/>
            <a:ext cx="8077200" cy="609600"/>
          </a:xfrm>
        </p:spPr>
        <p:txBody>
          <a:bodyPr/>
          <a:lstStyle/>
          <a:p>
            <a:pPr algn="l" rtl="0">
              <a:defRPr/>
            </a:pPr>
            <a:r>
              <a:rPr lang="fr-CA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Exemple de coûts de jointure en boucles imbriquées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CE07011-A9E6-40D9-A07C-CCA35253E4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18587"/>
            <a:ext cx="7609099" cy="4647110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Calculer </a:t>
            </a:r>
            <a:r>
              <a:rPr lang="fr-CA" altLang="en-US" i="1" dirty="0">
                <a:ea typeface="MS PGothic" panose="020B0600070205080204" pitchFamily="34" charset="-128"/>
              </a:rPr>
              <a:t>étudiant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prend, </a:t>
            </a:r>
            <a:r>
              <a:rPr lang="fr-CA" altLang="en-US" dirty="0">
                <a:ea typeface="MS PGothic" panose="020B0600070205080204" pitchFamily="34" charset="-128"/>
              </a:rPr>
              <a:t>avec </a:t>
            </a:r>
            <a:r>
              <a:rPr lang="fr-CA" altLang="en-US" i="1" dirty="0">
                <a:ea typeface="MS PGothic" panose="020B0600070205080204" pitchFamily="34" charset="-128"/>
              </a:rPr>
              <a:t>étudiant</a:t>
            </a:r>
            <a:r>
              <a:rPr lang="fr-CA" altLang="en-US" dirty="0">
                <a:ea typeface="MS PGothic" panose="020B0600070205080204" pitchFamily="34" charset="-128"/>
              </a:rPr>
              <a:t> comme relation extérieure.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Laisser </a:t>
            </a:r>
            <a:r>
              <a:rPr lang="fr-CA" altLang="en-US" i="1" dirty="0">
                <a:ea typeface="MS PGothic" panose="020B0600070205080204" pitchFamily="34" charset="-128"/>
              </a:rPr>
              <a:t>prend</a:t>
            </a:r>
            <a:r>
              <a:rPr lang="fr-CA" altLang="en-US" dirty="0">
                <a:ea typeface="MS PGothic" panose="020B0600070205080204" pitchFamily="34" charset="-128"/>
              </a:rPr>
              <a:t> avoir un B primaire</a:t>
            </a:r>
            <a:r>
              <a:rPr lang="fr-CA" altLang="en-US" baseline="30000" dirty="0">
                <a:ea typeface="MS PGothic" panose="020B0600070205080204" pitchFamily="34" charset="-128"/>
              </a:rPr>
              <a:t>+</a:t>
            </a:r>
            <a:r>
              <a:rPr lang="fr-CA" altLang="en-US" dirty="0">
                <a:ea typeface="MS PGothic" panose="020B0600070205080204" pitchFamily="34" charset="-128"/>
              </a:rPr>
              <a:t>-index d'arbre sur l'attribut </a:t>
            </a:r>
            <a:r>
              <a:rPr lang="fr-CA" altLang="en-US" i="1" dirty="0">
                <a:ea typeface="MS PGothic" panose="020B0600070205080204" pitchFamily="34" charset="-128"/>
              </a:rPr>
              <a:t>ID, </a:t>
            </a:r>
            <a:r>
              <a:rPr lang="fr-CA" altLang="en-US" dirty="0">
                <a:ea typeface="MS PGothic" panose="020B0600070205080204" pitchFamily="34" charset="-128"/>
              </a:rPr>
              <a:t>qui contient 20 entrées dans chaque nœud d'index.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Puisque</a:t>
            </a:r>
            <a:r>
              <a:rPr lang="fr-CA" altLang="en-US" i="1" dirty="0">
                <a:ea typeface="MS PGothic" panose="020B0600070205080204" pitchFamily="34" charset="-128"/>
              </a:rPr>
              <a:t> prend </a:t>
            </a:r>
            <a:r>
              <a:rPr lang="fr-CA" altLang="en-US" dirty="0">
                <a:ea typeface="MS PGothic" panose="020B0600070205080204" pitchFamily="34" charset="-128"/>
              </a:rPr>
              <a:t>a 10000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, la hauteur de l'arbre est de 4 et un accès supplémentaire est nécessaire pour trouver les données réelles</a:t>
            </a:r>
          </a:p>
          <a:p>
            <a:pPr algn="l" rtl="0"/>
            <a:r>
              <a:rPr lang="fr-CA" altLang="en-US" i="1" dirty="0">
                <a:ea typeface="MS PGothic" panose="020B0600070205080204" pitchFamily="34" charset="-128"/>
              </a:rPr>
              <a:t>étudiant</a:t>
            </a:r>
            <a:r>
              <a:rPr lang="fr-CA" altLang="en-US" dirty="0">
                <a:ea typeface="MS PGothic" panose="020B0600070205080204" pitchFamily="34" charset="-128"/>
              </a:rPr>
              <a:t> a 5000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endParaRPr lang="fr-CA" altLang="en-US" dirty="0">
              <a:ea typeface="MS PGothic" panose="020B0600070205080204" pitchFamily="34" charset="-128"/>
            </a:endParaRP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Coût de la jointure de boucles imbriquées par bloc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400 * 100 + 100 = 40,100 transferts de blocs+ 2 * 100 = 200 recherches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en supposant le pire des cas de mémoire 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peut être beaucoup moins avec plus de mémoire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Coût de la jointure de boucles imbriquées indexées</a:t>
            </a:r>
          </a:p>
          <a:p>
            <a:pPr lvl="1" algn="l" rtl="0">
              <a:lnSpc>
                <a:spcPct val="120000"/>
              </a:lnSpc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100 + 5000 * 5 = 25,100 transferts de </a:t>
            </a:r>
            <a:r>
              <a:rPr lang="fr-CA" altLang="en-US" dirty="0" err="1">
                <a:ea typeface="MS PGothic" panose="020B0600070205080204" pitchFamily="34" charset="-128"/>
                <a:sym typeface="Greek Symbols" pitchFamily="18" charset="2"/>
              </a:rPr>
              <a:t>blocset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recherches.</a:t>
            </a:r>
          </a:p>
          <a:p>
            <a:pPr lvl="1" algn="l" rtl="0">
              <a:lnSpc>
                <a:spcPct val="120000"/>
              </a:lnSpc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Le coût du processeur sera probablement inférieur à celui de la jointure de boucles imbriquées par blocs 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>
            <a:extLst>
              <a:ext uri="{FF2B5EF4-FFF2-40B4-BE49-F238E27FC236}">
                <a16:creationId xmlns:a16="http://schemas.microsoft.com/office/drawing/2014/main" id="{0543EE86-49A1-4B2E-A768-5258983E9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par tri-fusion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970AC8B-5F83-483D-AF83-922F8CEC98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5523" y="1260397"/>
            <a:ext cx="7940028" cy="2853730"/>
          </a:xfrm>
        </p:spPr>
        <p:txBody>
          <a:bodyPr/>
          <a:lstStyle/>
          <a:p>
            <a:pPr marL="0" indent="0" algn="l" rtl="0">
              <a:lnSpc>
                <a:spcPct val="60000"/>
              </a:lnSpc>
              <a:buNone/>
            </a:pP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1. </a:t>
            </a:r>
            <a:r>
              <a:rPr lang="fr-CA" altLang="en-US" dirty="0">
                <a:ea typeface="MS PGothic" panose="020B0600070205080204" pitchFamily="34" charset="-128"/>
              </a:rPr>
              <a:t>Trier les deux relations sur leur attribut de jointure (si ce n'est déjà fait sur la jointure </a:t>
            </a:r>
          </a:p>
          <a:p>
            <a:pPr marL="0" indent="0" algn="l" rtl="0">
              <a:lnSpc>
                <a:spcPct val="60000"/>
              </a:lnSpc>
              <a:buNone/>
            </a:pPr>
            <a:r>
              <a:rPr lang="fr-CA" altLang="en-US" dirty="0">
                <a:ea typeface="MS PGothic" panose="020B0600070205080204" pitchFamily="34" charset="-128"/>
              </a:rPr>
              <a:t> les attributs).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2. </a:t>
            </a:r>
            <a:r>
              <a:rPr lang="fr-CA" altLang="en-US" dirty="0">
                <a:ea typeface="MS PGothic" panose="020B0600070205080204" pitchFamily="34" charset="-128"/>
              </a:rPr>
              <a:t>Fusionner les relations triées pour former les jointures.</a:t>
            </a:r>
          </a:p>
          <a:p>
            <a:pPr marL="457200" lvl="1" indent="0" algn="l" rtl="0">
              <a:lnSpc>
                <a:spcPct val="90000"/>
              </a:lnSpc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1. </a:t>
            </a:r>
            <a:r>
              <a:rPr lang="fr-CA" altLang="en-US" dirty="0">
                <a:ea typeface="MS PGothic" panose="020B0600070205080204" pitchFamily="34" charset="-128"/>
              </a:rPr>
              <a:t>L'étape de jointure est similaire à l'étape de fusion de l'algorithme de tri-fusion. </a:t>
            </a:r>
          </a:p>
          <a:p>
            <a:pPr marL="457200" lvl="1" indent="0">
              <a:lnSpc>
                <a:spcPct val="60000"/>
              </a:lnSpc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2.</a:t>
            </a:r>
            <a:r>
              <a:rPr lang="fr-CA" altLang="en-US" dirty="0">
                <a:ea typeface="MS PGothic" panose="020B0600070205080204" pitchFamily="34" charset="-128"/>
              </a:rPr>
              <a:t>– La principale différence est la gestion des valeurs dupliquées dans </a:t>
            </a:r>
          </a:p>
          <a:p>
            <a:pPr marL="457200" lvl="1" indent="0">
              <a:lnSpc>
                <a:spcPct val="60000"/>
              </a:lnSpc>
              <a:buNone/>
            </a:pPr>
            <a:r>
              <a:rPr lang="fr-CA" altLang="en-US" dirty="0">
                <a:ea typeface="MS PGothic" panose="020B0600070205080204" pitchFamily="34" charset="-128"/>
              </a:rPr>
              <a:t>l'attribut de jointure. Les tuples avec la même valeur sur l'attribut de </a:t>
            </a:r>
          </a:p>
          <a:p>
            <a:pPr marL="457200" lvl="1" indent="0">
              <a:lnSpc>
                <a:spcPct val="60000"/>
              </a:lnSpc>
              <a:buNone/>
            </a:pPr>
            <a:r>
              <a:rPr lang="fr-CA" altLang="en-US" dirty="0">
                <a:ea typeface="MS PGothic" panose="020B0600070205080204" pitchFamily="34" charset="-128"/>
              </a:rPr>
              <a:t>jointure doivent être mis en correspondance.</a:t>
            </a:r>
          </a:p>
          <a:p>
            <a:pPr marL="457200" lvl="1" indent="0">
              <a:lnSpc>
                <a:spcPct val="60000"/>
              </a:lnSpc>
              <a:buNone/>
            </a:pPr>
            <a:endParaRPr lang="fr-CA" altLang="en-US" dirty="0">
              <a:ea typeface="MS PGothic" panose="020B0600070205080204" pitchFamily="34" charset="-128"/>
            </a:endParaRPr>
          </a:p>
          <a:p>
            <a:pPr marL="457200" lvl="1" indent="0" algn="l" rtl="0">
              <a:lnSpc>
                <a:spcPct val="90000"/>
              </a:lnSpc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3. </a:t>
            </a:r>
            <a:r>
              <a:rPr lang="fr-CA" altLang="en-US" dirty="0">
                <a:ea typeface="MS PGothic" panose="020B0600070205080204" pitchFamily="34" charset="-128"/>
              </a:rPr>
              <a:t>Algorithme détaillé dans le livre</a:t>
            </a:r>
          </a:p>
        </p:txBody>
      </p:sp>
      <p:pic>
        <p:nvPicPr>
          <p:cNvPr id="64516" name="Picture 10">
            <a:extLst>
              <a:ext uri="{FF2B5EF4-FFF2-40B4-BE49-F238E27FC236}">
                <a16:creationId xmlns:a16="http://schemas.microsoft.com/office/drawing/2014/main" id="{EB9A4822-0DB7-4C8A-88DB-460E67E7B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840" y="4553039"/>
            <a:ext cx="2183489" cy="2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57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>
            <a:extLst>
              <a:ext uri="{FF2B5EF4-FFF2-40B4-BE49-F238E27FC236}">
                <a16:creationId xmlns:a16="http://schemas.microsoft.com/office/drawing/2014/main" id="{13E438D7-C598-4EDA-9E3F-8B9987EC8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par tri-fusion (suite)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B2137334-2ACC-454C-B8E0-4D48367141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5226"/>
            <a:ext cx="7464719" cy="4981574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Ne peut être utilisé que pour </a:t>
            </a:r>
            <a:r>
              <a:rPr lang="fr-CA" altLang="en-US" dirty="0" err="1">
                <a:ea typeface="MS PGothic" panose="020B0600070205080204" pitchFamily="34" charset="-128"/>
              </a:rPr>
              <a:t>équi</a:t>
            </a:r>
            <a:r>
              <a:rPr lang="fr-CA" altLang="en-US" dirty="0">
                <a:ea typeface="MS PGothic" panose="020B0600070205080204" pitchFamily="34" charset="-128"/>
              </a:rPr>
              <a:t>-joints et joints naturels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Chaque bloc ne doit être lu qu'une seule fois (en supposant que tous les tuples d'une valeur donnée des attributs de jointure tiennent en mémoire0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Ainsi, le coût de la jointure par fusion est: 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+ 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</a:rPr>
              <a:t>s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 transferts de blocs +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recherches</a:t>
            </a:r>
            <a:endParaRPr lang="fr-CA" altLang="en-US" dirty="0">
              <a:solidFill>
                <a:srgbClr val="FF0000"/>
              </a:solidFill>
              <a:ea typeface="MS PGothic" panose="020B0600070205080204" pitchFamily="34" charset="-128"/>
            </a:endParaRPr>
          </a:p>
          <a:p>
            <a:pPr marL="457200" lvl="1" indent="0" algn="l" rtl="0">
              <a:buNone/>
            </a:pP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+ le coût du tri </a:t>
            </a:r>
            <a:r>
              <a:rPr lang="fr-CA" altLang="en-US" dirty="0">
                <a:ea typeface="MS PGothic" panose="020B0600070205080204" pitchFamily="34" charset="-128"/>
              </a:rPr>
              <a:t>si les relations ne sont pas triées.</a:t>
            </a: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Jointure par tri-fusion hybride *</a:t>
            </a:r>
            <a:r>
              <a:rPr lang="fr-CA" altLang="en-US" b="1" dirty="0">
                <a:ea typeface="MS PGothic" panose="020B0600070205080204" pitchFamily="34" charset="-128"/>
              </a:rPr>
              <a:t>: </a:t>
            </a:r>
            <a:r>
              <a:rPr lang="fr-CA" altLang="en-US" dirty="0">
                <a:ea typeface="MS PGothic" panose="020B0600070205080204" pitchFamily="34" charset="-128"/>
              </a:rPr>
              <a:t>Si une relation est triée et que l'autre a un index secondaire B</a:t>
            </a:r>
            <a:r>
              <a:rPr lang="fr-CA" altLang="en-US" baseline="30000" dirty="0">
                <a:ea typeface="MS PGothic" panose="020B0600070205080204" pitchFamily="34" charset="-128"/>
              </a:rPr>
              <a:t>+</a:t>
            </a:r>
            <a:r>
              <a:rPr lang="fr-CA" altLang="en-US" dirty="0">
                <a:ea typeface="MS PGothic" panose="020B0600070205080204" pitchFamily="34" charset="-128"/>
              </a:rPr>
              <a:t>-</a:t>
            </a:r>
            <a:r>
              <a:rPr lang="fr-CA" altLang="en-US" dirty="0" err="1">
                <a:ea typeface="MS PGothic" panose="020B0600070205080204" pitchFamily="34" charset="-128"/>
              </a:rPr>
              <a:t>tree</a:t>
            </a:r>
            <a:r>
              <a:rPr lang="fr-CA" altLang="en-US" dirty="0">
                <a:ea typeface="MS PGothic" panose="020B0600070205080204" pitchFamily="34" charset="-128"/>
              </a:rPr>
              <a:t> sur l'attribut de jointure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Fusionner la relation triée avec les entrées dans les feuilles de l’arbre  B</a:t>
            </a:r>
            <a:r>
              <a:rPr lang="fr-CA" altLang="en-US" baseline="30000" dirty="0">
                <a:ea typeface="MS PGothic" panose="020B0600070205080204" pitchFamily="34" charset="-128"/>
              </a:rPr>
              <a:t>+</a:t>
            </a:r>
            <a:r>
              <a:rPr lang="fr-CA" altLang="en-US" dirty="0">
                <a:ea typeface="MS PGothic" panose="020B0600070205080204" pitchFamily="34" charset="-128"/>
              </a:rPr>
              <a:t>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Trier le résultat sur les adresses de la relation non triée.</a:t>
            </a:r>
            <a:endParaRPr lang="fr-CA" altLang="ja-JP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Analyser la relation non triée dans l'ordre des adresses physiques et fusionner avec le résultat précédent, pour remplacer les adresses par les tuples réels.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EDDEA2-6016-DD21-FE31-AC411092E4A6}"/>
              </a:ext>
            </a:extLst>
          </p:cNvPr>
          <p:cNvSpPr txBox="1"/>
          <p:nvPr/>
        </p:nvSpPr>
        <p:spPr>
          <a:xfrm>
            <a:off x="846667" y="6239933"/>
            <a:ext cx="1486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(*) </a:t>
            </a:r>
            <a:r>
              <a:rPr lang="en-CA" dirty="0" err="1"/>
              <a:t>Voir</a:t>
            </a:r>
            <a:r>
              <a:rPr lang="en-CA" dirty="0"/>
              <a:t> </a:t>
            </a:r>
            <a:r>
              <a:rPr lang="en-CA" dirty="0" err="1"/>
              <a:t>tutoriel</a:t>
            </a:r>
            <a:endParaRPr lang="en-C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>
            <a:extLst>
              <a:ext uri="{FF2B5EF4-FFF2-40B4-BE49-F238E27FC236}">
                <a16:creationId xmlns:a16="http://schemas.microsoft.com/office/drawing/2014/main" id="{E449C0D3-B1B5-442F-8C15-9D1470DE1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par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hachage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74D9820F-1360-4789-A03A-243DEC7442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8" y="1178012"/>
            <a:ext cx="7554896" cy="3454149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Applicable pour </a:t>
            </a:r>
            <a:r>
              <a:rPr lang="fr-CA" altLang="en-US" dirty="0" err="1">
                <a:ea typeface="MS PGothic" panose="020B0600070205080204" pitchFamily="34" charset="-128"/>
              </a:rPr>
              <a:t>équi</a:t>
            </a:r>
            <a:r>
              <a:rPr lang="fr-CA" altLang="en-US" dirty="0">
                <a:ea typeface="MS PGothic" panose="020B0600070205080204" pitchFamily="34" charset="-128"/>
              </a:rPr>
              <a:t>-joints et joints naturels.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Une fonction de hachage</a:t>
            </a:r>
            <a:r>
              <a:rPr lang="fr-CA" altLang="en-US" i="1" dirty="0">
                <a:ea typeface="MS PGothic" panose="020B0600070205080204" pitchFamily="34" charset="-128"/>
              </a:rPr>
              <a:t> h</a:t>
            </a:r>
            <a:r>
              <a:rPr lang="fr-CA" altLang="en-US" dirty="0">
                <a:ea typeface="MS PGothic" panose="020B0600070205080204" pitchFamily="34" charset="-128"/>
              </a:rPr>
              <a:t> est utilisé pour partitionner les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des deux relations </a:t>
            </a:r>
          </a:p>
          <a:p>
            <a:pPr algn="l" rtl="0"/>
            <a:r>
              <a:rPr lang="fr-CA" altLang="en-US" i="1" dirty="0">
                <a:ea typeface="MS PGothic" panose="020B0600070205080204" pitchFamily="34" charset="-128"/>
              </a:rPr>
              <a:t>h</a:t>
            </a:r>
            <a:r>
              <a:rPr lang="fr-CA" altLang="en-US" dirty="0">
                <a:ea typeface="MS PGothic" panose="020B0600070205080204" pitchFamily="34" charset="-128"/>
              </a:rPr>
              <a:t> reparti </a:t>
            </a:r>
            <a:r>
              <a:rPr lang="fr-CA" altLang="en-US" i="1" dirty="0" err="1">
                <a:ea typeface="MS PGothic" panose="020B0600070205080204" pitchFamily="34" charset="-128"/>
              </a:rPr>
              <a:t>JoinAttrs</a:t>
            </a:r>
            <a:r>
              <a:rPr lang="fr-CA" altLang="en-US" dirty="0">
                <a:ea typeface="MS PGothic" panose="020B0600070205080204" pitchFamily="34" charset="-128"/>
              </a:rPr>
              <a:t> valeurs à {0, 1, ..., </a:t>
            </a:r>
            <a:r>
              <a:rPr lang="fr-CA" altLang="en-US" i="1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}, où </a:t>
            </a:r>
            <a:r>
              <a:rPr lang="fr-CA" altLang="en-US" i="1" dirty="0" err="1">
                <a:ea typeface="MS PGothic" panose="020B0600070205080204" pitchFamily="34" charset="-128"/>
              </a:rPr>
              <a:t>JoinAttrs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désigne les attributs communs de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et </a:t>
            </a:r>
            <a:r>
              <a:rPr lang="fr-CA" altLang="en-US" i="1" dirty="0">
                <a:ea typeface="MS PGothic" panose="020B0600070205080204" pitchFamily="34" charset="-128"/>
              </a:rPr>
              <a:t>s </a:t>
            </a:r>
            <a:r>
              <a:rPr lang="fr-CA" altLang="en-US" dirty="0">
                <a:ea typeface="MS PGothic" panose="020B0600070205080204" pitchFamily="34" charset="-128"/>
              </a:rPr>
              <a:t>utilisé dans la jointure naturelle. </a:t>
            </a:r>
          </a:p>
          <a:p>
            <a:pPr lvl="1" algn="l" rtl="0"/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0</a:t>
            </a:r>
            <a:r>
              <a:rPr lang="fr-CA" altLang="en-US" i="1" dirty="0">
                <a:ea typeface="MS PGothic" panose="020B0600070205080204" pitchFamily="34" charset="-128"/>
              </a:rPr>
              <a:t>, 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1</a:t>
            </a:r>
            <a:r>
              <a:rPr lang="fr-CA" altLang="en-US" i="1" dirty="0">
                <a:ea typeface="MS PGothic" panose="020B0600070205080204" pitchFamily="34" charset="-128"/>
              </a:rPr>
              <a:t>,. . .,r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 dénotent des partitions de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 r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est mis en partition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où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i = h (t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[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JoinAttrs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]).</a:t>
            </a:r>
          </a:p>
          <a:p>
            <a:pPr lvl="1" algn="l" rtl="0"/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0</a:t>
            </a:r>
            <a:r>
              <a:rPr lang="fr-CA" altLang="en-US" i="1" dirty="0">
                <a:ea typeface="MS PGothic" panose="020B0600070205080204" pitchFamily="34" charset="-128"/>
              </a:rPr>
              <a:t>,, 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1</a:t>
            </a:r>
            <a:r>
              <a:rPr lang="fr-CA" altLang="en-US" i="1" dirty="0">
                <a:ea typeface="MS PGothic" panose="020B0600070205080204" pitchFamily="34" charset="-128"/>
              </a:rPr>
              <a:t>. . .,r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 désigne des partitions de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 err="1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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est mis en partition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où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i = h (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[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JoinAttrs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])</a:t>
            </a:r>
          </a:p>
          <a:p>
            <a:pPr marL="857250" lvl="2" indent="0" algn="l" rtl="0">
              <a:buNone/>
            </a:pP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.</a:t>
            </a:r>
          </a:p>
          <a:p>
            <a:pPr algn="l" rtl="0"/>
            <a:r>
              <a:rPr lang="fr-CA" altLang="en-US" i="1" dirty="0">
                <a:ea typeface="MS PGothic" panose="020B0600070205080204" pitchFamily="34" charset="-128"/>
              </a:rPr>
              <a:t>Remarque: </a:t>
            </a:r>
            <a:r>
              <a:rPr lang="fr-CA" altLang="en-US" dirty="0">
                <a:ea typeface="MS PGothic" panose="020B0600070205080204" pitchFamily="34" charset="-128"/>
              </a:rPr>
              <a:t>Dans le livre, Figure 12.10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 </a:t>
            </a:r>
            <a:r>
              <a:rPr lang="fr-CA" altLang="en-US" dirty="0">
                <a:ea typeface="MS PGothic" panose="020B0600070205080204" pitchFamily="34" charset="-128"/>
              </a:rPr>
              <a:t>est noté </a:t>
            </a:r>
            <a:r>
              <a:rPr lang="fr-CA" altLang="en-US" i="1" dirty="0" err="1">
                <a:ea typeface="MS PGothic" panose="020B0600070205080204" pitchFamily="34" charset="-128"/>
              </a:rPr>
              <a:t>H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ri</a:t>
            </a:r>
            <a:r>
              <a:rPr lang="fr-CA" altLang="en-US" i="1" baseline="-25000" dirty="0">
                <a:ea typeface="MS PGothic" panose="020B0600070205080204" pitchFamily="34" charset="-128"/>
              </a:rPr>
              <a:t>,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i="1" baseline="-25000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est noté </a:t>
            </a:r>
            <a:r>
              <a:rPr lang="fr-CA" altLang="en-US" i="1" dirty="0" err="1">
                <a:ea typeface="MS PGothic" panose="020B0600070205080204" pitchFamily="34" charset="-128"/>
              </a:rPr>
              <a:t>H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si</a:t>
            </a:r>
            <a:r>
              <a:rPr lang="fr-CA" altLang="en-US" baseline="-25000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et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i="1" dirty="0">
                <a:ea typeface="MS PGothic" panose="020B0600070205080204" pitchFamily="34" charset="-128"/>
              </a:rPr>
              <a:t> n</a:t>
            </a:r>
            <a:r>
              <a:rPr lang="fr-CA" altLang="en-US" i="1" baseline="-25000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est noté </a:t>
            </a:r>
            <a:r>
              <a:rPr lang="fr-CA" altLang="en-US" i="1" dirty="0" err="1">
                <a:ea typeface="MS PGothic" panose="020B0600070205080204" pitchFamily="34" charset="-128"/>
              </a:rPr>
              <a:t>n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h</a:t>
            </a:r>
            <a:r>
              <a:rPr lang="fr-CA" altLang="en-US" i="1" baseline="-25000" dirty="0">
                <a:ea typeface="MS PGothic" panose="020B0600070205080204" pitchFamily="34" charset="-128"/>
              </a:rPr>
              <a:t>.</a:t>
            </a:r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>
            <a:extLst>
              <a:ext uri="{FF2B5EF4-FFF2-40B4-BE49-F238E27FC236}">
                <a16:creationId xmlns:a16="http://schemas.microsoft.com/office/drawing/2014/main" id="{74E34440-0C98-4ADA-BA4C-BAEBEDF01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 (suite)</a:t>
            </a:r>
          </a:p>
        </p:txBody>
      </p:sp>
      <p:pic>
        <p:nvPicPr>
          <p:cNvPr id="70659" name="Picture 8">
            <a:extLst>
              <a:ext uri="{FF2B5EF4-FFF2-40B4-BE49-F238E27FC236}">
                <a16:creationId xmlns:a16="http://schemas.microsoft.com/office/drawing/2014/main" id="{EBE0E4E7-07C2-4B72-9B27-F9B80E26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650" y="1375060"/>
            <a:ext cx="4085807" cy="4107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>
            <a:extLst>
              <a:ext uri="{FF2B5EF4-FFF2-40B4-BE49-F238E27FC236}">
                <a16:creationId xmlns:a16="http://schemas.microsoft.com/office/drawing/2014/main" id="{48CAA5AF-67A3-4585-9C6F-0592EA7C4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 (suite)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2BB958A5-6618-4B98-BAA4-FEA5A47509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0" y="1102498"/>
            <a:ext cx="7528265" cy="1965556"/>
          </a:xfrm>
        </p:spPr>
        <p:txBody>
          <a:bodyPr/>
          <a:lstStyle/>
          <a:p>
            <a:pPr algn="l" rtl="0"/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dans </a:t>
            </a:r>
            <a:r>
              <a:rPr lang="fr-CA" altLang="en-US" i="1" dirty="0" err="1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je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il suffit de comparer avec </a:t>
            </a:r>
            <a:r>
              <a:rPr lang="fr-CA" altLang="en-US" i="1" dirty="0">
                <a:ea typeface="MS PGothic" panose="020B0600070205080204" pitchFamily="34" charset="-128"/>
              </a:rPr>
              <a:t>s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dans </a:t>
            </a:r>
            <a:r>
              <a:rPr lang="fr-CA" altLang="en-US" i="1" dirty="0" err="1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je</a:t>
            </a:r>
            <a:r>
              <a:rPr lang="fr-CA" altLang="en-US" dirty="0">
                <a:ea typeface="MS PGothic" panose="020B0600070205080204" pitchFamily="34" charset="-128"/>
              </a:rPr>
              <a:t> Pas besoin d'être comparé à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dans n'importe quelle autre partition, puisque: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une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et un </a:t>
            </a:r>
            <a:r>
              <a:rPr lang="fr-CA" altLang="en-US" i="1" dirty="0">
                <a:ea typeface="MS PGothic" panose="020B0600070205080204" pitchFamily="34" charset="-128"/>
              </a:rPr>
              <a:t>s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qui satisfait la condition de jointure aura la même valeur pour les attributs de jointure.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Si cette valeur est hachée à une certaine valeur </a:t>
            </a:r>
            <a:r>
              <a:rPr lang="fr-CA" altLang="en-US" i="1" dirty="0">
                <a:ea typeface="MS PGothic" panose="020B0600070205080204" pitchFamily="34" charset="-128"/>
              </a:rPr>
              <a:t>je</a:t>
            </a:r>
            <a:r>
              <a:rPr lang="fr-CA" altLang="en-US" dirty="0">
                <a:ea typeface="MS PGothic" panose="020B0600070205080204" pitchFamily="34" charset="-128"/>
              </a:rPr>
              <a:t>, les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le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doit être dans </a:t>
            </a:r>
            <a:r>
              <a:rPr lang="fr-CA" altLang="en-US" i="1" dirty="0" err="1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je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et le </a:t>
            </a:r>
            <a:r>
              <a:rPr lang="fr-CA" altLang="en-US" i="1" dirty="0">
                <a:ea typeface="MS PGothic" panose="020B0600070205080204" pitchFamily="34" charset="-128"/>
              </a:rPr>
              <a:t>s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dans </a:t>
            </a:r>
            <a:r>
              <a:rPr lang="fr-CA" altLang="en-US" i="1" dirty="0" err="1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je</a:t>
            </a:r>
            <a:r>
              <a:rPr lang="fr-CA" altLang="en-US" i="1" dirty="0">
                <a:ea typeface="MS PGothic" panose="020B0600070205080204" pitchFamily="34" charset="-128"/>
              </a:rPr>
              <a:t>.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0406DA1-3985-0FD7-3932-A1A2C86F8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6230407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FFDA062-B0A0-5D87-A599-49C630C00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D4F16D8-B380-5772-6FBA-4CEDAB6D7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19100"/>
            <a:ext cx="7772400" cy="45719"/>
          </a:xfrm>
          <a:noFill/>
        </p:spPr>
        <p:txBody>
          <a:bodyPr/>
          <a:lstStyle/>
          <a:p>
            <a:r>
              <a:rPr lang="en-US" altLang="en-US" dirty="0"/>
              <a:t>      Hash-Join*</a:t>
            </a: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45D23E3D-6A86-72B7-3B11-25832D466ED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300163"/>
            <a:ext cx="3276600" cy="2286000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altLang="en-US" sz="2000" dirty="0"/>
              <a:t>Partitioner les deux relations avec </a:t>
            </a:r>
            <a:r>
              <a:rPr lang="en-US" altLang="en-US" sz="2000" dirty="0" err="1"/>
              <a:t>une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fonction</a:t>
            </a:r>
            <a:r>
              <a:rPr lang="en-US" altLang="en-US" sz="2000" dirty="0"/>
              <a:t> de </a:t>
            </a:r>
            <a:r>
              <a:rPr lang="en-US" altLang="en-US" sz="2000" dirty="0" err="1"/>
              <a:t>hachage</a:t>
            </a:r>
            <a:r>
              <a:rPr lang="en-US" altLang="en-US" sz="2000" dirty="0"/>
              <a:t>   </a:t>
            </a:r>
            <a:r>
              <a:rPr lang="en-US" altLang="en-US" sz="2000" b="1" i="1" dirty="0">
                <a:solidFill>
                  <a:schemeClr val="accent2"/>
                </a:solidFill>
              </a:rPr>
              <a:t>h</a:t>
            </a:r>
            <a:r>
              <a:rPr lang="en-US" altLang="en-US" sz="2000" dirty="0"/>
              <a:t>:   les tuples dans la partition 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 de </a:t>
            </a:r>
            <a:r>
              <a:rPr lang="en-US" altLang="en-US" sz="2000" i="1" dirty="0"/>
              <a:t>r</a:t>
            </a:r>
            <a:r>
              <a:rPr lang="en-US" altLang="en-US" sz="2000" dirty="0"/>
              <a:t> ne </a:t>
            </a:r>
            <a:r>
              <a:rPr lang="en-US" altLang="en-US" sz="2000" dirty="0" err="1"/>
              <a:t>correspondront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qu’aux</a:t>
            </a:r>
            <a:r>
              <a:rPr lang="en-US" altLang="en-US" sz="2000" dirty="0"/>
              <a:t> tuples dans la partition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i</a:t>
            </a:r>
            <a:r>
              <a:rPr lang="en-US" altLang="en-US" sz="2000" i="1" dirty="0"/>
              <a:t> </a:t>
            </a:r>
            <a:r>
              <a:rPr lang="en-US" altLang="en-US" sz="2000" dirty="0"/>
              <a:t>de  </a:t>
            </a:r>
            <a:r>
              <a:rPr lang="en-US" altLang="en-US" sz="2000" i="1" dirty="0"/>
              <a:t>s</a:t>
            </a:r>
            <a:r>
              <a:rPr lang="en-US" altLang="en-US" sz="2000" dirty="0"/>
              <a:t>.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F83B974E-BFBA-BCE4-188F-78E224430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3718189"/>
            <a:ext cx="3276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en-US" altLang="en-US" sz="2000" dirty="0">
                <a:latin typeface="+mn-lt"/>
              </a:rPr>
              <a:t>Lire </a:t>
            </a:r>
            <a:r>
              <a:rPr lang="en-US" altLang="en-US" sz="2000" dirty="0" err="1">
                <a:latin typeface="+mn-lt"/>
              </a:rPr>
              <a:t>une</a:t>
            </a:r>
            <a:r>
              <a:rPr lang="en-US" altLang="en-US" sz="2000" dirty="0">
                <a:latin typeface="+mn-lt"/>
              </a:rPr>
              <a:t> partition de r et la </a:t>
            </a:r>
            <a:r>
              <a:rPr lang="en-US" altLang="en-US" sz="2000" dirty="0" err="1">
                <a:latin typeface="+mn-lt"/>
              </a:rPr>
              <a:t>hacher</a:t>
            </a:r>
            <a:r>
              <a:rPr lang="en-US" altLang="en-US" sz="2000" dirty="0">
                <a:latin typeface="+mn-lt"/>
              </a:rPr>
              <a:t> avec </a:t>
            </a:r>
            <a:r>
              <a:rPr lang="en-US" altLang="en-US" sz="2000" b="1" i="1" dirty="0">
                <a:solidFill>
                  <a:srgbClr val="3365FB"/>
                </a:solidFill>
                <a:latin typeface="+mn-lt"/>
              </a:rPr>
              <a:t>h2</a:t>
            </a:r>
            <a:r>
              <a:rPr lang="en-US" altLang="en-US" sz="2000" b="1" dirty="0">
                <a:solidFill>
                  <a:srgbClr val="3365FB"/>
                </a:solidFill>
                <a:latin typeface="+mn-lt"/>
              </a:rPr>
              <a:t> (&lt;&gt; </a:t>
            </a:r>
            <a:r>
              <a:rPr lang="en-US" altLang="en-US" sz="2000" b="1" i="1" dirty="0">
                <a:solidFill>
                  <a:schemeClr val="accent2"/>
                </a:solidFill>
                <a:latin typeface="+mn-lt"/>
              </a:rPr>
              <a:t>h</a:t>
            </a:r>
            <a:r>
              <a:rPr lang="en-US" altLang="en-US" sz="2000" b="1" dirty="0">
                <a:solidFill>
                  <a:srgbClr val="3365FB"/>
                </a:solidFill>
                <a:latin typeface="+mn-lt"/>
              </a:rPr>
              <a:t>!)</a:t>
            </a:r>
            <a:r>
              <a:rPr lang="en-US" altLang="en-US" sz="2000" dirty="0">
                <a:latin typeface="+mn-lt"/>
              </a:rPr>
              <a:t>. </a:t>
            </a:r>
            <a:r>
              <a:rPr lang="en-US" altLang="en-US" sz="2000" dirty="0" err="1">
                <a:latin typeface="+mn-lt"/>
              </a:rPr>
              <a:t>Scaner</a:t>
            </a:r>
            <a:r>
              <a:rPr lang="en-US" altLang="en-US" sz="2000" dirty="0">
                <a:latin typeface="+mn-lt"/>
              </a:rPr>
              <a:t> la partition </a:t>
            </a:r>
            <a:r>
              <a:rPr lang="en-US" altLang="en-US" sz="2000" dirty="0" err="1">
                <a:latin typeface="+mn-lt"/>
              </a:rPr>
              <a:t>correspondante</a:t>
            </a:r>
            <a:r>
              <a:rPr lang="en-US" altLang="en-US" sz="2000" dirty="0">
                <a:latin typeface="+mn-lt"/>
              </a:rPr>
              <a:t> de s pour </a:t>
            </a:r>
            <a:r>
              <a:rPr lang="en-US" altLang="en-US" sz="2000" dirty="0" err="1">
                <a:latin typeface="+mn-lt"/>
              </a:rPr>
              <a:t>trouver</a:t>
            </a:r>
            <a:r>
              <a:rPr lang="en-US" altLang="en-US" sz="2000" dirty="0">
                <a:latin typeface="+mn-lt"/>
              </a:rPr>
              <a:t> le </a:t>
            </a:r>
            <a:r>
              <a:rPr lang="en-US" altLang="en-US" sz="2000" dirty="0" err="1">
                <a:latin typeface="+mn-lt"/>
              </a:rPr>
              <a:t>résultat</a:t>
            </a:r>
            <a:r>
              <a:rPr lang="en-US" altLang="en-US" sz="2000" dirty="0">
                <a:latin typeface="+mn-lt"/>
              </a:rPr>
              <a:t>.</a:t>
            </a:r>
          </a:p>
          <a:p>
            <a:pPr marL="0" indent="0">
              <a:spcBef>
                <a:spcPct val="20000"/>
              </a:spcBef>
              <a:buClr>
                <a:schemeClr val="tx1"/>
              </a:buClr>
              <a:buSzPct val="75000"/>
            </a:pPr>
            <a:endParaRPr lang="en-US" altLang="en-US" sz="2000" dirty="0">
              <a:latin typeface="Book Antiqua" panose="02040602050305030304" pitchFamily="18" charset="0"/>
            </a:endParaRPr>
          </a:p>
          <a:p>
            <a:pPr marL="0" indent="0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en-US" altLang="en-US" sz="2000" dirty="0">
                <a:latin typeface="Book Antiqua" panose="02040602050305030304" pitchFamily="18" charset="0"/>
              </a:rPr>
              <a:t>(*): © Ramakrishnan &amp; </a:t>
            </a:r>
            <a:r>
              <a:rPr lang="en-US" altLang="en-US" sz="2000" dirty="0" err="1">
                <a:latin typeface="Book Antiqua" panose="02040602050305030304" pitchFamily="18" charset="0"/>
              </a:rPr>
              <a:t>Gherkhe</a:t>
            </a:r>
            <a:endParaRPr lang="en-US" altLang="en-US" sz="2000" dirty="0">
              <a:latin typeface="Book Antiqua" panose="02040602050305030304" pitchFamily="18" charset="0"/>
            </a:endParaRPr>
          </a:p>
          <a:p>
            <a:pPr marL="0" indent="0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en-US" altLang="en-US" sz="2000" dirty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0DC92BF9-25D2-878E-2A78-94659F9932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7900" y="3429000"/>
            <a:ext cx="5080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15368" name="Group 60">
            <a:extLst>
              <a:ext uri="{FF2B5EF4-FFF2-40B4-BE49-F238E27FC236}">
                <a16:creationId xmlns:a16="http://schemas.microsoft.com/office/drawing/2014/main" id="{05AAADF4-2AD6-1817-4761-7643EB0D6D99}"/>
              </a:ext>
            </a:extLst>
          </p:cNvPr>
          <p:cNvGrpSpPr>
            <a:grpSpLocks/>
          </p:cNvGrpSpPr>
          <p:nvPr/>
        </p:nvGrpSpPr>
        <p:grpSpPr bwMode="auto">
          <a:xfrm>
            <a:off x="3430588" y="3554413"/>
            <a:ext cx="5478462" cy="3027362"/>
            <a:chOff x="2161" y="2239"/>
            <a:chExt cx="3451" cy="1907"/>
          </a:xfrm>
        </p:grpSpPr>
        <p:sp>
          <p:nvSpPr>
            <p:cNvPr id="15424" name="Rectangle 8">
              <a:extLst>
                <a:ext uri="{FF2B5EF4-FFF2-40B4-BE49-F238E27FC236}">
                  <a16:creationId xmlns:a16="http://schemas.microsoft.com/office/drawing/2014/main" id="{B4EECB20-965D-33ED-5EF7-F1B896253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2239"/>
              <a:ext cx="729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0000"/>
                  </a:solidFill>
                </a:rPr>
                <a:t>Partitions</a:t>
              </a:r>
            </a:p>
            <a:p>
              <a:r>
                <a:rPr lang="en-US" altLang="en-US" sz="1800" b="1" dirty="0">
                  <a:solidFill>
                    <a:srgbClr val="000000"/>
                  </a:solidFill>
                </a:rPr>
                <a:t>of </a:t>
              </a:r>
              <a:r>
                <a:rPr lang="en-US" altLang="en-US" sz="1800" b="1" i="1" dirty="0">
                  <a:solidFill>
                    <a:srgbClr val="000000"/>
                  </a:solidFill>
                </a:rPr>
                <a:t>s</a:t>
              </a:r>
              <a:r>
                <a:rPr lang="en-US" altLang="en-US" sz="1800" b="1" dirty="0">
                  <a:solidFill>
                    <a:srgbClr val="000000"/>
                  </a:solidFill>
                </a:rPr>
                <a:t> &amp; </a:t>
              </a:r>
              <a:r>
                <a:rPr lang="en-US" altLang="en-US" sz="1800" b="1" i="1" dirty="0">
                  <a:solidFill>
                    <a:srgbClr val="000000"/>
                  </a:solidFill>
                </a:rPr>
                <a:t>r</a:t>
              </a:r>
            </a:p>
          </p:txBody>
        </p:sp>
        <p:sp>
          <p:nvSpPr>
            <p:cNvPr id="15425" name="Rectangle 9">
              <a:extLst>
                <a:ext uri="{FF2B5EF4-FFF2-40B4-BE49-F238E27FC236}">
                  <a16:creationId xmlns:a16="http://schemas.microsoft.com/office/drawing/2014/main" id="{D2BAE5C5-70DA-3C3C-81C7-CD4950E1B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" y="3604"/>
              <a:ext cx="71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50000"/>
                </a:lnSpc>
              </a:pPr>
              <a:r>
                <a:rPr lang="en-US" altLang="en-US" sz="1400" b="1" dirty="0">
                  <a:solidFill>
                    <a:srgbClr val="000000"/>
                  </a:solidFill>
                </a:rPr>
                <a:t>Input buffer</a:t>
              </a:r>
            </a:p>
            <a:p>
              <a:pPr algn="ctr"/>
              <a:r>
                <a:rPr lang="en-US" altLang="en-US" sz="1400" b="1" dirty="0">
                  <a:solidFill>
                    <a:srgbClr val="000000"/>
                  </a:solidFill>
                </a:rPr>
                <a:t>for </a:t>
              </a:r>
              <a:r>
                <a:rPr lang="en-US" altLang="en-US" sz="1400" b="1" i="1" dirty="0" err="1">
                  <a:solidFill>
                    <a:srgbClr val="000000"/>
                  </a:solidFill>
                </a:rPr>
                <a:t>ri</a:t>
              </a:r>
              <a:endParaRPr lang="en-US" altLang="en-US" sz="1400" b="1" i="1" dirty="0">
                <a:solidFill>
                  <a:srgbClr val="000000"/>
                </a:solidFill>
              </a:endParaRPr>
            </a:p>
          </p:txBody>
        </p:sp>
        <p:sp>
          <p:nvSpPr>
            <p:cNvPr id="15426" name="Rectangle 10">
              <a:extLst>
                <a:ext uri="{FF2B5EF4-FFF2-40B4-BE49-F238E27FC236}">
                  <a16:creationId xmlns:a16="http://schemas.microsoft.com/office/drawing/2014/main" id="{51E8D666-941A-1CA1-FD62-F7CC667CB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7" y="2522"/>
              <a:ext cx="1488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600" b="1" dirty="0">
                  <a:solidFill>
                    <a:srgbClr val="000000"/>
                  </a:solidFill>
                </a:rPr>
                <a:t>Hash table </a:t>
              </a:r>
              <a:r>
                <a:rPr lang="en-US" altLang="en-US" sz="1600" b="1">
                  <a:solidFill>
                    <a:srgbClr val="000000"/>
                  </a:solidFill>
                </a:rPr>
                <a:t>for partition</a:t>
              </a:r>
            </a:p>
            <a:p>
              <a:pPr algn="ctr"/>
              <a:r>
                <a:rPr lang="en-US" altLang="en-US" sz="1600" b="1" i="1">
                  <a:solidFill>
                    <a:srgbClr val="000000"/>
                  </a:solidFill>
                </a:rPr>
                <a:t>si</a:t>
              </a:r>
              <a:r>
                <a:rPr lang="en-US" altLang="en-US" sz="1600" b="1">
                  <a:solidFill>
                    <a:srgbClr val="000000"/>
                  </a:solidFill>
                </a:rPr>
                <a:t>  </a:t>
              </a:r>
              <a:endParaRPr lang="en-US" altLang="en-US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15427" name="Freeform 11">
              <a:extLst>
                <a:ext uri="{FF2B5EF4-FFF2-40B4-BE49-F238E27FC236}">
                  <a16:creationId xmlns:a16="http://schemas.microsoft.com/office/drawing/2014/main" id="{49C44BCE-EC6F-8F47-5DB4-C40EABFD0F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3" y="3414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8" name="Freeform 12">
              <a:extLst>
                <a:ext uri="{FF2B5EF4-FFF2-40B4-BE49-F238E27FC236}">
                  <a16:creationId xmlns:a16="http://schemas.microsoft.com/office/drawing/2014/main" id="{82D9C727-025E-F028-0769-3B0DF44ED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2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9" name="Freeform 13">
              <a:extLst>
                <a:ext uri="{FF2B5EF4-FFF2-40B4-BE49-F238E27FC236}">
                  <a16:creationId xmlns:a16="http://schemas.microsoft.com/office/drawing/2014/main" id="{7EFDB5E9-A130-94B7-FD6D-E4CE34F83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5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0" name="Freeform 14">
              <a:extLst>
                <a:ext uri="{FF2B5EF4-FFF2-40B4-BE49-F238E27FC236}">
                  <a16:creationId xmlns:a16="http://schemas.microsoft.com/office/drawing/2014/main" id="{73FE2FF8-2814-E960-E22E-9377583A4E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5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1" name="Freeform 15">
              <a:extLst>
                <a:ext uri="{FF2B5EF4-FFF2-40B4-BE49-F238E27FC236}">
                  <a16:creationId xmlns:a16="http://schemas.microsoft.com/office/drawing/2014/main" id="{8E9E60E9-7CAA-44A3-8B4A-3BFED4396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2962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2" name="Freeform 16">
              <a:extLst>
                <a:ext uri="{FF2B5EF4-FFF2-40B4-BE49-F238E27FC236}">
                  <a16:creationId xmlns:a16="http://schemas.microsoft.com/office/drawing/2014/main" id="{1D5A2460-E4D6-9452-8C42-E9DD3826E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6" y="2962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6"/>
                <a:gd name="T17" fmla="*/ 144 w 144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3" name="Freeform 17">
              <a:extLst>
                <a:ext uri="{FF2B5EF4-FFF2-40B4-BE49-F238E27FC236}">
                  <a16:creationId xmlns:a16="http://schemas.microsoft.com/office/drawing/2014/main" id="{F1AAF0F8-6F42-1C59-144F-BB43B8B3E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3189"/>
              <a:ext cx="145" cy="155"/>
            </a:xfrm>
            <a:custGeom>
              <a:avLst/>
              <a:gdLst>
                <a:gd name="T0" fmla="*/ 0 w 145"/>
                <a:gd name="T1" fmla="*/ 154 h 155"/>
                <a:gd name="T2" fmla="*/ 0 w 145"/>
                <a:gd name="T3" fmla="*/ 0 h 155"/>
                <a:gd name="T4" fmla="*/ 144 w 145"/>
                <a:gd name="T5" fmla="*/ 0 h 155"/>
                <a:gd name="T6" fmla="*/ 144 w 145"/>
                <a:gd name="T7" fmla="*/ 154 h 155"/>
                <a:gd name="T8" fmla="*/ 0 w 145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5"/>
                <a:gd name="T17" fmla="*/ 145 w 14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5">
                  <a:moveTo>
                    <a:pt x="0" y="154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4"/>
                  </a:lnTo>
                  <a:lnTo>
                    <a:pt x="0" y="154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4" name="Freeform 18">
              <a:extLst>
                <a:ext uri="{FF2B5EF4-FFF2-40B4-BE49-F238E27FC236}">
                  <a16:creationId xmlns:a16="http://schemas.microsoft.com/office/drawing/2014/main" id="{5C33B952-A0D0-FE86-45AE-D210342CF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2" y="3189"/>
              <a:ext cx="144" cy="155"/>
            </a:xfrm>
            <a:custGeom>
              <a:avLst/>
              <a:gdLst>
                <a:gd name="T0" fmla="*/ 0 w 144"/>
                <a:gd name="T1" fmla="*/ 154 h 155"/>
                <a:gd name="T2" fmla="*/ 0 w 144"/>
                <a:gd name="T3" fmla="*/ 0 h 155"/>
                <a:gd name="T4" fmla="*/ 143 w 144"/>
                <a:gd name="T5" fmla="*/ 0 h 155"/>
                <a:gd name="T6" fmla="*/ 143 w 144"/>
                <a:gd name="T7" fmla="*/ 154 h 155"/>
                <a:gd name="T8" fmla="*/ 0 w 144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5"/>
                <a:gd name="T17" fmla="*/ 144 w 14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5">
                  <a:moveTo>
                    <a:pt x="0" y="154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4"/>
                  </a:lnTo>
                  <a:lnTo>
                    <a:pt x="0" y="154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5" name="Freeform 19">
              <a:extLst>
                <a:ext uri="{FF2B5EF4-FFF2-40B4-BE49-F238E27FC236}">
                  <a16:creationId xmlns:a16="http://schemas.microsoft.com/office/drawing/2014/main" id="{9EA90E7C-0916-B5BB-78A3-BC6E0E24E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1" y="3669"/>
              <a:ext cx="144" cy="155"/>
            </a:xfrm>
            <a:custGeom>
              <a:avLst/>
              <a:gdLst>
                <a:gd name="T0" fmla="*/ 0 w 144"/>
                <a:gd name="T1" fmla="*/ 154 h 155"/>
                <a:gd name="T2" fmla="*/ 0 w 144"/>
                <a:gd name="T3" fmla="*/ 0 h 155"/>
                <a:gd name="T4" fmla="*/ 143 w 144"/>
                <a:gd name="T5" fmla="*/ 0 h 155"/>
                <a:gd name="T6" fmla="*/ 143 w 144"/>
                <a:gd name="T7" fmla="*/ 154 h 155"/>
                <a:gd name="T8" fmla="*/ 0 w 144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5"/>
                <a:gd name="T17" fmla="*/ 144 w 14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5">
                  <a:moveTo>
                    <a:pt x="0" y="154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4"/>
                  </a:lnTo>
                  <a:lnTo>
                    <a:pt x="0" y="154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6" name="Freeform 20">
              <a:extLst>
                <a:ext uri="{FF2B5EF4-FFF2-40B4-BE49-F238E27FC236}">
                  <a16:creationId xmlns:a16="http://schemas.microsoft.com/office/drawing/2014/main" id="{23BEFF1F-47E5-051B-5D2F-4D37A2645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3670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7" name="Freeform 21">
              <a:extLst>
                <a:ext uri="{FF2B5EF4-FFF2-40B4-BE49-F238E27FC236}">
                  <a16:creationId xmlns:a16="http://schemas.microsoft.com/office/drawing/2014/main" id="{10952B8B-E197-02DE-A047-CF29AA8DE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2" y="2956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6"/>
                <a:gd name="T17" fmla="*/ 144 w 144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8" name="Freeform 22">
              <a:extLst>
                <a:ext uri="{FF2B5EF4-FFF2-40B4-BE49-F238E27FC236}">
                  <a16:creationId xmlns:a16="http://schemas.microsoft.com/office/drawing/2014/main" id="{65781732-B55E-A5D0-2982-511D21108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4" y="2962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9" name="Freeform 23">
              <a:extLst>
                <a:ext uri="{FF2B5EF4-FFF2-40B4-BE49-F238E27FC236}">
                  <a16:creationId xmlns:a16="http://schemas.microsoft.com/office/drawing/2014/main" id="{84396600-9E36-7904-AC16-F40F8A210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7" y="2962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6"/>
                <a:gd name="T17" fmla="*/ 144 w 144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0" name="Freeform 24">
              <a:extLst>
                <a:ext uri="{FF2B5EF4-FFF2-40B4-BE49-F238E27FC236}">
                  <a16:creationId xmlns:a16="http://schemas.microsoft.com/office/drawing/2014/main" id="{86EEFABD-86F0-4BA9-1AB8-506037E3CA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302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1 w 25"/>
                <a:gd name="T3" fmla="*/ 0 h 36"/>
                <a:gd name="T4" fmla="*/ 0 w 25"/>
                <a:gd name="T5" fmla="*/ 18 h 36"/>
                <a:gd name="T6" fmla="*/ 11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4" y="18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1" name="Freeform 25">
              <a:extLst>
                <a:ext uri="{FF2B5EF4-FFF2-40B4-BE49-F238E27FC236}">
                  <a16:creationId xmlns:a16="http://schemas.microsoft.com/office/drawing/2014/main" id="{A92F515A-51C5-EEF3-4DBB-9979479E5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5" y="3028"/>
              <a:ext cx="24" cy="36"/>
            </a:xfrm>
            <a:custGeom>
              <a:avLst/>
              <a:gdLst>
                <a:gd name="T0" fmla="*/ 23 w 24"/>
                <a:gd name="T1" fmla="*/ 18 h 36"/>
                <a:gd name="T2" fmla="*/ 11 w 24"/>
                <a:gd name="T3" fmla="*/ 0 h 36"/>
                <a:gd name="T4" fmla="*/ 0 w 24"/>
                <a:gd name="T5" fmla="*/ 18 h 36"/>
                <a:gd name="T6" fmla="*/ 11 w 24"/>
                <a:gd name="T7" fmla="*/ 35 h 36"/>
                <a:gd name="T8" fmla="*/ 23 w 24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36"/>
                <a:gd name="T17" fmla="*/ 24 w 24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36">
                  <a:moveTo>
                    <a:pt x="23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3" y="18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2" name="Freeform 26">
              <a:extLst>
                <a:ext uri="{FF2B5EF4-FFF2-40B4-BE49-F238E27FC236}">
                  <a16:creationId xmlns:a16="http://schemas.microsoft.com/office/drawing/2014/main" id="{BEAF602D-40AA-64B8-D49A-0CDF2FE11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302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1 w 25"/>
                <a:gd name="T3" fmla="*/ 0 h 36"/>
                <a:gd name="T4" fmla="*/ 0 w 25"/>
                <a:gd name="T5" fmla="*/ 18 h 36"/>
                <a:gd name="T6" fmla="*/ 11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4" y="18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3" name="Freeform 27">
              <a:extLst>
                <a:ext uri="{FF2B5EF4-FFF2-40B4-BE49-F238E27FC236}">
                  <a16:creationId xmlns:a16="http://schemas.microsoft.com/office/drawing/2014/main" id="{AB736DC6-A5BF-8147-1FC7-6DECBE2B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8" y="2928"/>
              <a:ext cx="1102" cy="231"/>
            </a:xfrm>
            <a:custGeom>
              <a:avLst/>
              <a:gdLst>
                <a:gd name="T0" fmla="*/ 0 w 1102"/>
                <a:gd name="T1" fmla="*/ 230 h 231"/>
                <a:gd name="T2" fmla="*/ 0 w 1102"/>
                <a:gd name="T3" fmla="*/ 0 h 231"/>
                <a:gd name="T4" fmla="*/ 1101 w 1102"/>
                <a:gd name="T5" fmla="*/ 0 h 231"/>
                <a:gd name="T6" fmla="*/ 1101 w 1102"/>
                <a:gd name="T7" fmla="*/ 230 h 231"/>
                <a:gd name="T8" fmla="*/ 0 w 1102"/>
                <a:gd name="T9" fmla="*/ 230 h 2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2"/>
                <a:gd name="T16" fmla="*/ 0 h 231"/>
                <a:gd name="T17" fmla="*/ 1102 w 1102"/>
                <a:gd name="T18" fmla="*/ 231 h 2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2" h="231">
                  <a:moveTo>
                    <a:pt x="0" y="230"/>
                  </a:moveTo>
                  <a:lnTo>
                    <a:pt x="0" y="0"/>
                  </a:lnTo>
                  <a:lnTo>
                    <a:pt x="1101" y="0"/>
                  </a:lnTo>
                  <a:lnTo>
                    <a:pt x="1101" y="230"/>
                  </a:lnTo>
                  <a:lnTo>
                    <a:pt x="0" y="23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4" name="Freeform 28">
              <a:extLst>
                <a:ext uri="{FF2B5EF4-FFF2-40B4-BE49-F238E27FC236}">
                  <a16:creationId xmlns:a16="http://schemas.microsoft.com/office/drawing/2014/main" id="{52D2B32C-96D3-D111-831F-4D5286CA0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5" y="3414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5" name="Freeform 29">
              <a:extLst>
                <a:ext uri="{FF2B5EF4-FFF2-40B4-BE49-F238E27FC236}">
                  <a16:creationId xmlns:a16="http://schemas.microsoft.com/office/drawing/2014/main" id="{41A679DB-3BB4-7AB7-97B7-0D4C3E760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7" y="2496"/>
              <a:ext cx="1526" cy="1393"/>
            </a:xfrm>
            <a:custGeom>
              <a:avLst/>
              <a:gdLst>
                <a:gd name="T0" fmla="*/ 0 w 1526"/>
                <a:gd name="T1" fmla="*/ 1392 h 1393"/>
                <a:gd name="T2" fmla="*/ 0 w 1526"/>
                <a:gd name="T3" fmla="*/ 0 h 1393"/>
                <a:gd name="T4" fmla="*/ 1525 w 1526"/>
                <a:gd name="T5" fmla="*/ 0 h 1393"/>
                <a:gd name="T6" fmla="*/ 1525 w 1526"/>
                <a:gd name="T7" fmla="*/ 1392 h 1393"/>
                <a:gd name="T8" fmla="*/ 0 w 1526"/>
                <a:gd name="T9" fmla="*/ 1392 h 13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6"/>
                <a:gd name="T16" fmla="*/ 0 h 1393"/>
                <a:gd name="T17" fmla="*/ 1526 w 1526"/>
                <a:gd name="T18" fmla="*/ 1393 h 13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6" h="1393">
                  <a:moveTo>
                    <a:pt x="0" y="1392"/>
                  </a:moveTo>
                  <a:lnTo>
                    <a:pt x="0" y="0"/>
                  </a:lnTo>
                  <a:lnTo>
                    <a:pt x="1525" y="0"/>
                  </a:lnTo>
                  <a:lnTo>
                    <a:pt x="1525" y="1392"/>
                  </a:lnTo>
                  <a:lnTo>
                    <a:pt x="0" y="1392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446" name="Group 36">
              <a:extLst>
                <a:ext uri="{FF2B5EF4-FFF2-40B4-BE49-F238E27FC236}">
                  <a16:creationId xmlns:a16="http://schemas.microsoft.com/office/drawing/2014/main" id="{729A2D12-8F98-98EA-2CA5-8D142317AF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95" y="2868"/>
              <a:ext cx="197" cy="862"/>
              <a:chOff x="5095" y="2868"/>
              <a:chExt cx="197" cy="862"/>
            </a:xfrm>
          </p:grpSpPr>
          <p:sp>
            <p:nvSpPr>
              <p:cNvPr id="15470" name="Freeform 30">
                <a:extLst>
                  <a:ext uri="{FF2B5EF4-FFF2-40B4-BE49-F238E27FC236}">
                    <a16:creationId xmlns:a16="http://schemas.microsoft.com/office/drawing/2014/main" id="{B6C59EDF-B944-FD77-12E9-FE04D007F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5" y="3396"/>
                <a:ext cx="25" cy="37"/>
              </a:xfrm>
              <a:custGeom>
                <a:avLst/>
                <a:gdLst>
                  <a:gd name="T0" fmla="*/ 24 w 25"/>
                  <a:gd name="T1" fmla="*/ 18 h 37"/>
                  <a:gd name="T2" fmla="*/ 12 w 25"/>
                  <a:gd name="T3" fmla="*/ 0 h 37"/>
                  <a:gd name="T4" fmla="*/ 0 w 25"/>
                  <a:gd name="T5" fmla="*/ 18 h 37"/>
                  <a:gd name="T6" fmla="*/ 12 w 25"/>
                  <a:gd name="T7" fmla="*/ 36 h 37"/>
                  <a:gd name="T8" fmla="*/ 24 w 25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"/>
                  <a:gd name="T16" fmla="*/ 0 h 37"/>
                  <a:gd name="T17" fmla="*/ 25 w 25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" h="37">
                    <a:moveTo>
                      <a:pt x="24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4" y="18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1" name="Freeform 31">
                <a:extLst>
                  <a:ext uri="{FF2B5EF4-FFF2-40B4-BE49-F238E27FC236}">
                    <a16:creationId xmlns:a16="http://schemas.microsoft.com/office/drawing/2014/main" id="{270340A9-314B-A727-1E55-6AE174BF73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8" y="3396"/>
                <a:ext cx="25" cy="37"/>
              </a:xfrm>
              <a:custGeom>
                <a:avLst/>
                <a:gdLst>
                  <a:gd name="T0" fmla="*/ 24 w 25"/>
                  <a:gd name="T1" fmla="*/ 18 h 37"/>
                  <a:gd name="T2" fmla="*/ 12 w 25"/>
                  <a:gd name="T3" fmla="*/ 0 h 37"/>
                  <a:gd name="T4" fmla="*/ 0 w 25"/>
                  <a:gd name="T5" fmla="*/ 18 h 37"/>
                  <a:gd name="T6" fmla="*/ 12 w 25"/>
                  <a:gd name="T7" fmla="*/ 36 h 37"/>
                  <a:gd name="T8" fmla="*/ 24 w 25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"/>
                  <a:gd name="T16" fmla="*/ 0 h 37"/>
                  <a:gd name="T17" fmla="*/ 25 w 25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" h="37">
                    <a:moveTo>
                      <a:pt x="24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4" y="18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2" name="Freeform 32">
                <a:extLst>
                  <a:ext uri="{FF2B5EF4-FFF2-40B4-BE49-F238E27FC236}">
                    <a16:creationId xmlns:a16="http://schemas.microsoft.com/office/drawing/2014/main" id="{212BC44E-B636-27A0-DEE9-32E5E26C7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3396"/>
                <a:ext cx="24" cy="37"/>
              </a:xfrm>
              <a:custGeom>
                <a:avLst/>
                <a:gdLst>
                  <a:gd name="T0" fmla="*/ 23 w 24"/>
                  <a:gd name="T1" fmla="*/ 18 h 37"/>
                  <a:gd name="T2" fmla="*/ 12 w 24"/>
                  <a:gd name="T3" fmla="*/ 0 h 37"/>
                  <a:gd name="T4" fmla="*/ 0 w 24"/>
                  <a:gd name="T5" fmla="*/ 18 h 37"/>
                  <a:gd name="T6" fmla="*/ 12 w 24"/>
                  <a:gd name="T7" fmla="*/ 36 h 37"/>
                  <a:gd name="T8" fmla="*/ 23 w 24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37"/>
                  <a:gd name="T17" fmla="*/ 24 w 24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37">
                    <a:moveTo>
                      <a:pt x="23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3" y="18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3" name="Freeform 33">
                <a:extLst>
                  <a:ext uri="{FF2B5EF4-FFF2-40B4-BE49-F238E27FC236}">
                    <a16:creationId xmlns:a16="http://schemas.microsoft.com/office/drawing/2014/main" id="{01A7044A-6A53-A80D-BC72-7648EA551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2868"/>
                <a:ext cx="144" cy="155"/>
              </a:xfrm>
              <a:custGeom>
                <a:avLst/>
                <a:gdLst>
                  <a:gd name="T0" fmla="*/ 0 w 144"/>
                  <a:gd name="T1" fmla="*/ 154 h 155"/>
                  <a:gd name="T2" fmla="*/ 0 w 144"/>
                  <a:gd name="T3" fmla="*/ 0 h 155"/>
                  <a:gd name="T4" fmla="*/ 143 w 144"/>
                  <a:gd name="T5" fmla="*/ 0 h 155"/>
                  <a:gd name="T6" fmla="*/ 143 w 144"/>
                  <a:gd name="T7" fmla="*/ 154 h 155"/>
                  <a:gd name="T8" fmla="*/ 0 w 144"/>
                  <a:gd name="T9" fmla="*/ 15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155"/>
                  <a:gd name="T17" fmla="*/ 144 w 144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155">
                    <a:moveTo>
                      <a:pt x="0" y="154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4"/>
                    </a:lnTo>
                    <a:lnTo>
                      <a:pt x="0" y="154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4" name="Freeform 34">
                <a:extLst>
                  <a:ext uri="{FF2B5EF4-FFF2-40B4-BE49-F238E27FC236}">
                    <a16:creationId xmlns:a16="http://schemas.microsoft.com/office/drawing/2014/main" id="{EF30DF2D-C917-58CE-FE7C-395936D59D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3093"/>
                <a:ext cx="144" cy="156"/>
              </a:xfrm>
              <a:custGeom>
                <a:avLst/>
                <a:gdLst>
                  <a:gd name="T0" fmla="*/ 0 w 144"/>
                  <a:gd name="T1" fmla="*/ 155 h 156"/>
                  <a:gd name="T2" fmla="*/ 0 w 144"/>
                  <a:gd name="T3" fmla="*/ 0 h 156"/>
                  <a:gd name="T4" fmla="*/ 143 w 144"/>
                  <a:gd name="T5" fmla="*/ 0 h 156"/>
                  <a:gd name="T6" fmla="*/ 143 w 144"/>
                  <a:gd name="T7" fmla="*/ 155 h 156"/>
                  <a:gd name="T8" fmla="*/ 0 w 144"/>
                  <a:gd name="T9" fmla="*/ 155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156"/>
                  <a:gd name="T17" fmla="*/ 144 w 144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156">
                    <a:moveTo>
                      <a:pt x="0" y="155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5"/>
                    </a:lnTo>
                    <a:lnTo>
                      <a:pt x="0" y="155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5" name="Freeform 35">
                <a:extLst>
                  <a:ext uri="{FF2B5EF4-FFF2-40B4-BE49-F238E27FC236}">
                    <a16:creationId xmlns:a16="http://schemas.microsoft.com/office/drawing/2014/main" id="{F2E91955-D07F-EA20-8166-5D9102552B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3575"/>
                <a:ext cx="144" cy="155"/>
              </a:xfrm>
              <a:custGeom>
                <a:avLst/>
                <a:gdLst>
                  <a:gd name="T0" fmla="*/ 0 w 144"/>
                  <a:gd name="T1" fmla="*/ 154 h 155"/>
                  <a:gd name="T2" fmla="*/ 0 w 144"/>
                  <a:gd name="T3" fmla="*/ 0 h 155"/>
                  <a:gd name="T4" fmla="*/ 143 w 144"/>
                  <a:gd name="T5" fmla="*/ 0 h 155"/>
                  <a:gd name="T6" fmla="*/ 143 w 144"/>
                  <a:gd name="T7" fmla="*/ 154 h 155"/>
                  <a:gd name="T8" fmla="*/ 0 w 144"/>
                  <a:gd name="T9" fmla="*/ 15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155"/>
                  <a:gd name="T17" fmla="*/ 144 w 144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155">
                    <a:moveTo>
                      <a:pt x="0" y="154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4"/>
                    </a:lnTo>
                    <a:lnTo>
                      <a:pt x="0" y="154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447" name="Rectangle 37">
              <a:extLst>
                <a:ext uri="{FF2B5EF4-FFF2-40B4-BE49-F238E27FC236}">
                  <a16:creationId xmlns:a16="http://schemas.microsoft.com/office/drawing/2014/main" id="{657942B1-784A-0263-195C-28CD9D949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3882"/>
              <a:ext cx="16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i="1" dirty="0">
                  <a:solidFill>
                    <a:srgbClr val="000000"/>
                  </a:solidFill>
                </a:rPr>
                <a:t>M</a:t>
              </a:r>
              <a:r>
                <a:rPr lang="en-US" altLang="en-US" sz="1800" b="1" dirty="0">
                  <a:solidFill>
                    <a:srgbClr val="000000"/>
                  </a:solidFill>
                </a:rPr>
                <a:t> main memory buffers</a:t>
              </a:r>
            </a:p>
          </p:txBody>
        </p:sp>
        <p:sp>
          <p:nvSpPr>
            <p:cNvPr id="15448" name="Rectangle 38">
              <a:extLst>
                <a:ext uri="{FF2B5EF4-FFF2-40B4-BE49-F238E27FC236}">
                  <a16:creationId xmlns:a16="http://schemas.microsoft.com/office/drawing/2014/main" id="{3C687171-2175-DE58-40CD-1457DAE07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9" y="3917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449" name="Rectangle 39">
              <a:extLst>
                <a:ext uri="{FF2B5EF4-FFF2-40B4-BE49-F238E27FC236}">
                  <a16:creationId xmlns:a16="http://schemas.microsoft.com/office/drawing/2014/main" id="{E79F920D-783B-48BD-2790-6EC9D5DA6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7" y="3546"/>
              <a:ext cx="491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Output </a:t>
              </a:r>
            </a:p>
            <a:p>
              <a:r>
                <a:rPr lang="en-US" altLang="en-US" sz="1400" b="1">
                  <a:solidFill>
                    <a:srgbClr val="000000"/>
                  </a:solidFill>
                </a:rPr>
                <a:t> buffer</a:t>
              </a:r>
            </a:p>
          </p:txBody>
        </p:sp>
        <p:sp>
          <p:nvSpPr>
            <p:cNvPr id="15450" name="Rectangle 40">
              <a:extLst>
                <a:ext uri="{FF2B5EF4-FFF2-40B4-BE49-F238E27FC236}">
                  <a16:creationId xmlns:a16="http://schemas.microsoft.com/office/drawing/2014/main" id="{2EB8E166-80A5-572F-6F24-0C6BC60A6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" y="3882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451" name="Rectangle 41">
              <a:extLst>
                <a:ext uri="{FF2B5EF4-FFF2-40B4-BE49-F238E27FC236}">
                  <a16:creationId xmlns:a16="http://schemas.microsoft.com/office/drawing/2014/main" id="{3F78B65C-19B3-4952-5C75-D0B1E788A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6" y="2352"/>
              <a:ext cx="80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Join Result</a:t>
              </a:r>
            </a:p>
          </p:txBody>
        </p:sp>
        <p:sp>
          <p:nvSpPr>
            <p:cNvPr id="15452" name="Rectangle 42">
              <a:extLst>
                <a:ext uri="{FF2B5EF4-FFF2-40B4-BE49-F238E27FC236}">
                  <a16:creationId xmlns:a16="http://schemas.microsoft.com/office/drawing/2014/main" id="{9BF233C8-144B-3559-336F-D04BFCD38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3" y="2706"/>
              <a:ext cx="370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solidFill>
                    <a:srgbClr val="000000"/>
                  </a:solidFill>
                </a:rPr>
                <a:t>hash</a:t>
              </a:r>
            </a:p>
          </p:txBody>
        </p:sp>
        <p:sp>
          <p:nvSpPr>
            <p:cNvPr id="15453" name="Rectangle 43">
              <a:extLst>
                <a:ext uri="{FF2B5EF4-FFF2-40B4-BE49-F238E27FC236}">
                  <a16:creationId xmlns:a16="http://schemas.microsoft.com/office/drawing/2014/main" id="{C6E9EDAA-CA13-8425-5772-847D5F32E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2838"/>
              <a:ext cx="22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solidFill>
                    <a:srgbClr val="000000"/>
                  </a:solidFill>
                </a:rPr>
                <a:t>fn</a:t>
              </a:r>
            </a:p>
          </p:txBody>
        </p:sp>
        <p:sp>
          <p:nvSpPr>
            <p:cNvPr id="15454" name="Rectangle 44">
              <a:extLst>
                <a:ext uri="{FF2B5EF4-FFF2-40B4-BE49-F238E27FC236}">
                  <a16:creationId xmlns:a16="http://schemas.microsoft.com/office/drawing/2014/main" id="{44DDB70A-DE72-9760-504D-74BBA692B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2968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i="1" dirty="0">
                  <a:solidFill>
                    <a:srgbClr val="3365FB"/>
                  </a:solidFill>
                </a:rPr>
                <a:t>h2</a:t>
              </a:r>
            </a:p>
          </p:txBody>
        </p:sp>
        <p:sp>
          <p:nvSpPr>
            <p:cNvPr id="15455" name="Rectangle 45">
              <a:extLst>
                <a:ext uri="{FF2B5EF4-FFF2-40B4-BE49-F238E27FC236}">
                  <a16:creationId xmlns:a16="http://schemas.microsoft.com/office/drawing/2014/main" id="{4D08F39D-2442-400B-A0D3-5B14348F0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7" y="3264"/>
              <a:ext cx="2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 i="1" dirty="0">
                  <a:solidFill>
                    <a:srgbClr val="3365FB"/>
                  </a:solidFill>
                </a:rPr>
                <a:t>h2</a:t>
              </a:r>
            </a:p>
          </p:txBody>
        </p:sp>
        <p:grpSp>
          <p:nvGrpSpPr>
            <p:cNvPr id="15456" name="Group 50">
              <a:extLst>
                <a:ext uri="{FF2B5EF4-FFF2-40B4-BE49-F238E27FC236}">
                  <a16:creationId xmlns:a16="http://schemas.microsoft.com/office/drawing/2014/main" id="{B60D1634-9AB5-29EC-3B1C-D10903084D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1" y="2644"/>
              <a:ext cx="671" cy="1273"/>
              <a:chOff x="2161" y="2644"/>
              <a:chExt cx="671" cy="1273"/>
            </a:xfrm>
          </p:grpSpPr>
          <p:sp>
            <p:nvSpPr>
              <p:cNvPr id="15466" name="Oval 46">
                <a:extLst>
                  <a:ext uri="{FF2B5EF4-FFF2-40B4-BE49-F238E27FC236}">
                    <a16:creationId xmlns:a16="http://schemas.microsoft.com/office/drawing/2014/main" id="{8BAB381D-9E4D-4013-6B0C-3DB227FF8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5" y="2644"/>
                <a:ext cx="663" cy="88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67" name="Line 47">
                <a:extLst>
                  <a:ext uri="{FF2B5EF4-FFF2-40B4-BE49-F238E27FC236}">
                    <a16:creationId xmlns:a16="http://schemas.microsoft.com/office/drawing/2014/main" id="{CED03BA4-4E0E-D4FF-0A1E-C5CF5325D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1" y="269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8" name="Line 48">
                <a:extLst>
                  <a:ext uri="{FF2B5EF4-FFF2-40B4-BE49-F238E27FC236}">
                    <a16:creationId xmlns:a16="http://schemas.microsoft.com/office/drawing/2014/main" id="{01232D1D-EF65-CA5B-451D-B71B068AF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69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9" name="Arc 49">
                <a:extLst>
                  <a:ext uri="{FF2B5EF4-FFF2-40B4-BE49-F238E27FC236}">
                    <a16:creationId xmlns:a16="http://schemas.microsoft.com/office/drawing/2014/main" id="{258A4348-02E3-259B-F672-5746F5B62B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3" y="3843"/>
                <a:ext cx="663" cy="74"/>
              </a:xfrm>
              <a:custGeom>
                <a:avLst/>
                <a:gdLst>
                  <a:gd name="T0" fmla="*/ 663 w 43200"/>
                  <a:gd name="T1" fmla="*/ 0 h 22202"/>
                  <a:gd name="T2" fmla="*/ 0 w 43200"/>
                  <a:gd name="T3" fmla="*/ 2 h 22202"/>
                  <a:gd name="T4" fmla="*/ 332 w 43200"/>
                  <a:gd name="T5" fmla="*/ 2 h 22202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202"/>
                  <a:gd name="T11" fmla="*/ 43200 w 43200"/>
                  <a:gd name="T12" fmla="*/ 22202 h 222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202" fill="none" extrusionOk="0">
                    <a:moveTo>
                      <a:pt x="43191" y="0"/>
                    </a:moveTo>
                    <a:cubicBezTo>
                      <a:pt x="43197" y="200"/>
                      <a:pt x="43200" y="401"/>
                      <a:pt x="43200" y="602"/>
                    </a:cubicBezTo>
                    <a:cubicBezTo>
                      <a:pt x="43200" y="12531"/>
                      <a:pt x="33529" y="22202"/>
                      <a:pt x="21600" y="22202"/>
                    </a:cubicBezTo>
                    <a:cubicBezTo>
                      <a:pt x="9670" y="22202"/>
                      <a:pt x="0" y="12531"/>
                      <a:pt x="0" y="602"/>
                    </a:cubicBezTo>
                  </a:path>
                  <a:path w="43200" h="22202" stroke="0" extrusionOk="0">
                    <a:moveTo>
                      <a:pt x="43191" y="0"/>
                    </a:moveTo>
                    <a:cubicBezTo>
                      <a:pt x="43197" y="200"/>
                      <a:pt x="43200" y="401"/>
                      <a:pt x="43200" y="602"/>
                    </a:cubicBezTo>
                    <a:cubicBezTo>
                      <a:pt x="43200" y="12531"/>
                      <a:pt x="33529" y="22202"/>
                      <a:pt x="21600" y="22202"/>
                    </a:cubicBezTo>
                    <a:cubicBezTo>
                      <a:pt x="9670" y="22202"/>
                      <a:pt x="0" y="12531"/>
                      <a:pt x="0" y="602"/>
                    </a:cubicBezTo>
                    <a:lnTo>
                      <a:pt x="21600" y="602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15457" name="Group 55">
              <a:extLst>
                <a:ext uri="{FF2B5EF4-FFF2-40B4-BE49-F238E27FC236}">
                  <a16:creationId xmlns:a16="http://schemas.microsoft.com/office/drawing/2014/main" id="{53E74901-17C7-675C-6F6C-A8ECF39586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692"/>
              <a:ext cx="528" cy="1180"/>
              <a:chOff x="4944" y="2692"/>
              <a:chExt cx="528" cy="1180"/>
            </a:xfrm>
          </p:grpSpPr>
          <p:sp>
            <p:nvSpPr>
              <p:cNvPr id="15462" name="Oval 51">
                <a:extLst>
                  <a:ext uri="{FF2B5EF4-FFF2-40B4-BE49-F238E27FC236}">
                    <a16:creationId xmlns:a16="http://schemas.microsoft.com/office/drawing/2014/main" id="{FC4B1C72-2736-4970-CC93-E957A2E59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" y="2692"/>
                <a:ext cx="520" cy="81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63" name="Line 52">
                <a:extLst>
                  <a:ext uri="{FF2B5EF4-FFF2-40B4-BE49-F238E27FC236}">
                    <a16:creationId xmlns:a16="http://schemas.microsoft.com/office/drawing/2014/main" id="{0A0A0E61-F749-0719-143F-70E2F87E9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2736"/>
                <a:ext cx="0" cy="105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4" name="Line 53">
                <a:extLst>
                  <a:ext uri="{FF2B5EF4-FFF2-40B4-BE49-F238E27FC236}">
                    <a16:creationId xmlns:a16="http://schemas.microsoft.com/office/drawing/2014/main" id="{DF24CBD3-FB88-44B2-1964-A1641B432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72" y="2736"/>
                <a:ext cx="0" cy="105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5" name="Arc 54">
                <a:extLst>
                  <a:ext uri="{FF2B5EF4-FFF2-40B4-BE49-F238E27FC236}">
                    <a16:creationId xmlns:a16="http://schemas.microsoft.com/office/drawing/2014/main" id="{F70AE815-19F1-9772-80E7-AB1AE9FA6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6" y="3800"/>
                <a:ext cx="520" cy="72"/>
              </a:xfrm>
              <a:custGeom>
                <a:avLst/>
                <a:gdLst>
                  <a:gd name="T0" fmla="*/ 520 w 43200"/>
                  <a:gd name="T1" fmla="*/ 2 h 23207"/>
                  <a:gd name="T2" fmla="*/ 1 w 43200"/>
                  <a:gd name="T3" fmla="*/ 0 h 23207"/>
                  <a:gd name="T4" fmla="*/ 260 w 43200"/>
                  <a:gd name="T5" fmla="*/ 5 h 23207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3207"/>
                  <a:gd name="T11" fmla="*/ 43200 w 43200"/>
                  <a:gd name="T12" fmla="*/ 23207 h 2320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3207" fill="none" extrusionOk="0">
                    <a:moveTo>
                      <a:pt x="43178" y="636"/>
                    </a:moveTo>
                    <a:cubicBezTo>
                      <a:pt x="43192" y="960"/>
                      <a:pt x="43200" y="1283"/>
                      <a:pt x="43200" y="1607"/>
                    </a:cubicBezTo>
                    <a:cubicBezTo>
                      <a:pt x="43200" y="13536"/>
                      <a:pt x="33529" y="23207"/>
                      <a:pt x="21600" y="23207"/>
                    </a:cubicBezTo>
                    <a:cubicBezTo>
                      <a:pt x="9670" y="23207"/>
                      <a:pt x="0" y="13536"/>
                      <a:pt x="0" y="1607"/>
                    </a:cubicBezTo>
                    <a:cubicBezTo>
                      <a:pt x="-1" y="1070"/>
                      <a:pt x="19" y="534"/>
                      <a:pt x="59" y="-1"/>
                    </a:cubicBezTo>
                  </a:path>
                  <a:path w="43200" h="23207" stroke="0" extrusionOk="0">
                    <a:moveTo>
                      <a:pt x="43178" y="636"/>
                    </a:moveTo>
                    <a:cubicBezTo>
                      <a:pt x="43192" y="960"/>
                      <a:pt x="43200" y="1283"/>
                      <a:pt x="43200" y="1607"/>
                    </a:cubicBezTo>
                    <a:cubicBezTo>
                      <a:pt x="43200" y="13536"/>
                      <a:pt x="33529" y="23207"/>
                      <a:pt x="21600" y="23207"/>
                    </a:cubicBezTo>
                    <a:cubicBezTo>
                      <a:pt x="9670" y="23207"/>
                      <a:pt x="0" y="13536"/>
                      <a:pt x="0" y="1607"/>
                    </a:cubicBezTo>
                    <a:cubicBezTo>
                      <a:pt x="-1" y="1070"/>
                      <a:pt x="19" y="534"/>
                      <a:pt x="59" y="-1"/>
                    </a:cubicBezTo>
                    <a:lnTo>
                      <a:pt x="21600" y="1607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458" name="Line 56">
              <a:extLst>
                <a:ext uri="{FF2B5EF4-FFF2-40B4-BE49-F238E27FC236}">
                  <a16:creationId xmlns:a16="http://schemas.microsoft.com/office/drawing/2014/main" id="{3ED07F4A-371C-9BFA-7188-75F0EF6D3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3168"/>
              <a:ext cx="56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59" name="Line 57">
              <a:extLst>
                <a:ext uri="{FF2B5EF4-FFF2-40B4-BE49-F238E27FC236}">
                  <a16:creationId xmlns:a16="http://schemas.microsoft.com/office/drawing/2014/main" id="{26938514-29B5-421F-0ED9-80463AB06E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3504"/>
              <a:ext cx="66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60" name="Freeform 58">
              <a:extLst>
                <a:ext uri="{FF2B5EF4-FFF2-40B4-BE49-F238E27FC236}">
                  <a16:creationId xmlns:a16="http://schemas.microsoft.com/office/drawing/2014/main" id="{C2D0A2C8-F399-B9CD-BF14-B77DEBB28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3168"/>
              <a:ext cx="193" cy="289"/>
            </a:xfrm>
            <a:custGeom>
              <a:avLst/>
              <a:gdLst>
                <a:gd name="T0" fmla="*/ 0 w 193"/>
                <a:gd name="T1" fmla="*/ 288 h 289"/>
                <a:gd name="T2" fmla="*/ 192 w 193"/>
                <a:gd name="T3" fmla="*/ 173 h 289"/>
                <a:gd name="T4" fmla="*/ 188 w 193"/>
                <a:gd name="T5" fmla="*/ 145 h 289"/>
                <a:gd name="T6" fmla="*/ 0 w 193"/>
                <a:gd name="T7" fmla="*/ 115 h 289"/>
                <a:gd name="T8" fmla="*/ 192 w 193"/>
                <a:gd name="T9" fmla="*/ 0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3"/>
                <a:gd name="T16" fmla="*/ 0 h 289"/>
                <a:gd name="T17" fmla="*/ 193 w 193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3" h="289">
                  <a:moveTo>
                    <a:pt x="0" y="288"/>
                  </a:moveTo>
                  <a:lnTo>
                    <a:pt x="192" y="173"/>
                  </a:lnTo>
                  <a:lnTo>
                    <a:pt x="188" y="145"/>
                  </a:lnTo>
                  <a:lnTo>
                    <a:pt x="0" y="115"/>
                  </a:lnTo>
                  <a:lnTo>
                    <a:pt x="192" y="0"/>
                  </a:lnTo>
                </a:path>
              </a:pathLst>
            </a:custGeom>
            <a:noFill/>
            <a:ln w="12700" cap="rnd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1" name="Line 59">
              <a:extLst>
                <a:ext uri="{FF2B5EF4-FFF2-40B4-BE49-F238E27FC236}">
                  <a16:creationId xmlns:a16="http://schemas.microsoft.com/office/drawing/2014/main" id="{608C2D7D-876A-737B-2F42-9134F9A19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3504"/>
              <a:ext cx="5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5369" name="Group 114">
            <a:extLst>
              <a:ext uri="{FF2B5EF4-FFF2-40B4-BE49-F238E27FC236}">
                <a16:creationId xmlns:a16="http://schemas.microsoft.com/office/drawing/2014/main" id="{E88DCCF6-36C8-CA62-0D52-428965C4C62F}"/>
              </a:ext>
            </a:extLst>
          </p:cNvPr>
          <p:cNvGrpSpPr>
            <a:grpSpLocks/>
          </p:cNvGrpSpPr>
          <p:nvPr/>
        </p:nvGrpSpPr>
        <p:grpSpPr bwMode="auto">
          <a:xfrm>
            <a:off x="3432175" y="322263"/>
            <a:ext cx="5727700" cy="2968625"/>
            <a:chOff x="2162" y="203"/>
            <a:chExt cx="3608" cy="1870"/>
          </a:xfrm>
        </p:grpSpPr>
        <p:sp>
          <p:nvSpPr>
            <p:cNvPr id="15371" name="Rectangle 61">
              <a:extLst>
                <a:ext uri="{FF2B5EF4-FFF2-40B4-BE49-F238E27FC236}">
                  <a16:creationId xmlns:a16="http://schemas.microsoft.com/office/drawing/2014/main" id="{4013D29D-FDAA-2EDA-F0AB-3ABE2CF60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830"/>
              <a:ext cx="16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i="1" dirty="0">
                  <a:solidFill>
                    <a:srgbClr val="000000"/>
                  </a:solidFill>
                </a:rPr>
                <a:t>M</a:t>
              </a:r>
              <a:r>
                <a:rPr lang="en-US" altLang="en-US" sz="1800" b="1" dirty="0">
                  <a:solidFill>
                    <a:srgbClr val="000000"/>
                  </a:solidFill>
                </a:rPr>
                <a:t> main memory buffers</a:t>
              </a:r>
            </a:p>
          </p:txBody>
        </p:sp>
        <p:sp>
          <p:nvSpPr>
            <p:cNvPr id="15372" name="Rectangle 62">
              <a:extLst>
                <a:ext uri="{FF2B5EF4-FFF2-40B4-BE49-F238E27FC236}">
                  <a16:creationId xmlns:a16="http://schemas.microsoft.com/office/drawing/2014/main" id="{52884860-B789-A659-5321-96FFE9B94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8" y="1844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373" name="Rectangle 63">
              <a:extLst>
                <a:ext uri="{FF2B5EF4-FFF2-40B4-BE49-F238E27FC236}">
                  <a16:creationId xmlns:a16="http://schemas.microsoft.com/office/drawing/2014/main" id="{01571108-B9A1-D1B8-8BD8-E240CD012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5" y="1844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374" name="Rectangle 64">
              <a:extLst>
                <a:ext uri="{FF2B5EF4-FFF2-40B4-BE49-F238E27FC236}">
                  <a16:creationId xmlns:a16="http://schemas.microsoft.com/office/drawing/2014/main" id="{5FF0DD97-BA29-F154-AF4A-330E01E48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2" y="203"/>
              <a:ext cx="670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0000"/>
                  </a:solidFill>
                </a:rPr>
                <a:t>Original </a:t>
              </a:r>
            </a:p>
            <a:p>
              <a:r>
                <a:rPr lang="en-US" altLang="en-US" sz="1800" b="1" dirty="0">
                  <a:solidFill>
                    <a:srgbClr val="000000"/>
                  </a:solidFill>
                </a:rPr>
                <a:t>Relation</a:t>
              </a:r>
            </a:p>
          </p:txBody>
        </p:sp>
        <p:sp>
          <p:nvSpPr>
            <p:cNvPr id="15375" name="Rectangle 65">
              <a:extLst>
                <a:ext uri="{FF2B5EF4-FFF2-40B4-BE49-F238E27FC236}">
                  <a16:creationId xmlns:a16="http://schemas.microsoft.com/office/drawing/2014/main" id="{B83686C9-A241-F1C5-1DC0-819876D27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395"/>
              <a:ext cx="58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OUTPUT</a:t>
              </a:r>
            </a:p>
          </p:txBody>
        </p:sp>
        <p:sp>
          <p:nvSpPr>
            <p:cNvPr id="15376" name="Freeform 66">
              <a:extLst>
                <a:ext uri="{FF2B5EF4-FFF2-40B4-BE49-F238E27FC236}">
                  <a16:creationId xmlns:a16="http://schemas.microsoft.com/office/drawing/2014/main" id="{B5AE3773-AD20-F092-392F-5AE17116E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0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4 w 27"/>
                <a:gd name="T3" fmla="*/ 0 h 40"/>
                <a:gd name="T4" fmla="*/ 0 w 27"/>
                <a:gd name="T5" fmla="*/ 20 h 40"/>
                <a:gd name="T6" fmla="*/ 14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40"/>
                <a:gd name="T17" fmla="*/ 27 w 27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40">
                  <a:moveTo>
                    <a:pt x="26" y="20"/>
                  </a:moveTo>
                  <a:lnTo>
                    <a:pt x="14" y="0"/>
                  </a:lnTo>
                  <a:lnTo>
                    <a:pt x="0" y="20"/>
                  </a:lnTo>
                  <a:lnTo>
                    <a:pt x="14" y="39"/>
                  </a:lnTo>
                  <a:lnTo>
                    <a:pt x="26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7" name="Freeform 67">
              <a:extLst>
                <a:ext uri="{FF2B5EF4-FFF2-40B4-BE49-F238E27FC236}">
                  <a16:creationId xmlns:a16="http://schemas.microsoft.com/office/drawing/2014/main" id="{D640B409-48D2-351B-3C0C-351934B32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4 w 27"/>
                <a:gd name="T3" fmla="*/ 0 h 40"/>
                <a:gd name="T4" fmla="*/ 0 w 27"/>
                <a:gd name="T5" fmla="*/ 20 h 40"/>
                <a:gd name="T6" fmla="*/ 14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40"/>
                <a:gd name="T17" fmla="*/ 27 w 27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40">
                  <a:moveTo>
                    <a:pt x="26" y="20"/>
                  </a:moveTo>
                  <a:lnTo>
                    <a:pt x="14" y="0"/>
                  </a:lnTo>
                  <a:lnTo>
                    <a:pt x="0" y="20"/>
                  </a:lnTo>
                  <a:lnTo>
                    <a:pt x="14" y="39"/>
                  </a:lnTo>
                  <a:lnTo>
                    <a:pt x="26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8" name="Freeform 68">
              <a:extLst>
                <a:ext uri="{FF2B5EF4-FFF2-40B4-BE49-F238E27FC236}">
                  <a16:creationId xmlns:a16="http://schemas.microsoft.com/office/drawing/2014/main" id="{E84C8A22-A766-A683-F94D-9136B5DD8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" y="384"/>
              <a:ext cx="1683" cy="1442"/>
            </a:xfrm>
            <a:custGeom>
              <a:avLst/>
              <a:gdLst>
                <a:gd name="T0" fmla="*/ 0 w 1683"/>
                <a:gd name="T1" fmla="*/ 1441 h 1442"/>
                <a:gd name="T2" fmla="*/ 0 w 1683"/>
                <a:gd name="T3" fmla="*/ 0 h 1442"/>
                <a:gd name="T4" fmla="*/ 1682 w 1683"/>
                <a:gd name="T5" fmla="*/ 0 h 1442"/>
                <a:gd name="T6" fmla="*/ 1682 w 1683"/>
                <a:gd name="T7" fmla="*/ 1441 h 1442"/>
                <a:gd name="T8" fmla="*/ 0 w 1683"/>
                <a:gd name="T9" fmla="*/ 1441 h 1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83"/>
                <a:gd name="T16" fmla="*/ 0 h 1442"/>
                <a:gd name="T17" fmla="*/ 1683 w 1683"/>
                <a:gd name="T18" fmla="*/ 1442 h 1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83" h="1442">
                  <a:moveTo>
                    <a:pt x="0" y="1441"/>
                  </a:moveTo>
                  <a:lnTo>
                    <a:pt x="0" y="0"/>
                  </a:lnTo>
                  <a:lnTo>
                    <a:pt x="1682" y="0"/>
                  </a:lnTo>
                  <a:lnTo>
                    <a:pt x="1682" y="1441"/>
                  </a:lnTo>
                  <a:lnTo>
                    <a:pt x="0" y="144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9" name="Freeform 69">
              <a:extLst>
                <a:ext uri="{FF2B5EF4-FFF2-40B4-BE49-F238E27FC236}">
                  <a16:creationId xmlns:a16="http://schemas.microsoft.com/office/drawing/2014/main" id="{9F837A73-4F40-D854-87B2-4511D9A78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" y="1215"/>
              <a:ext cx="211" cy="170"/>
            </a:xfrm>
            <a:custGeom>
              <a:avLst/>
              <a:gdLst>
                <a:gd name="T0" fmla="*/ 0 w 211"/>
                <a:gd name="T1" fmla="*/ 169 h 170"/>
                <a:gd name="T2" fmla="*/ 0 w 211"/>
                <a:gd name="T3" fmla="*/ 0 h 170"/>
                <a:gd name="T4" fmla="*/ 210 w 211"/>
                <a:gd name="T5" fmla="*/ 0 h 170"/>
                <a:gd name="T6" fmla="*/ 210 w 211"/>
                <a:gd name="T7" fmla="*/ 169 h 170"/>
                <a:gd name="T8" fmla="*/ 0 w 211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1"/>
                <a:gd name="T16" fmla="*/ 0 h 170"/>
                <a:gd name="T17" fmla="*/ 211 w 211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1" h="170">
                  <a:moveTo>
                    <a:pt x="0" y="169"/>
                  </a:moveTo>
                  <a:lnTo>
                    <a:pt x="0" y="0"/>
                  </a:lnTo>
                  <a:lnTo>
                    <a:pt x="210" y="0"/>
                  </a:lnTo>
                  <a:lnTo>
                    <a:pt x="210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380" name="Group 73">
              <a:extLst>
                <a:ext uri="{FF2B5EF4-FFF2-40B4-BE49-F238E27FC236}">
                  <a16:creationId xmlns:a16="http://schemas.microsoft.com/office/drawing/2014/main" id="{00DD0D66-A636-9BB6-AA13-C2DAC0974E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8" y="1336"/>
              <a:ext cx="211" cy="57"/>
              <a:chOff x="4158" y="1336"/>
              <a:chExt cx="211" cy="57"/>
            </a:xfrm>
          </p:grpSpPr>
          <p:sp>
            <p:nvSpPr>
              <p:cNvPr id="15421" name="Freeform 70">
                <a:extLst>
                  <a:ext uri="{FF2B5EF4-FFF2-40B4-BE49-F238E27FC236}">
                    <a16:creationId xmlns:a16="http://schemas.microsoft.com/office/drawing/2014/main" id="{31C85B26-D010-88F4-E6C6-7D7A9BB71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8" y="1336"/>
                <a:ext cx="27" cy="40"/>
              </a:xfrm>
              <a:custGeom>
                <a:avLst/>
                <a:gdLst>
                  <a:gd name="T0" fmla="*/ 26 w 27"/>
                  <a:gd name="T1" fmla="*/ 19 h 40"/>
                  <a:gd name="T2" fmla="*/ 13 w 27"/>
                  <a:gd name="T3" fmla="*/ 0 h 40"/>
                  <a:gd name="T4" fmla="*/ 0 w 27"/>
                  <a:gd name="T5" fmla="*/ 19 h 40"/>
                  <a:gd name="T6" fmla="*/ 13 w 27"/>
                  <a:gd name="T7" fmla="*/ 39 h 40"/>
                  <a:gd name="T8" fmla="*/ 26 w 27"/>
                  <a:gd name="T9" fmla="*/ 19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40"/>
                  <a:gd name="T17" fmla="*/ 27 w 27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40">
                    <a:moveTo>
                      <a:pt x="26" y="19"/>
                    </a:moveTo>
                    <a:lnTo>
                      <a:pt x="13" y="0"/>
                    </a:lnTo>
                    <a:lnTo>
                      <a:pt x="0" y="19"/>
                    </a:lnTo>
                    <a:lnTo>
                      <a:pt x="13" y="39"/>
                    </a:lnTo>
                    <a:lnTo>
                      <a:pt x="26" y="19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22" name="Freeform 71">
                <a:extLst>
                  <a:ext uri="{FF2B5EF4-FFF2-40B4-BE49-F238E27FC236}">
                    <a16:creationId xmlns:a16="http://schemas.microsoft.com/office/drawing/2014/main" id="{8A9FC71D-3386-424F-DA4F-222DB8C06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9" y="1336"/>
                <a:ext cx="27" cy="40"/>
              </a:xfrm>
              <a:custGeom>
                <a:avLst/>
                <a:gdLst>
                  <a:gd name="T0" fmla="*/ 26 w 27"/>
                  <a:gd name="T1" fmla="*/ 19 h 40"/>
                  <a:gd name="T2" fmla="*/ 13 w 27"/>
                  <a:gd name="T3" fmla="*/ 0 h 40"/>
                  <a:gd name="T4" fmla="*/ 0 w 27"/>
                  <a:gd name="T5" fmla="*/ 19 h 40"/>
                  <a:gd name="T6" fmla="*/ 13 w 27"/>
                  <a:gd name="T7" fmla="*/ 39 h 40"/>
                  <a:gd name="T8" fmla="*/ 26 w 27"/>
                  <a:gd name="T9" fmla="*/ 19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40"/>
                  <a:gd name="T17" fmla="*/ 27 w 27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40">
                    <a:moveTo>
                      <a:pt x="26" y="19"/>
                    </a:moveTo>
                    <a:lnTo>
                      <a:pt x="13" y="0"/>
                    </a:lnTo>
                    <a:lnTo>
                      <a:pt x="0" y="19"/>
                    </a:lnTo>
                    <a:lnTo>
                      <a:pt x="13" y="39"/>
                    </a:lnTo>
                    <a:lnTo>
                      <a:pt x="26" y="19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23" name="Freeform 72">
                <a:extLst>
                  <a:ext uri="{FF2B5EF4-FFF2-40B4-BE49-F238E27FC236}">
                    <a16:creationId xmlns:a16="http://schemas.microsoft.com/office/drawing/2014/main" id="{0B2227C0-7F83-5633-A894-154CB64736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7" y="1336"/>
                <a:ext cx="22" cy="57"/>
              </a:xfrm>
              <a:custGeom>
                <a:avLst/>
                <a:gdLst>
                  <a:gd name="T0" fmla="*/ 21 w 22"/>
                  <a:gd name="T1" fmla="*/ 27 h 57"/>
                  <a:gd name="T2" fmla="*/ 11 w 22"/>
                  <a:gd name="T3" fmla="*/ 0 h 57"/>
                  <a:gd name="T4" fmla="*/ 0 w 22"/>
                  <a:gd name="T5" fmla="*/ 27 h 57"/>
                  <a:gd name="T6" fmla="*/ 11 w 22"/>
                  <a:gd name="T7" fmla="*/ 56 h 57"/>
                  <a:gd name="T8" fmla="*/ 21 w 22"/>
                  <a:gd name="T9" fmla="*/ 27 h 5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57"/>
                  <a:gd name="T17" fmla="*/ 22 w 22"/>
                  <a:gd name="T18" fmla="*/ 57 h 5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57">
                    <a:moveTo>
                      <a:pt x="21" y="27"/>
                    </a:moveTo>
                    <a:lnTo>
                      <a:pt x="11" y="0"/>
                    </a:lnTo>
                    <a:lnTo>
                      <a:pt x="0" y="27"/>
                    </a:lnTo>
                    <a:lnTo>
                      <a:pt x="11" y="56"/>
                    </a:lnTo>
                    <a:lnTo>
                      <a:pt x="21" y="2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381" name="Freeform 74">
              <a:extLst>
                <a:ext uri="{FF2B5EF4-FFF2-40B4-BE49-F238E27FC236}">
                  <a16:creationId xmlns:a16="http://schemas.microsoft.com/office/drawing/2014/main" id="{C1DD15EE-A65C-ABBD-7565-DA4BFE29B0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791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"/>
                <a:gd name="T16" fmla="*/ 0 h 170"/>
                <a:gd name="T17" fmla="*/ 158 w 158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2" name="Freeform 75">
              <a:extLst>
                <a:ext uri="{FF2B5EF4-FFF2-40B4-BE49-F238E27FC236}">
                  <a16:creationId xmlns:a16="http://schemas.microsoft.com/office/drawing/2014/main" id="{EEA80264-307B-3AF6-9010-2C940C1E9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6" y="791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70"/>
                <a:gd name="T17" fmla="*/ 157 w 157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3" name="Freeform 76">
              <a:extLst>
                <a:ext uri="{FF2B5EF4-FFF2-40B4-BE49-F238E27FC236}">
                  <a16:creationId xmlns:a16="http://schemas.microsoft.com/office/drawing/2014/main" id="{5DDD451D-DB51-8414-A5F7-4198EDF849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1085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"/>
                <a:gd name="T16" fmla="*/ 0 h 170"/>
                <a:gd name="T17" fmla="*/ 158 w 158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4" name="Freeform 77">
              <a:extLst>
                <a:ext uri="{FF2B5EF4-FFF2-40B4-BE49-F238E27FC236}">
                  <a16:creationId xmlns:a16="http://schemas.microsoft.com/office/drawing/2014/main" id="{EE4A6E6D-4EB7-6751-C42D-603113A18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2" y="1085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70"/>
                <a:gd name="T17" fmla="*/ 157 w 157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5" name="Freeform 78">
              <a:extLst>
                <a:ext uri="{FF2B5EF4-FFF2-40B4-BE49-F238E27FC236}">
                  <a16:creationId xmlns:a16="http://schemas.microsoft.com/office/drawing/2014/main" id="{EE293112-2514-2060-C73D-B39914309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0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3 w 27"/>
                <a:gd name="T3" fmla="*/ 0 h 40"/>
                <a:gd name="T4" fmla="*/ 0 w 27"/>
                <a:gd name="T5" fmla="*/ 20 h 40"/>
                <a:gd name="T6" fmla="*/ 13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40"/>
                <a:gd name="T17" fmla="*/ 27 w 27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40">
                  <a:moveTo>
                    <a:pt x="26" y="20"/>
                  </a:moveTo>
                  <a:lnTo>
                    <a:pt x="13" y="0"/>
                  </a:lnTo>
                  <a:lnTo>
                    <a:pt x="0" y="20"/>
                  </a:lnTo>
                  <a:lnTo>
                    <a:pt x="13" y="39"/>
                  </a:lnTo>
                  <a:lnTo>
                    <a:pt x="26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6" name="Freeform 79">
              <a:extLst>
                <a:ext uri="{FF2B5EF4-FFF2-40B4-BE49-F238E27FC236}">
                  <a16:creationId xmlns:a16="http://schemas.microsoft.com/office/drawing/2014/main" id="{44B3FC10-B145-E4DF-EC39-CB09647FE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1" y="1085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70"/>
                <a:gd name="T17" fmla="*/ 157 w 157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7" name="Rectangle 80">
              <a:extLst>
                <a:ext uri="{FF2B5EF4-FFF2-40B4-BE49-F238E27FC236}">
                  <a16:creationId xmlns:a16="http://schemas.microsoft.com/office/drawing/2014/main" id="{178BFE46-CDAD-997E-CA88-BA491CA56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907"/>
              <a:ext cx="170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388" name="Freeform 81">
              <a:extLst>
                <a:ext uri="{FF2B5EF4-FFF2-40B4-BE49-F238E27FC236}">
                  <a16:creationId xmlns:a16="http://schemas.microsoft.com/office/drawing/2014/main" id="{BBBE65B9-75E0-2867-DC63-B90758CAEC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1611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"/>
                <a:gd name="T16" fmla="*/ 0 h 170"/>
                <a:gd name="T17" fmla="*/ 158 w 158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9" name="Freeform 82">
              <a:extLst>
                <a:ext uri="{FF2B5EF4-FFF2-40B4-BE49-F238E27FC236}">
                  <a16:creationId xmlns:a16="http://schemas.microsoft.com/office/drawing/2014/main" id="{9689FBE5-10BC-AE02-5546-783D43805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584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181"/>
                <a:gd name="T17" fmla="*/ 266 w 266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90" name="Rectangle 83">
              <a:extLst>
                <a:ext uri="{FF2B5EF4-FFF2-40B4-BE49-F238E27FC236}">
                  <a16:creationId xmlns:a16="http://schemas.microsoft.com/office/drawing/2014/main" id="{5F8F82B1-C18F-2CC0-3F57-5DD20F726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" y="951"/>
              <a:ext cx="46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INPUT</a:t>
              </a:r>
            </a:p>
          </p:txBody>
        </p:sp>
        <p:sp useBgFill="1">
          <p:nvSpPr>
            <p:cNvPr id="15391" name="Rectangle 84">
              <a:extLst>
                <a:ext uri="{FF2B5EF4-FFF2-40B4-BE49-F238E27FC236}">
                  <a16:creationId xmlns:a16="http://schemas.microsoft.com/office/drawing/2014/main" id="{64768E80-7435-4AB6-FC90-FD04D53DB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562"/>
              <a:ext cx="170" cy="190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392" name="Rectangle 85">
              <a:extLst>
                <a:ext uri="{FF2B5EF4-FFF2-40B4-BE49-F238E27FC236}">
                  <a16:creationId xmlns:a16="http://schemas.microsoft.com/office/drawing/2014/main" id="{BFDEF636-9CEA-3CF4-DA42-17907D1BF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0" y="1106"/>
              <a:ext cx="516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400" b="1" dirty="0">
                  <a:solidFill>
                    <a:srgbClr val="000000"/>
                  </a:solidFill>
                </a:rPr>
                <a:t>hash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400" b="1" dirty="0">
                  <a:solidFill>
                    <a:srgbClr val="000000"/>
                  </a:solidFill>
                </a:rPr>
                <a:t>function</a:t>
              </a:r>
            </a:p>
            <a:p>
              <a:pPr algn="ctr"/>
              <a:r>
                <a:rPr lang="en-US" altLang="en-US" sz="2000" b="1" i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15393" name="Rectangle 86">
              <a:extLst>
                <a:ext uri="{FF2B5EF4-FFF2-40B4-BE49-F238E27FC236}">
                  <a16:creationId xmlns:a16="http://schemas.microsoft.com/office/drawing/2014/main" id="{246F3C86-9A43-6862-4EC6-5442C00F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8" y="1402"/>
              <a:ext cx="3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 i="1" dirty="0">
                  <a:solidFill>
                    <a:srgbClr val="000000"/>
                  </a:solidFill>
                </a:rPr>
                <a:t>M-1</a:t>
              </a:r>
            </a:p>
          </p:txBody>
        </p:sp>
        <p:sp>
          <p:nvSpPr>
            <p:cNvPr id="15394" name="Rectangle 87">
              <a:extLst>
                <a:ext uri="{FF2B5EF4-FFF2-40B4-BE49-F238E27FC236}">
                  <a16:creationId xmlns:a16="http://schemas.microsoft.com/office/drawing/2014/main" id="{99A16A45-FED2-B2FB-314C-142A6F246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5" y="388"/>
              <a:ext cx="72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Partitions</a:t>
              </a:r>
            </a:p>
          </p:txBody>
        </p:sp>
        <p:sp>
          <p:nvSpPr>
            <p:cNvPr id="15395" name="Rectangle 88">
              <a:extLst>
                <a:ext uri="{FF2B5EF4-FFF2-40B4-BE49-F238E27FC236}">
                  <a16:creationId xmlns:a16="http://schemas.microsoft.com/office/drawing/2014/main" id="{A8B8A28F-D933-267D-F104-08B7F1A587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" y="773"/>
              <a:ext cx="1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396" name="Rectangle 89">
              <a:extLst>
                <a:ext uri="{FF2B5EF4-FFF2-40B4-BE49-F238E27FC236}">
                  <a16:creationId xmlns:a16="http://schemas.microsoft.com/office/drawing/2014/main" id="{5079F2B2-6B94-D63A-EA81-D667CE74A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" y="1040"/>
              <a:ext cx="1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397" name="Rectangle 90">
              <a:extLst>
                <a:ext uri="{FF2B5EF4-FFF2-40B4-BE49-F238E27FC236}">
                  <a16:creationId xmlns:a16="http://schemas.microsoft.com/office/drawing/2014/main" id="{8B75519D-FB7A-025B-909A-C33A58AF2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6" y="1539"/>
              <a:ext cx="3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i="1" dirty="0">
                  <a:solidFill>
                    <a:srgbClr val="000000"/>
                  </a:solidFill>
                </a:rPr>
                <a:t>M-1</a:t>
              </a:r>
            </a:p>
          </p:txBody>
        </p:sp>
        <p:grpSp>
          <p:nvGrpSpPr>
            <p:cNvPr id="15398" name="Group 95">
              <a:extLst>
                <a:ext uri="{FF2B5EF4-FFF2-40B4-BE49-F238E27FC236}">
                  <a16:creationId xmlns:a16="http://schemas.microsoft.com/office/drawing/2014/main" id="{712D0A23-0C3B-26C2-4669-3C89F28DC7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" y="628"/>
              <a:ext cx="575" cy="1228"/>
              <a:chOff x="2209" y="628"/>
              <a:chExt cx="575" cy="1228"/>
            </a:xfrm>
          </p:grpSpPr>
          <p:sp>
            <p:nvSpPr>
              <p:cNvPr id="15417" name="Oval 91">
                <a:extLst>
                  <a:ext uri="{FF2B5EF4-FFF2-40B4-BE49-F238E27FC236}">
                    <a16:creationId xmlns:a16="http://schemas.microsoft.com/office/drawing/2014/main" id="{633FC4C0-21C9-0689-A3D2-55B1CDB03C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3" y="628"/>
                <a:ext cx="567" cy="85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18" name="Line 92">
                <a:extLst>
                  <a:ext uri="{FF2B5EF4-FFF2-40B4-BE49-F238E27FC236}">
                    <a16:creationId xmlns:a16="http://schemas.microsoft.com/office/drawing/2014/main" id="{9F3D2831-1CF3-A333-33DB-0D86A26F9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9" y="674"/>
                <a:ext cx="0" cy="110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9" name="Line 93">
                <a:extLst>
                  <a:ext uri="{FF2B5EF4-FFF2-40B4-BE49-F238E27FC236}">
                    <a16:creationId xmlns:a16="http://schemas.microsoft.com/office/drawing/2014/main" id="{6724F76E-132D-EA1F-02F6-82073AD88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674"/>
                <a:ext cx="0" cy="110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0" name="Arc 94">
                <a:extLst>
                  <a:ext uri="{FF2B5EF4-FFF2-40B4-BE49-F238E27FC236}">
                    <a16:creationId xmlns:a16="http://schemas.microsoft.com/office/drawing/2014/main" id="{0801C5A7-691E-ECF0-BE1A-01E91A813A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" y="1781"/>
                <a:ext cx="567" cy="75"/>
              </a:xfrm>
              <a:custGeom>
                <a:avLst/>
                <a:gdLst>
                  <a:gd name="T0" fmla="*/ 567 w 43200"/>
                  <a:gd name="T1" fmla="*/ 2 h 23136"/>
                  <a:gd name="T2" fmla="*/ 1 w 43200"/>
                  <a:gd name="T3" fmla="*/ 0 h 23136"/>
                  <a:gd name="T4" fmla="*/ 284 w 43200"/>
                  <a:gd name="T5" fmla="*/ 5 h 23136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3136"/>
                  <a:gd name="T11" fmla="*/ 43200 w 43200"/>
                  <a:gd name="T12" fmla="*/ 23136 h 231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3136" fill="none" extrusionOk="0">
                    <a:moveTo>
                      <a:pt x="43179" y="606"/>
                    </a:moveTo>
                    <a:cubicBezTo>
                      <a:pt x="43193" y="915"/>
                      <a:pt x="43200" y="1225"/>
                      <a:pt x="43200" y="1536"/>
                    </a:cubicBezTo>
                    <a:cubicBezTo>
                      <a:pt x="43200" y="13465"/>
                      <a:pt x="33529" y="23136"/>
                      <a:pt x="21600" y="23136"/>
                    </a:cubicBezTo>
                    <a:cubicBezTo>
                      <a:pt x="9670" y="23136"/>
                      <a:pt x="0" y="13465"/>
                      <a:pt x="0" y="1536"/>
                    </a:cubicBezTo>
                    <a:cubicBezTo>
                      <a:pt x="-1" y="1023"/>
                      <a:pt x="18" y="511"/>
                      <a:pt x="54" y="-1"/>
                    </a:cubicBezTo>
                  </a:path>
                  <a:path w="43200" h="23136" stroke="0" extrusionOk="0">
                    <a:moveTo>
                      <a:pt x="43179" y="606"/>
                    </a:moveTo>
                    <a:cubicBezTo>
                      <a:pt x="43193" y="915"/>
                      <a:pt x="43200" y="1225"/>
                      <a:pt x="43200" y="1536"/>
                    </a:cubicBezTo>
                    <a:cubicBezTo>
                      <a:pt x="43200" y="13465"/>
                      <a:pt x="33529" y="23136"/>
                      <a:pt x="21600" y="23136"/>
                    </a:cubicBezTo>
                    <a:cubicBezTo>
                      <a:pt x="9670" y="23136"/>
                      <a:pt x="0" y="13465"/>
                      <a:pt x="0" y="1536"/>
                    </a:cubicBezTo>
                    <a:cubicBezTo>
                      <a:pt x="-1" y="1023"/>
                      <a:pt x="18" y="511"/>
                      <a:pt x="54" y="-1"/>
                    </a:cubicBezTo>
                    <a:lnTo>
                      <a:pt x="21600" y="153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399" name="Rectangle 96">
              <a:extLst>
                <a:ext uri="{FF2B5EF4-FFF2-40B4-BE49-F238E27FC236}">
                  <a16:creationId xmlns:a16="http://schemas.microsoft.com/office/drawing/2014/main" id="{1E0729C8-1139-32E6-0AE6-72F1048DE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772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00" name="Rectangle 97">
              <a:extLst>
                <a:ext uri="{FF2B5EF4-FFF2-40B4-BE49-F238E27FC236}">
                  <a16:creationId xmlns:a16="http://schemas.microsoft.com/office/drawing/2014/main" id="{4255B790-66E5-D928-A32A-828795354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1060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01" name="Rectangle 98">
              <a:extLst>
                <a:ext uri="{FF2B5EF4-FFF2-40B4-BE49-F238E27FC236}">
                  <a16:creationId xmlns:a16="http://schemas.microsoft.com/office/drawing/2014/main" id="{5C94D05A-B2C9-BFE9-9DE3-BFCECF829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1540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02" name="Rectangle 99">
              <a:extLst>
                <a:ext uri="{FF2B5EF4-FFF2-40B4-BE49-F238E27FC236}">
                  <a16:creationId xmlns:a16="http://schemas.microsoft.com/office/drawing/2014/main" id="{067908FB-313B-394B-6B52-9CB875A78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0" y="1178"/>
              <a:ext cx="434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>
                  <a:solidFill>
                    <a:schemeClr val="tx2"/>
                  </a:solidFill>
                  <a:latin typeface="Book Antiqua" panose="02040602050305030304" pitchFamily="18" charset="0"/>
                </a:rPr>
                <a:t>. . .</a:t>
              </a:r>
            </a:p>
          </p:txBody>
        </p:sp>
        <p:grpSp>
          <p:nvGrpSpPr>
            <p:cNvPr id="15403" name="Group 104">
              <a:extLst>
                <a:ext uri="{FF2B5EF4-FFF2-40B4-BE49-F238E27FC236}">
                  <a16:creationId xmlns:a16="http://schemas.microsoft.com/office/drawing/2014/main" id="{B5320362-03F9-903D-9377-A67BBE327F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3" y="628"/>
              <a:ext cx="671" cy="1240"/>
              <a:chOff x="4753" y="628"/>
              <a:chExt cx="671" cy="1240"/>
            </a:xfrm>
          </p:grpSpPr>
          <p:sp>
            <p:nvSpPr>
              <p:cNvPr id="15413" name="Oval 100">
                <a:extLst>
                  <a:ext uri="{FF2B5EF4-FFF2-40B4-BE49-F238E27FC236}">
                    <a16:creationId xmlns:a16="http://schemas.microsoft.com/office/drawing/2014/main" id="{B70FDCA7-A0BC-E2EB-9250-7C29D9F04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" y="628"/>
                <a:ext cx="663" cy="86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14" name="Line 101">
                <a:extLst>
                  <a:ext uri="{FF2B5EF4-FFF2-40B4-BE49-F238E27FC236}">
                    <a16:creationId xmlns:a16="http://schemas.microsoft.com/office/drawing/2014/main" id="{3B79261F-7630-CBAA-193D-A9DB0B3D7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3" y="675"/>
                <a:ext cx="0" cy="11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5" name="Line 102">
                <a:extLst>
                  <a:ext uri="{FF2B5EF4-FFF2-40B4-BE49-F238E27FC236}">
                    <a16:creationId xmlns:a16="http://schemas.microsoft.com/office/drawing/2014/main" id="{482A9ECE-9375-E0AD-19BE-949B405976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4" y="675"/>
                <a:ext cx="0" cy="11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6" name="Arc 103">
                <a:extLst>
                  <a:ext uri="{FF2B5EF4-FFF2-40B4-BE49-F238E27FC236}">
                    <a16:creationId xmlns:a16="http://schemas.microsoft.com/office/drawing/2014/main" id="{1B0E69B8-18B2-5459-C9B2-CB3ED19C3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6" y="1796"/>
                <a:ext cx="663" cy="72"/>
              </a:xfrm>
              <a:custGeom>
                <a:avLst/>
                <a:gdLst>
                  <a:gd name="T0" fmla="*/ 663 w 43200"/>
                  <a:gd name="T1" fmla="*/ 0 h 22220"/>
                  <a:gd name="T2" fmla="*/ 0 w 43200"/>
                  <a:gd name="T3" fmla="*/ 2 h 22220"/>
                  <a:gd name="T4" fmla="*/ 332 w 43200"/>
                  <a:gd name="T5" fmla="*/ 2 h 22220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220"/>
                  <a:gd name="T11" fmla="*/ 43200 w 43200"/>
                  <a:gd name="T12" fmla="*/ 22220 h 222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220" fill="none" extrusionOk="0">
                    <a:moveTo>
                      <a:pt x="43191" y="-1"/>
                    </a:moveTo>
                    <a:cubicBezTo>
                      <a:pt x="43197" y="206"/>
                      <a:pt x="43200" y="413"/>
                      <a:pt x="43200" y="620"/>
                    </a:cubicBezTo>
                    <a:cubicBezTo>
                      <a:pt x="43200" y="12549"/>
                      <a:pt x="33529" y="22220"/>
                      <a:pt x="21600" y="22220"/>
                    </a:cubicBezTo>
                    <a:cubicBezTo>
                      <a:pt x="9670" y="22220"/>
                      <a:pt x="0" y="12549"/>
                      <a:pt x="0" y="620"/>
                    </a:cubicBezTo>
                  </a:path>
                  <a:path w="43200" h="22220" stroke="0" extrusionOk="0">
                    <a:moveTo>
                      <a:pt x="43191" y="-1"/>
                    </a:moveTo>
                    <a:cubicBezTo>
                      <a:pt x="43197" y="206"/>
                      <a:pt x="43200" y="413"/>
                      <a:pt x="43200" y="620"/>
                    </a:cubicBezTo>
                    <a:cubicBezTo>
                      <a:pt x="43200" y="12549"/>
                      <a:pt x="33529" y="22220"/>
                      <a:pt x="21600" y="22220"/>
                    </a:cubicBezTo>
                    <a:cubicBezTo>
                      <a:pt x="9670" y="22220"/>
                      <a:pt x="0" y="12549"/>
                      <a:pt x="0" y="620"/>
                    </a:cubicBezTo>
                    <a:lnTo>
                      <a:pt x="21600" y="62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404" name="Line 105">
              <a:extLst>
                <a:ext uri="{FF2B5EF4-FFF2-40B4-BE49-F238E27FC236}">
                  <a16:creationId xmlns:a16="http://schemas.microsoft.com/office/drawing/2014/main" id="{AA099014-E610-D724-A20B-8B5624A82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8" y="1296"/>
              <a:ext cx="23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5" name="Line 106">
              <a:extLst>
                <a:ext uri="{FF2B5EF4-FFF2-40B4-BE49-F238E27FC236}">
                  <a16:creationId xmlns:a16="http://schemas.microsoft.com/office/drawing/2014/main" id="{1823FF8D-EBB8-AB29-0A45-1103A37E8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6" y="908"/>
              <a:ext cx="328" cy="39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6" name="Line 107">
              <a:extLst>
                <a:ext uri="{FF2B5EF4-FFF2-40B4-BE49-F238E27FC236}">
                  <a16:creationId xmlns:a16="http://schemas.microsoft.com/office/drawing/2014/main" id="{2CAB4AAA-9B4C-FE0A-B72C-F9D6CDEFFD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6" y="1196"/>
              <a:ext cx="328" cy="10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7" name="Line 108">
              <a:extLst>
                <a:ext uri="{FF2B5EF4-FFF2-40B4-BE49-F238E27FC236}">
                  <a16:creationId xmlns:a16="http://schemas.microsoft.com/office/drawing/2014/main" id="{44E42B85-BFCB-3DDC-538A-1166735CD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6" y="1300"/>
              <a:ext cx="328" cy="37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8" name="Line 109">
              <a:extLst>
                <a:ext uri="{FF2B5EF4-FFF2-40B4-BE49-F238E27FC236}">
                  <a16:creationId xmlns:a16="http://schemas.microsoft.com/office/drawing/2014/main" id="{4B5FA2FA-B82C-9EAC-F4AC-4E97FED3D4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864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9" name="Line 110">
              <a:extLst>
                <a:ext uri="{FF2B5EF4-FFF2-40B4-BE49-F238E27FC236}">
                  <a16:creationId xmlns:a16="http://schemas.microsoft.com/office/drawing/2014/main" id="{F2D0522F-F43E-E715-E85B-B996ADA87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152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0" name="Line 111">
              <a:extLst>
                <a:ext uri="{FF2B5EF4-FFF2-40B4-BE49-F238E27FC236}">
                  <a16:creationId xmlns:a16="http://schemas.microsoft.com/office/drawing/2014/main" id="{9F7DD768-900F-8FA3-4878-8C9E81821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680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1" name="Freeform 112">
              <a:extLst>
                <a:ext uri="{FF2B5EF4-FFF2-40B4-BE49-F238E27FC236}">
                  <a16:creationId xmlns:a16="http://schemas.microsoft.com/office/drawing/2014/main" id="{4710F707-553E-FA86-DA92-0F25DD8F6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056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181"/>
                <a:gd name="T17" fmla="*/ 266 w 266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2" name="Freeform 113">
              <a:extLst>
                <a:ext uri="{FF2B5EF4-FFF2-40B4-BE49-F238E27FC236}">
                  <a16:creationId xmlns:a16="http://schemas.microsoft.com/office/drawing/2014/main" id="{D549B511-8A4A-5C4A-24CA-320E65ABD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720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181"/>
                <a:gd name="T17" fmla="*/ 266 w 266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370" name="Rectangle 115">
            <a:extLst>
              <a:ext uri="{FF2B5EF4-FFF2-40B4-BE49-F238E27FC236}">
                <a16:creationId xmlns:a16="http://schemas.microsoft.com/office/drawing/2014/main" id="{308BA41A-C17E-7114-2093-A340A013C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3276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B614CD-4877-D1F1-78E2-A5C2788EE95C}"/>
              </a:ext>
            </a:extLst>
          </p:cNvPr>
          <p:cNvSpPr txBox="1"/>
          <p:nvPr/>
        </p:nvSpPr>
        <p:spPr>
          <a:xfrm>
            <a:off x="2245784" y="3225856"/>
            <a:ext cx="46270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1600" b="1" i="1" dirty="0" err="1">
                <a:solidFill>
                  <a:srgbClr val="000000"/>
                </a:solidFill>
              </a:rPr>
              <a:t>si</a:t>
            </a:r>
            <a:r>
              <a:rPr lang="en-US" altLang="en-US" sz="1600" b="1" dirty="0">
                <a:solidFill>
                  <a:srgbClr val="000000"/>
                </a:solidFill>
              </a:rPr>
              <a:t> 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4C19BC0B-9814-430F-B171-DC17AF515F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Algorithme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de jointure par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hachage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F63281CE-1FCD-42D4-BD4A-8D618E6CF0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78384" y="1522413"/>
            <a:ext cx="7203879" cy="3290219"/>
          </a:xfrm>
        </p:spPr>
        <p:txBody>
          <a:bodyPr/>
          <a:lstStyle/>
          <a:p>
            <a:pPr algn="l" rtl="0">
              <a:buFont typeface="Monotype Sorts" pitchFamily="-65" charset="2"/>
              <a:buNone/>
            </a:pPr>
            <a:r>
              <a:rPr lang="fr-CA" altLang="en-US" dirty="0">
                <a:ea typeface="MS PGothic" panose="020B0600070205080204" pitchFamily="34" charset="-128"/>
              </a:rPr>
              <a:t>1. Partitionner la relation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dirty="0">
                <a:ea typeface="MS PGothic" panose="020B0600070205080204" pitchFamily="34" charset="-128"/>
              </a:rPr>
              <a:t> en utilisant la fonction de hachage </a:t>
            </a:r>
            <a:r>
              <a:rPr lang="fr-CA" altLang="en-US" i="1" dirty="0">
                <a:ea typeface="MS PGothic" panose="020B0600070205080204" pitchFamily="34" charset="-128"/>
              </a:rPr>
              <a:t>h</a:t>
            </a:r>
            <a:r>
              <a:rPr lang="fr-CA" altLang="en-US" dirty="0">
                <a:ea typeface="MS PGothic" panose="020B0600070205080204" pitchFamily="34" charset="-128"/>
              </a:rPr>
              <a:t>. Lors du partitionnement d'une relation, un bloc de mémoire est réservé comme tampon de sortie pour chaque partition.</a:t>
            </a:r>
          </a:p>
          <a:p>
            <a:pPr algn="l" rtl="0">
              <a:buFont typeface="Monotype Sorts" pitchFamily="-65" charset="2"/>
              <a:buNone/>
            </a:pPr>
            <a:r>
              <a:rPr lang="fr-CA" altLang="en-US" dirty="0">
                <a:ea typeface="MS PGothic" panose="020B0600070205080204" pitchFamily="34" charset="-128"/>
              </a:rPr>
              <a:t>2. Partitionner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de la même façon.</a:t>
            </a:r>
          </a:p>
          <a:p>
            <a:pPr algn="l" rtl="0">
              <a:buFont typeface="Monotype Sorts" pitchFamily="-65" charset="2"/>
              <a:buNone/>
            </a:pPr>
            <a:r>
              <a:rPr lang="fr-CA" altLang="en-US" dirty="0">
                <a:ea typeface="MS PGothic" panose="020B0600070205080204" pitchFamily="34" charset="-128"/>
              </a:rPr>
              <a:t>3. Pour chaque </a:t>
            </a:r>
            <a:r>
              <a:rPr lang="fr-CA" altLang="en-US" i="1" dirty="0">
                <a:ea typeface="MS PGothic" panose="020B0600070205080204" pitchFamily="34" charset="-128"/>
              </a:rPr>
              <a:t>i:</a:t>
            </a:r>
            <a:endParaRPr lang="fr-CA" altLang="en-US" dirty="0">
              <a:ea typeface="MS PGothic" panose="020B0600070205080204" pitchFamily="34" charset="-128"/>
            </a:endParaRPr>
          </a:p>
          <a:p>
            <a:pPr marL="736600" lvl="1" indent="-279400" algn="l" rtl="0">
              <a:buFont typeface="Monotype Sorts" pitchFamily="-65" charset="2"/>
              <a:buNone/>
            </a:pPr>
            <a:r>
              <a:rPr lang="fr-CA" altLang="en-US" dirty="0">
                <a:ea typeface="MS PGothic" panose="020B0600070205080204" pitchFamily="34" charset="-128"/>
              </a:rPr>
              <a:t>(a) enregistrer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en mémoire et créez un index de hachage en mémoire à l'aide de l'attribut </a:t>
            </a:r>
            <a:r>
              <a:rPr lang="fr-CA" altLang="en-US" dirty="0" err="1">
                <a:ea typeface="MS PGothic" panose="020B0600070205080204" pitchFamily="34" charset="-128"/>
              </a:rPr>
              <a:t>join</a:t>
            </a:r>
            <a:r>
              <a:rPr lang="fr-CA" altLang="en-US" dirty="0">
                <a:ea typeface="MS PGothic" panose="020B0600070205080204" pitchFamily="34" charset="-128"/>
              </a:rPr>
              <a:t>. Cet index de hachage utilise une fonction de hachage différente de la précédente </a:t>
            </a:r>
            <a:r>
              <a:rPr lang="fr-CA" altLang="en-US" i="1" dirty="0">
                <a:ea typeface="MS PGothic" panose="020B0600070205080204" pitchFamily="34" charset="-128"/>
              </a:rPr>
              <a:t>h.</a:t>
            </a:r>
            <a:endParaRPr lang="fr-CA" altLang="en-US" dirty="0">
              <a:ea typeface="MS PGothic" panose="020B0600070205080204" pitchFamily="34" charset="-128"/>
            </a:endParaRPr>
          </a:p>
          <a:p>
            <a:pPr marL="736600" lvl="1" indent="-279400" algn="l" rtl="0">
              <a:buFont typeface="Monotype Sorts" pitchFamily="-65" charset="2"/>
              <a:buNone/>
            </a:pPr>
            <a:r>
              <a:rPr lang="fr-CA" altLang="en-US" dirty="0">
                <a:ea typeface="MS PGothic" panose="020B0600070205080204" pitchFamily="34" charset="-128"/>
              </a:rPr>
              <a:t>(b) Lisez les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à partir du disque un par un. Pour 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localiser 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correspondant </a:t>
            </a:r>
            <a:r>
              <a:rPr lang="fr-CA" altLang="en-US" i="1" dirty="0" err="1">
                <a:ea typeface="MS PGothic" panose="020B0600070205080204" pitchFamily="34" charset="-128"/>
              </a:rPr>
              <a:t>t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dans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en utilisant l'index de hachage en mémoire. Sortie: concaténation de leurs attributs.</a:t>
            </a:r>
          </a:p>
          <a:p>
            <a:pPr marL="736600" lvl="1" indent="-279400" algn="l" rtl="0">
              <a:buFont typeface="Monotype Sorts" pitchFamily="-65" charset="2"/>
              <a:buNone/>
            </a:pPr>
            <a:endParaRPr lang="fr-CA" altLang="en-US" dirty="0">
              <a:ea typeface="MS PGothic" panose="020B0600070205080204" pitchFamily="34" charset="-128"/>
            </a:endParaRPr>
          </a:p>
          <a:p>
            <a:pPr marL="736600" lvl="1" indent="-279400" algn="l" rtl="0">
              <a:buFont typeface="Monotype Sorts" pitchFamily="-65" charset="2"/>
              <a:buNone/>
            </a:pPr>
            <a:endParaRPr lang="fr-CA" altLang="en-US" dirty="0">
              <a:ea typeface="MS PGothic" panose="020B0600070205080204" pitchFamily="34" charset="-128"/>
            </a:endParaRP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id="{692CBE19-D556-4D45-83B8-A73BB61FE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623" y="4569682"/>
            <a:ext cx="758737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endParaRPr kumimoji="0" lang="fr-CA" altLang="en-US" sz="1700" dirty="0"/>
          </a:p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endParaRPr kumimoji="0" lang="fr-CA" altLang="en-US" sz="1700" dirty="0"/>
          </a:p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fr-CA" altLang="en-US" sz="1700" dirty="0"/>
              <a:t>Relation </a:t>
            </a:r>
            <a:r>
              <a:rPr kumimoji="0" lang="fr-CA" altLang="en-US" sz="1700" i="1" dirty="0"/>
              <a:t>s</a:t>
            </a:r>
            <a:r>
              <a:rPr kumimoji="0" lang="fr-CA" altLang="en-US" sz="1700" dirty="0"/>
              <a:t> s'appelle </a:t>
            </a:r>
            <a:r>
              <a:rPr kumimoji="0" lang="fr-CA" altLang="en-US" sz="1700" b="1" dirty="0" err="1">
                <a:solidFill>
                  <a:srgbClr val="002060"/>
                </a:solidFill>
              </a:rPr>
              <a:t>build</a:t>
            </a:r>
            <a:r>
              <a:rPr kumimoji="0" lang="fr-CA" altLang="en-US" sz="1700" b="1" dirty="0">
                <a:solidFill>
                  <a:srgbClr val="002060"/>
                </a:solidFill>
              </a:rPr>
              <a:t> input</a:t>
            </a:r>
            <a:r>
              <a:rPr kumimoji="0" lang="fr-CA" altLang="en-US" sz="1700" dirty="0">
                <a:solidFill>
                  <a:srgbClr val="002060"/>
                </a:solidFill>
              </a:rPr>
              <a:t> </a:t>
            </a:r>
            <a:r>
              <a:rPr kumimoji="0" lang="fr-CA" altLang="en-US" sz="1700" dirty="0"/>
              <a:t>et </a:t>
            </a:r>
            <a:r>
              <a:rPr kumimoji="0" lang="fr-CA" altLang="en-US" sz="1700" i="1" dirty="0"/>
              <a:t>r </a:t>
            </a:r>
            <a:r>
              <a:rPr kumimoji="0" lang="fr-CA" altLang="en-US" sz="1700" dirty="0"/>
              <a:t> s'appelle le </a:t>
            </a:r>
            <a:r>
              <a:rPr kumimoji="0" lang="fr-CA" altLang="en-US" sz="1700" b="1" dirty="0">
                <a:solidFill>
                  <a:srgbClr val="002060"/>
                </a:solidFill>
              </a:rPr>
              <a:t>probe input</a:t>
            </a:r>
            <a:r>
              <a:rPr kumimoji="0" lang="fr-CA" altLang="en-US" sz="1700" dirty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45789630-8926-4A06-8E70-2E740D63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56" y="1172404"/>
            <a:ext cx="5100979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rtl="0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fr-CA" altLang="en-US" sz="1700" dirty="0"/>
              <a:t>Le hash-</a:t>
            </a:r>
            <a:r>
              <a:rPr kumimoji="0" lang="fr-CA" altLang="en-US" sz="1700" dirty="0" err="1"/>
              <a:t>join</a:t>
            </a:r>
            <a:r>
              <a:rPr kumimoji="0" lang="fr-CA" altLang="en-US" sz="1700" dirty="0"/>
              <a:t> de </a:t>
            </a:r>
            <a:r>
              <a:rPr kumimoji="0" lang="fr-CA" altLang="en-US" sz="1700" i="1" dirty="0"/>
              <a:t>r</a:t>
            </a:r>
            <a:r>
              <a:rPr kumimoji="0" lang="fr-CA" altLang="en-US" sz="1700" dirty="0"/>
              <a:t> et </a:t>
            </a:r>
            <a:r>
              <a:rPr kumimoji="0" lang="fr-CA" altLang="en-US" sz="1700" i="1" dirty="0"/>
              <a:t>s </a:t>
            </a:r>
            <a:r>
              <a:rPr kumimoji="0" lang="fr-CA" altLang="en-US" sz="1700" dirty="0"/>
              <a:t>est calculé comme suit.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AF20C07A-BC1B-42FB-A66A-3B1318B3D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Algorithme Hash-Join (suite)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22CD1C5-A5E7-4586-9733-7EBAE6D110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0" y="1102497"/>
            <a:ext cx="7519387" cy="4143271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La valeur </a:t>
            </a:r>
            <a:r>
              <a:rPr lang="fr-CA" altLang="en-US" i="1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 et la fonction de hachage </a:t>
            </a:r>
            <a:r>
              <a:rPr lang="fr-CA" altLang="en-US" i="1" dirty="0">
                <a:ea typeface="MS PGothic" panose="020B0600070205080204" pitchFamily="34" charset="-128"/>
              </a:rPr>
              <a:t>h</a:t>
            </a:r>
            <a:r>
              <a:rPr lang="fr-CA" altLang="en-US" dirty="0">
                <a:ea typeface="MS PGothic" panose="020B0600070205080204" pitchFamily="34" charset="-128"/>
              </a:rPr>
              <a:t> est choisi de telle sorte que chaque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devrait tenir dans la mémoire.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Typiquement n est choisi comme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dirty="0">
                <a:ea typeface="MS PGothic" panose="020B0600070205080204" pitchFamily="34" charset="-128"/>
              </a:rPr>
              <a:t>b</a:t>
            </a:r>
            <a:r>
              <a:rPr lang="fr-CA" altLang="en-US" baseline="-25000" dirty="0">
                <a:ea typeface="MS PGothic" panose="020B0600070205080204" pitchFamily="34" charset="-128"/>
              </a:rPr>
              <a:t>s</a:t>
            </a:r>
            <a:r>
              <a:rPr lang="fr-CA" altLang="en-US" dirty="0">
                <a:ea typeface="MS PGothic" panose="020B0600070205080204" pitchFamily="34" charset="-128"/>
              </a:rPr>
              <a:t>/ M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</a:t>
            </a:r>
            <a:r>
              <a:rPr lang="fr-CA" altLang="en-US" dirty="0">
                <a:ea typeface="MS PGothic" panose="020B0600070205080204" pitchFamily="34" charset="-128"/>
              </a:rPr>
              <a:t> * f où f est un </a:t>
            </a:r>
            <a:r>
              <a:rPr lang="fr-CA" altLang="ja-JP" dirty="0">
                <a:ea typeface="MS PGothic" panose="020B0600070205080204" pitchFamily="34" charset="-128"/>
              </a:rPr>
              <a:t>"</a:t>
            </a:r>
            <a:r>
              <a:rPr lang="fr-CA" altLang="ja-JP" b="1" dirty="0">
                <a:solidFill>
                  <a:srgbClr val="002060"/>
                </a:solidFill>
                <a:ea typeface="MS PGothic" panose="020B0600070205080204" pitchFamily="34" charset="-128"/>
              </a:rPr>
              <a:t>facteur de </a:t>
            </a:r>
            <a:r>
              <a:rPr lang="fr-CA" altLang="ja-JP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fudge</a:t>
            </a:r>
            <a:r>
              <a:rPr lang="fr-CA" altLang="ja-JP" dirty="0">
                <a:ea typeface="MS PGothic" panose="020B0600070205080204" pitchFamily="34" charset="-128"/>
              </a:rPr>
              <a:t>", généralement autour de 1,2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Les partitions de relation de sonde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n'a pas besoin de rentrer dans la mémoire</a:t>
            </a: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Partitionnement récursif</a:t>
            </a:r>
            <a:r>
              <a:rPr lang="fr-CA" altLang="en-US" b="1" i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requis si nombre de partitions </a:t>
            </a:r>
            <a:r>
              <a:rPr lang="fr-CA" altLang="en-US" i="1" dirty="0">
                <a:ea typeface="MS PGothic" panose="020B0600070205080204" pitchFamily="34" charset="-128"/>
              </a:rPr>
              <a:t>n </a:t>
            </a:r>
            <a:r>
              <a:rPr lang="fr-CA" altLang="en-US" dirty="0">
                <a:ea typeface="MS PGothic" panose="020B0600070205080204" pitchFamily="34" charset="-128"/>
              </a:rPr>
              <a:t>est supérieur au nombre de pages </a:t>
            </a:r>
            <a:r>
              <a:rPr lang="fr-CA" altLang="en-US" i="1" dirty="0">
                <a:ea typeface="MS PGothic" panose="020B0600070205080204" pitchFamily="34" charset="-128"/>
              </a:rPr>
              <a:t>M</a:t>
            </a:r>
            <a:r>
              <a:rPr lang="fr-CA" altLang="en-US" dirty="0">
                <a:ea typeface="MS PGothic" panose="020B0600070205080204" pitchFamily="34" charset="-128"/>
              </a:rPr>
              <a:t> de mémoire.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au lieu de partitionner </a:t>
            </a:r>
            <a:r>
              <a:rPr lang="fr-CA" altLang="en-US" i="1" dirty="0">
                <a:ea typeface="MS PGothic" panose="020B0600070205080204" pitchFamily="34" charset="-128"/>
              </a:rPr>
              <a:t>n</a:t>
            </a:r>
            <a:r>
              <a:rPr lang="fr-CA" altLang="en-US" dirty="0">
                <a:ea typeface="MS PGothic" panose="020B0600070205080204" pitchFamily="34" charset="-128"/>
              </a:rPr>
              <a:t> moyens, utiliser</a:t>
            </a:r>
            <a:r>
              <a:rPr lang="fr-CA" altLang="en-US" i="1" dirty="0">
                <a:ea typeface="MS PGothic" panose="020B0600070205080204" pitchFamily="34" charset="-128"/>
              </a:rPr>
              <a:t> M - </a:t>
            </a:r>
            <a:r>
              <a:rPr lang="fr-CA" altLang="en-US" dirty="0">
                <a:ea typeface="MS PGothic" panose="020B0600070205080204" pitchFamily="34" charset="-128"/>
              </a:rPr>
              <a:t>1 partitions pour 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Partitionner davantage le </a:t>
            </a:r>
            <a:r>
              <a:rPr lang="fr-CA" altLang="en-US" i="1" dirty="0">
                <a:ea typeface="MS PGothic" panose="020B0600070205080204" pitchFamily="34" charset="-128"/>
              </a:rPr>
              <a:t>M - </a:t>
            </a:r>
            <a:r>
              <a:rPr lang="fr-CA" altLang="en-US" dirty="0">
                <a:ea typeface="MS PGothic" panose="020B0600070205080204" pitchFamily="34" charset="-128"/>
              </a:rPr>
              <a:t>1 partitions utilisant une fonction de hachage différente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Utilisez la même méthode de partitionnement sur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Rarement requis: par exemple, avec une taille de bloc de 4 Ko, le partitionnement récursif n'est pas nécessaire pour des relations de &lt;1 Go avec une taille de mémoire de 2 Mo, ou des relations de &lt;36 Go avec une mémoire de 12 Mo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1026">
            <a:extLst>
              <a:ext uri="{FF2B5EF4-FFF2-40B4-BE49-F238E27FC236}">
                <a16:creationId xmlns:a16="http://schemas.microsoft.com/office/drawing/2014/main" id="{D42B7FD4-42ED-4237-9DF2-52B0BDCA6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Gestion des débordements</a:t>
            </a:r>
          </a:p>
        </p:txBody>
      </p:sp>
      <p:sp>
        <p:nvSpPr>
          <p:cNvPr id="78851" name="Rectangle 1027">
            <a:extLst>
              <a:ext uri="{FF2B5EF4-FFF2-40B4-BE49-F238E27FC236}">
                <a16:creationId xmlns:a16="http://schemas.microsoft.com/office/drawing/2014/main" id="{EF56256C-BEFD-49B6-B765-56D6118FEC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0" y="864221"/>
            <a:ext cx="7634798" cy="5609731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On dit que le partitionnement est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biaisé</a:t>
            </a:r>
            <a:r>
              <a:rPr lang="fr-CA" altLang="en-US" dirty="0">
                <a:ea typeface="MS PGothic" panose="020B0600070205080204" pitchFamily="34" charset="-128"/>
              </a:rPr>
              <a:t> si certaines partitions ont beaucoup plus de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que d'autres</a:t>
            </a: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Débordement de la table de hachage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se produit dans la partition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sz="2000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</a:rPr>
              <a:t>si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 err="1">
                <a:ea typeface="MS PGothic" panose="020B0600070205080204" pitchFamily="34" charset="-128"/>
              </a:rPr>
              <a:t>s</a:t>
            </a:r>
            <a:r>
              <a:rPr lang="fr-CA" altLang="en-US" sz="2000" i="1" baseline="-25000" dirty="0" err="1">
                <a:ea typeface="MS PGothic" panose="020B0600070205080204" pitchFamily="34" charset="-128"/>
              </a:rPr>
              <a:t>i</a:t>
            </a:r>
            <a:r>
              <a:rPr lang="fr-CA" altLang="en-US" sz="2000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ne rentre pas dans la mémoire. Les raisons pourraient être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Nombreux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en s avec la même valeur pour les attributs de jointure.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Mauvaise fonction de hachage.</a:t>
            </a: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Résolution de débordement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peut être fait en phase de </a:t>
            </a:r>
            <a:r>
              <a:rPr lang="fr-CA" altLang="en-US" dirty="0" err="1">
                <a:ea typeface="MS PGothic" panose="020B0600070205080204" pitchFamily="34" charset="-128"/>
              </a:rPr>
              <a:t>build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Partition </a:t>
            </a:r>
            <a:r>
              <a:rPr lang="fr-CA" altLang="en-US" i="1" dirty="0">
                <a:ea typeface="MS PGothic" panose="020B0600070205080204" pitchFamily="34" charset="-128"/>
              </a:rPr>
              <a:t>s</a:t>
            </a:r>
            <a:r>
              <a:rPr lang="fr-CA" altLang="en-US" sz="2000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est ensuite partitionné en utilisant une fonction de hachage différente.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Partition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sz="2000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doit être partitionné de manière similaire.</a:t>
            </a: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Éviter un débordement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effectue le partitionnement avec soin pour éviter les débordements pendant la phase de construction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 exemple, la relation de construction de partition en plusieurs partitions, puis les combiner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Les deux approches échouent avec un grand nombre de doublons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Option de secours: utilisez la jointure de boucles imbriquées par blocs sur les partitions débordées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>
            <a:extLst>
              <a:ext uri="{FF2B5EF4-FFF2-40B4-BE49-F238E27FC236}">
                <a16:creationId xmlns:a16="http://schemas.microsoft.com/office/drawing/2014/main" id="{4E89BB60-2D0A-430C-B904-1D17058D3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8622" y="331484"/>
            <a:ext cx="8077200" cy="609600"/>
          </a:xfrm>
        </p:spPr>
        <p:txBody>
          <a:bodyPr/>
          <a:lstStyle/>
          <a:p>
            <a:pPr algn="l" rtl="0">
              <a:defRPr/>
            </a:pPr>
            <a:b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</a:br>
            <a:b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</a:br>
            <a:b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</a:b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Étapes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de base du traitement des requêtes (suite)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428F809-F71E-403F-A785-3D6B01E4DD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50625"/>
            <a:ext cx="7470445" cy="4743547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Analyse et traduction</a:t>
            </a:r>
          </a:p>
          <a:p>
            <a:pPr lvl="1"/>
            <a:r>
              <a:rPr lang="fr-CA" altLang="en-US" dirty="0">
                <a:ea typeface="MS PGothic" panose="020B0600070205080204" pitchFamily="34" charset="-128"/>
              </a:rPr>
              <a:t>Analyse: vérifier la syntaxe, vérifier les relations.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Représentation interne de la requête: mettre la requête en format d’algèbre relationnelle.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Optimisation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Choisir l'expression d'algèbre relationnelle la moins coûteuse (ou raisonnable).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Évaluation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 moteur d'exécution de requête prend un plan d'évaluation de requête, exécute ce plan et renvoie les réponses au requête.</a:t>
            </a:r>
          </a:p>
          <a:p>
            <a:pPr lvl="1" algn="l" rtl="0"/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 advTm="992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D3F5826D-9034-43DA-8D33-561C15508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Coût de Hash-Join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112729D-780E-4613-BAB2-2D6AD9A425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234850"/>
            <a:ext cx="7528263" cy="4059050"/>
          </a:xfrm>
        </p:spPr>
        <p:txBody>
          <a:bodyPr/>
          <a:lstStyle/>
          <a:p>
            <a:pPr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Si le partitionnement récursif n'est pas requis: le coût de la jointure par hachage est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 3 (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+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</a:rPr>
              <a:t>s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)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 +4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n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h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transferts en bloc +</a:t>
            </a:r>
            <a:b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2 (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) recherches</a:t>
            </a:r>
            <a:endParaRPr lang="fr-CA" altLang="en-US" i="1" dirty="0">
              <a:solidFill>
                <a:srgbClr val="FF0000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un partitionnement récursif est requis:</a:t>
            </a:r>
          </a:p>
          <a:p>
            <a:pPr lvl="1"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nombre de passes nécessaires pour la relation de partitionnement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 pour M blocs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est</a:t>
            </a:r>
          </a:p>
          <a:p>
            <a:pPr marL="457200" lvl="1" indent="0" algn="l" rtl="0">
              <a:buNone/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                                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fr-CA" altLang="en-US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bb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 – 1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</a:t>
            </a:r>
          </a:p>
          <a:p>
            <a:pPr lvl="1"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Il vaut mieux choisir la relation la plus petite comme la relation de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build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 </a:t>
            </a:r>
          </a:p>
          <a:p>
            <a:pPr lvl="1"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L'estimation du coût total est: </a:t>
            </a:r>
          </a:p>
          <a:p>
            <a:pPr marL="457200" lvl="1" indent="0" algn="l" rtl="0">
              <a:buNone/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       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(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+ 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</a:rPr>
              <a:t>s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)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lob</a:t>
            </a:r>
            <a:r>
              <a:rPr lang="fr-CA" altLang="en-US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bb</a:t>
            </a:r>
            <a:r>
              <a:rPr lang="fr-CA" altLang="en-US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 – 1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)  +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 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 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transferts en bloc + </a:t>
            </a:r>
            <a:b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2 (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 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) 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fr-CA" altLang="en-US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</a:t>
            </a:r>
            <a:r>
              <a:rPr lang="fr-CA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bb</a:t>
            </a:r>
            <a:r>
              <a:rPr lang="fr-CA" altLang="en-US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 – 1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)  recherches</a:t>
            </a:r>
            <a:endParaRPr lang="fr-CA" altLang="en-US" i="1" dirty="0">
              <a:solidFill>
                <a:srgbClr val="FF0000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toutes les entrées de la relation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build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peut être sauvegardé dans la mémoire principale, aucun partitionnement n'est requis</a:t>
            </a:r>
          </a:p>
          <a:p>
            <a:pPr lvl="1" algn="l" rtl="0">
              <a:tabLst>
                <a:tab pos="3146425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L'estimation des coûts descend à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+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>
            <a:extLst>
              <a:ext uri="{FF2B5EF4-FFF2-40B4-BE49-F238E27FC236}">
                <a16:creationId xmlns:a16="http://schemas.microsoft.com/office/drawing/2014/main" id="{3013F738-F002-4DED-94F4-70D33E2E2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Exemple de coût de jointure par hachage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CA1131E9-EC56-4C6B-87F1-FD17ADD65D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6342" y="1654607"/>
            <a:ext cx="7057167" cy="3037709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Supposons que la taille de la mémoire est de 20 blocs</a:t>
            </a:r>
          </a:p>
          <a:p>
            <a:pPr algn="l" rtl="0"/>
            <a:r>
              <a:rPr lang="fr-CA" altLang="en-US" i="1" dirty="0" err="1"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instructeur</a:t>
            </a:r>
            <a:r>
              <a:rPr lang="fr-CA" altLang="en-US" dirty="0">
                <a:ea typeface="MS PGothic" panose="020B0600070205080204" pitchFamily="34" charset="-128"/>
              </a:rPr>
              <a:t>= 100 et </a:t>
            </a:r>
            <a:r>
              <a:rPr lang="fr-CA" altLang="en-US" i="1" dirty="0" err="1">
                <a:ea typeface="MS PGothic" panose="020B0600070205080204" pitchFamily="34" charset="-128"/>
              </a:rPr>
              <a:t>b</a:t>
            </a:r>
            <a:r>
              <a:rPr lang="fr-CA" altLang="en-US" i="1" baseline="-25000" dirty="0" err="1">
                <a:ea typeface="MS PGothic" panose="020B0600070205080204" pitchFamily="34" charset="-128"/>
              </a:rPr>
              <a:t>enseigne</a:t>
            </a:r>
            <a:r>
              <a:rPr lang="fr-CA" altLang="en-US" dirty="0">
                <a:ea typeface="MS PGothic" panose="020B0600070205080204" pitchFamily="34" charset="-128"/>
              </a:rPr>
              <a:t> = 400.</a:t>
            </a:r>
          </a:p>
          <a:p>
            <a:pPr algn="l" rtl="0"/>
            <a:r>
              <a:rPr lang="fr-CA" altLang="en-US" i="1" dirty="0">
                <a:ea typeface="MS PGothic" panose="020B0600070205080204" pitchFamily="34" charset="-128"/>
              </a:rPr>
              <a:t>instructeur </a:t>
            </a:r>
            <a:r>
              <a:rPr lang="fr-CA" altLang="en-US" dirty="0">
                <a:ea typeface="MS PGothic" panose="020B0600070205080204" pitchFamily="34" charset="-128"/>
              </a:rPr>
              <a:t>doit être utilisé comme entrée de construction. Partitionnez-le en cinq partitions, chacune de 20 blocs. Ce partitionnement peut être effectué en un seul passage.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De même, partition </a:t>
            </a:r>
            <a:r>
              <a:rPr lang="fr-CA" altLang="en-US" i="1" dirty="0">
                <a:ea typeface="MS PGothic" panose="020B0600070205080204" pitchFamily="34" charset="-128"/>
              </a:rPr>
              <a:t>enseigne</a:t>
            </a:r>
            <a:r>
              <a:rPr lang="fr-CA" altLang="en-US" dirty="0">
                <a:ea typeface="MS PGothic" panose="020B0600070205080204" pitchFamily="34" charset="-128"/>
              </a:rPr>
              <a:t> en cinq partitions, chacune de taille 80. Cela se fait également en un seul passage.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Par conséquent, coût total, sans tenir compte du coût d'écriture de blocs partiellement remplis: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3 (100 + 400) = 1500 transferts de blocs+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 panose="020B0600070205080204" pitchFamily="34" charset="-128"/>
              </a:rPr>
              <a:t>2 (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100 / 3 + 400 / 3) = 336 recherches</a:t>
            </a:r>
            <a:endParaRPr lang="fr-CA" altLang="en-US" dirty="0">
              <a:ea typeface="MS PGothic" panose="020B0600070205080204" pitchFamily="34" charset="-128"/>
            </a:endParaRP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14351E07-3738-482B-B521-1C6D9BF59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012" y="1175500"/>
            <a:ext cx="277058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700" i="1" dirty="0"/>
              <a:t>instructeur</a:t>
            </a:r>
            <a:r>
              <a:rPr kumimoji="0" lang="en-IN" altLang="en-US" sz="1700" dirty="0"/>
              <a:t> ⨝</a:t>
            </a:r>
            <a:r>
              <a:rPr kumimoji="0" lang="en-US" altLang="en-US" sz="1700" i="1" dirty="0"/>
              <a:t> enseigne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>
            <a:extLst>
              <a:ext uri="{FF2B5EF4-FFF2-40B4-BE49-F238E27FC236}">
                <a16:creationId xmlns:a16="http://schemas.microsoft.com/office/drawing/2014/main" id="{DDC0045B-05CB-448A-B00C-FADF80215D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 par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hachage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hybride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  <a:ea typeface="MS PGothic" panose="020B0600070205080204" pitchFamily="34" charset="-128"/>
            </a:endParaRP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A1F033D1-A316-4E96-9B57-092AD7F8B1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0428" y="1226787"/>
            <a:ext cx="7566726" cy="5367972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Utile lorsque la taille de la mémoire est relativement grande et que l'entrée de construction est plus grande que la mémoire.</a:t>
            </a:r>
          </a:p>
          <a:p>
            <a:pPr algn="l" rtl="0">
              <a:lnSpc>
                <a:spcPct val="90000"/>
              </a:lnSpc>
            </a:pPr>
            <a:r>
              <a:rPr lang="fr-CA" altLang="en-US" b="1" dirty="0">
                <a:ea typeface="MS PGothic" panose="020B0600070205080204" pitchFamily="34" charset="-128"/>
              </a:rPr>
              <a:t>Principale caractéristique de la jointure par hachage hybride:</a:t>
            </a:r>
          </a:p>
          <a:p>
            <a:pPr algn="l" rtl="0">
              <a:lnSpc>
                <a:spcPct val="90000"/>
              </a:lnSpc>
              <a:buFont typeface="Monotype Sorts" pitchFamily="-65" charset="2"/>
              <a:buNone/>
            </a:pPr>
            <a:r>
              <a:rPr lang="fr-CA" altLang="en-US" b="1" dirty="0">
                <a:ea typeface="MS PGothic" panose="020B0600070205080204" pitchFamily="34" charset="-128"/>
              </a:rPr>
              <a:t> Gardez la première partition de la relation de construction en mémoire.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Par exemple, avec une taille de mémoire de 25 blocs, </a:t>
            </a:r>
            <a:r>
              <a:rPr lang="fr-CA" altLang="en-US" i="1" dirty="0" err="1">
                <a:ea typeface="MS PGothic" panose="020B0600070205080204" pitchFamily="34" charset="-128"/>
              </a:rPr>
              <a:t>instructor</a:t>
            </a:r>
            <a:r>
              <a:rPr lang="fr-CA" altLang="en-US" i="1" dirty="0">
                <a:ea typeface="MS PGothic" panose="020B0600070205080204" pitchFamily="34" charset="-128"/>
              </a:rPr>
              <a:t>  </a:t>
            </a:r>
            <a:r>
              <a:rPr lang="fr-CA" altLang="en-US" dirty="0">
                <a:ea typeface="MS PGothic" panose="020B0600070205080204" pitchFamily="34" charset="-128"/>
              </a:rPr>
              <a:t>peut être partitionnée en cinq partitions, chacune d'une taille de 20 blocs.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 Division de la mémoire: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La première partition occupe 20 blocs de mémoire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1 bloc est utilisé pour l'entrée et 1 bloc chacun pour la mise en mémoire tampon des 4 autres partitions.</a:t>
            </a:r>
          </a:p>
          <a:p>
            <a:pPr algn="l" rtl="0">
              <a:lnSpc>
                <a:spcPct val="90000"/>
              </a:lnSpc>
            </a:pPr>
            <a:r>
              <a:rPr lang="fr-CA" altLang="en-US" i="1" dirty="0" err="1">
                <a:ea typeface="MS PGothic" panose="020B0600070205080204" pitchFamily="34" charset="-128"/>
              </a:rPr>
              <a:t>teaches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est de même partitionné en cinq partitions de taille 80 chacune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le premier est utilisé tout de suite pour sonder, au lieu d'être écrit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Coût de 3 (80 + 320) + 20 +80 = 1300 transferts en bloc pour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 panose="020B0600070205080204" pitchFamily="34" charset="-128"/>
              </a:rPr>
              <a:t> jointure de hachage hybride, au lieu de 1500 avec jointure de hachage simple.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La jointure de hachage hybride est la plus utile si </a:t>
            </a:r>
            <a:r>
              <a:rPr lang="fr-CA" altLang="en-US" i="1" dirty="0">
                <a:ea typeface="MS PGothic" panose="020B0600070205080204" pitchFamily="34" charset="-128"/>
              </a:rPr>
              <a:t>M</a:t>
            </a:r>
            <a:r>
              <a:rPr lang="fr-CA" altLang="en-US" dirty="0">
                <a:ea typeface="MS PGothic" panose="020B0600070205080204" pitchFamily="34" charset="-128"/>
              </a:rPr>
              <a:t> &gt;&gt; </a:t>
            </a:r>
          </a:p>
        </p:txBody>
      </p:sp>
      <p:graphicFrame>
        <p:nvGraphicFramePr>
          <p:cNvPr id="84996" name="Object 2">
            <a:extLst>
              <a:ext uri="{FF2B5EF4-FFF2-40B4-BE49-F238E27FC236}">
                <a16:creationId xmlns:a16="http://schemas.microsoft.com/office/drawing/2014/main" id="{3BBAB7CC-4A49-4D8F-B055-0B95E76012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963034"/>
              </p:ext>
            </p:extLst>
          </p:nvPr>
        </p:nvGraphicFramePr>
        <p:xfrm>
          <a:off x="6589715" y="5576575"/>
          <a:ext cx="5064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613" imgH="342751" progId="Equation.3">
                  <p:embed/>
                </p:oleObj>
              </mc:Choice>
              <mc:Fallback>
                <p:oleObj name="Equation" r:id="rId3" imgW="431613" imgH="342751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715" y="5576575"/>
                        <a:ext cx="506412" cy="4016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>
            <a:extLst>
              <a:ext uri="{FF2B5EF4-FFF2-40B4-BE49-F238E27FC236}">
                <a16:creationId xmlns:a16="http://schemas.microsoft.com/office/drawing/2014/main" id="{4A8C7246-B5CA-4016-A4F1-92AB9F443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Jointures complexes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157C20A5-724E-4FAD-A218-59AA7A2019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89875"/>
            <a:ext cx="7636318" cy="4335777"/>
          </a:xfrm>
        </p:spPr>
        <p:txBody>
          <a:bodyPr/>
          <a:lstStyle/>
          <a:p>
            <a:pPr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Jointure d’une condition conjonctive:</a:t>
            </a:r>
          </a:p>
          <a:p>
            <a:pPr algn="l" rtl="0">
              <a:buFont typeface="Monotype Sorts" pitchFamily="-65" charset="2"/>
              <a:buNone/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 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2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 ...  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s</a:t>
            </a:r>
            <a:endParaRPr lang="fr-CA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1"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Soit utiliser des boucles imbriquées / bloquer les boucles imbriquées, soit</a:t>
            </a:r>
          </a:p>
          <a:p>
            <a:pPr lvl="1"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Calculez le résultat de l'une des jointures les plus simples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s</a:t>
            </a:r>
            <a:endParaRPr lang="fr-CA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2"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le résultat final comprend les </a:t>
            </a:r>
            <a:r>
              <a:rPr lang="fr-CA" altLang="en-US" dirty="0" err="1">
                <a:ea typeface="MS PGothic" panose="020B0600070205080204" pitchFamily="34" charset="-128"/>
                <a:sym typeface="Greek Symbols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du résultat intermédiaire qui satisfont aux conditions restantes</a:t>
            </a:r>
          </a:p>
          <a:p>
            <a:pPr lvl="1" algn="l" rtl="0">
              <a:buFont typeface="Monotype Sorts" pitchFamily="-65" charset="2"/>
              <a:buNone/>
              <a:tabLst>
                <a:tab pos="3030538" algn="ctr"/>
              </a:tabLst>
            </a:pP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                                      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. . .  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i 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-1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 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+1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. . .  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endParaRPr lang="fr-CA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Jointure d’une condition disjonctive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</a:p>
          <a:p>
            <a:pPr lvl="1" algn="l" rtl="0">
              <a:buFont typeface="Monotype Sorts" pitchFamily="-65" charset="2"/>
              <a:buNone/>
              <a:tabLst>
                <a:tab pos="3030538" algn="ctr"/>
              </a:tabLst>
            </a:pP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46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 </a:t>
            </a:r>
            <a:r>
              <a:rPr lang="fr-CA" altLang="en-US" baseline="-46000" dirty="0">
                <a:ea typeface="MS PGothic" panose="020B0600070205080204" pitchFamily="34" charset="-128"/>
                <a:sym typeface="Greek Symbols" pitchFamily="18" charset="2"/>
              </a:rPr>
              <a:t>2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 ...  </a:t>
            </a:r>
            <a:r>
              <a:rPr lang="fr-CA" altLang="en-US" i="1" baseline="-46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s </a:t>
            </a:r>
            <a:endParaRPr lang="fr-CA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1"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Soit utiliser des boucles imbriquées / bloquer les boucles imbriquées, soit</a:t>
            </a:r>
          </a:p>
          <a:p>
            <a:pPr lvl="1" algn="l" rtl="0">
              <a:tabLst>
                <a:tab pos="3030538" algn="ctr"/>
              </a:tabLst>
            </a:pP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 Calculer comme l'union des enregistrements dans les jointures individuelles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46000" dirty="0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s:</a:t>
            </a:r>
          </a:p>
          <a:p>
            <a:pPr lvl="1" algn="l" rtl="0">
              <a:buFont typeface="Monotype Sorts" pitchFamily="-65" charset="2"/>
              <a:buNone/>
              <a:tabLst>
                <a:tab pos="3030538" algn="ctr"/>
              </a:tabLst>
            </a:pP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(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46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)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 (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baseline="-46000" dirty="0">
                <a:ea typeface="MS PGothic" panose="020B0600070205080204" pitchFamily="34" charset="-128"/>
                <a:sym typeface="Greek Symbols" pitchFamily="18" charset="2"/>
              </a:rPr>
              <a:t>2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s)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. . .  (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 </a:t>
            </a:r>
            <a:r>
              <a:rPr lang="fr-CA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fr-CA" altLang="en-US" i="1" baseline="-46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fr-CA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s) </a:t>
            </a:r>
            <a:endParaRPr lang="fr-CA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1" algn="l" rtl="0">
              <a:buFont typeface="Monotype Sorts" pitchFamily="-65" charset="2"/>
              <a:buNone/>
              <a:tabLst>
                <a:tab pos="3030538" algn="ctr"/>
              </a:tabLst>
            </a:pPr>
            <a:endParaRPr lang="fr-CA" altLang="en-US" i="1" baseline="-25000" dirty="0">
              <a:ea typeface="MS PGothic" panose="020B0600070205080204" pitchFamily="34" charset="-128"/>
              <a:sym typeface="Greek Symbols" pitchFamily="18" charset="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5966-E590-4C44-8504-77CF8F2D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IN" dirty="0"/>
              <a:t>Jointures sur des données spatiales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E6A2E-54CD-444E-87E1-0FB6426F1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54" y="1150625"/>
            <a:ext cx="7035321" cy="1748987"/>
          </a:xfrm>
        </p:spPr>
        <p:txBody>
          <a:bodyPr/>
          <a:lstStyle/>
          <a:p>
            <a:pPr algn="l" rtl="0"/>
            <a:r>
              <a:rPr lang="fr-CA" dirty="0"/>
              <a:t>Pas d'ordre de tri simple pour les jointures spatiales</a:t>
            </a:r>
          </a:p>
          <a:p>
            <a:pPr algn="l" rtl="0"/>
            <a:r>
              <a:rPr lang="fr-CA" dirty="0"/>
              <a:t>Les boucles imbriquées indexées se joignent aux index spatiaux</a:t>
            </a:r>
          </a:p>
          <a:p>
            <a:pPr lvl="1" algn="l" rtl="0"/>
            <a:r>
              <a:rPr lang="fr-CA" dirty="0"/>
              <a:t>Arbres R, quadrilatères, arbres k-d-B</a:t>
            </a:r>
          </a:p>
        </p:txBody>
      </p:sp>
    </p:spTree>
    <p:extLst>
      <p:ext uri="{BB962C8B-B14F-4D97-AF65-F5344CB8AC3E}">
        <p14:creationId xmlns:p14="http://schemas.microsoft.com/office/powerpoint/2010/main" val="39865045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F9DEBEE7-80B5-46A7-AA65-8A28BCE012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Autres opérations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72B0884B-0A2B-4136-9A5F-5EA2E3782C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162656"/>
            <a:ext cx="7269060" cy="3180743"/>
          </a:xfrm>
        </p:spPr>
        <p:txBody>
          <a:bodyPr/>
          <a:lstStyle/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Élimination des doublons </a:t>
            </a:r>
            <a:r>
              <a:rPr lang="fr-CA" altLang="en-US" dirty="0">
                <a:ea typeface="MS PGothic" panose="020B0600070205080204" pitchFamily="34" charset="-128"/>
              </a:rPr>
              <a:t>peut être implémenté par hachage ou tri.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Lors du tri, les doublons seront adjacents les uns aux autres, et tous les ensembles de doublons sauf un peuvent être supprimés. </a:t>
            </a:r>
          </a:p>
          <a:p>
            <a:pPr lvl="1" algn="l" rtl="0"/>
            <a:r>
              <a:rPr lang="fr-CA" altLang="en-US" i="1" dirty="0">
                <a:ea typeface="MS PGothic" panose="020B0600070205080204" pitchFamily="34" charset="-128"/>
              </a:rPr>
              <a:t>Optimisation: </a:t>
            </a:r>
            <a:r>
              <a:rPr lang="fr-CA" altLang="en-US" dirty="0">
                <a:ea typeface="MS PGothic" panose="020B0600070205080204" pitchFamily="34" charset="-128"/>
              </a:rPr>
              <a:t>les doublons peuvent être supprimés lors de la génération de </a:t>
            </a:r>
            <a:r>
              <a:rPr lang="fr-CA" altLang="en-US" dirty="0" err="1">
                <a:ea typeface="MS PGothic" panose="020B0600070205080204" pitchFamily="34" charset="-128"/>
              </a:rPr>
              <a:t>runs</a:t>
            </a:r>
            <a:r>
              <a:rPr lang="fr-CA" altLang="en-US" dirty="0">
                <a:ea typeface="MS PGothic" panose="020B0600070205080204" pitchFamily="34" charset="-128"/>
              </a:rPr>
              <a:t> ainsi qu'aux étapes de fusion intermédiaires dans le tri-fusion externe.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 hachage est similaire - les doublons entreront dans le même compartiment.</a:t>
            </a: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Projection</a:t>
            </a:r>
            <a:r>
              <a:rPr lang="fr-CA" altLang="en-US" dirty="0">
                <a:ea typeface="MS PGothic" panose="020B0600070205080204" pitchFamily="34" charset="-128"/>
              </a:rPr>
              <a:t>: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effectuer une projection sur chaque </a:t>
            </a:r>
            <a:r>
              <a:rPr lang="fr-CA" altLang="en-US" dirty="0" err="1">
                <a:ea typeface="MS PGothic" panose="020B0600070205080204" pitchFamily="34" charset="-128"/>
              </a:rPr>
              <a:t>tuple</a:t>
            </a:r>
            <a:r>
              <a:rPr lang="fr-CA" altLang="en-US" dirty="0">
                <a:ea typeface="MS PGothic" panose="020B0600070205080204" pitchFamily="34" charset="-128"/>
              </a:rPr>
              <a:t>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suivi par l'élimination des doublons. </a:t>
            </a:r>
            <a:endParaRPr lang="fr-CA" altLang="en-US" b="1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>
            <a:extLst>
              <a:ext uri="{FF2B5EF4-FFF2-40B4-BE49-F238E27FC236}">
                <a16:creationId xmlns:a16="http://schemas.microsoft.com/office/drawing/2014/main" id="{2B4C0383-7AD0-4209-99D3-21904BE02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Autres opérations: agrégation</a:t>
            </a:r>
          </a:p>
        </p:txBody>
      </p:sp>
      <p:sp>
        <p:nvSpPr>
          <p:cNvPr id="351235" name="Rectangle 3">
            <a:extLst>
              <a:ext uri="{FF2B5EF4-FFF2-40B4-BE49-F238E27FC236}">
                <a16:creationId xmlns:a16="http://schemas.microsoft.com/office/drawing/2014/main" id="{3F09A406-91F2-42A0-9BDA-1A19D3843C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0012" y="1234849"/>
            <a:ext cx="7254458" cy="4407962"/>
          </a:xfrm>
        </p:spPr>
        <p:txBody>
          <a:bodyPr/>
          <a:lstStyle/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Agrégation</a:t>
            </a:r>
            <a:r>
              <a:rPr lang="fr-CA" altLang="en-US" dirty="0">
                <a:ea typeface="MS PGothic" panose="020B0600070205080204" pitchFamily="34" charset="-128"/>
              </a:rPr>
              <a:t> peut être calculée d'une manière similaire à l'élimination des doublons.</a:t>
            </a:r>
          </a:p>
          <a:p>
            <a:pPr lvl="1" algn="l" rtl="0"/>
            <a:r>
              <a:rPr lang="fr-CA" altLang="en-US" b="1" dirty="0">
                <a:ea typeface="MS PGothic" panose="020B0600070205080204" pitchFamily="34" charset="-128"/>
              </a:rPr>
              <a:t>Tri</a:t>
            </a:r>
            <a:r>
              <a:rPr lang="fr-CA" altLang="en-US" dirty="0">
                <a:ea typeface="MS PGothic" panose="020B0600070205080204" pitchFamily="34" charset="-128"/>
              </a:rPr>
              <a:t> ou </a:t>
            </a:r>
            <a:r>
              <a:rPr lang="fr-CA" altLang="en-US" b="1" dirty="0">
                <a:ea typeface="MS PGothic" panose="020B0600070205080204" pitchFamily="34" charset="-128"/>
              </a:rPr>
              <a:t>hachage</a:t>
            </a:r>
            <a:r>
              <a:rPr lang="fr-CA" altLang="en-US" dirty="0">
                <a:ea typeface="MS PGothic" panose="020B0600070205080204" pitchFamily="34" charset="-128"/>
              </a:rPr>
              <a:t> peut être utilisé pour rassembler les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du même groupe, puis les fonctions d'agrégation peuvent être appliquées à chaque groupe.</a:t>
            </a:r>
            <a:r>
              <a:rPr lang="fr-CA" altLang="en-US" b="1" dirty="0">
                <a:ea typeface="MS PGothic" panose="020B0600070205080204" pitchFamily="34" charset="-128"/>
              </a:rPr>
              <a:t>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Optimisation</a:t>
            </a:r>
            <a:r>
              <a:rPr lang="fr-CA" altLang="en-US" i="1" dirty="0">
                <a:ea typeface="MS PGothic" panose="020B0600070205080204" pitchFamily="34" charset="-128"/>
              </a:rPr>
              <a:t>: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agrégation partielle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combiner des tuples dans le même groupe pendant la génération de runs et les fusions intermédiaires du tri externe pour calculer des valeurs d'agrégat partielles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Pour count, min, max, </a:t>
            </a:r>
            <a:r>
              <a:rPr lang="fr-CA" altLang="en-US" dirty="0" err="1">
                <a:ea typeface="MS PGothic" panose="020B0600070205080204" pitchFamily="34" charset="-128"/>
              </a:rPr>
              <a:t>sum</a:t>
            </a:r>
            <a:r>
              <a:rPr lang="fr-CA" altLang="en-US" dirty="0">
                <a:ea typeface="MS PGothic" panose="020B0600070205080204" pitchFamily="34" charset="-128"/>
              </a:rPr>
              <a:t>: conservez les valeurs agrégées sur les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trouvés jusqu'à présent dans le groupe. </a:t>
            </a:r>
          </a:p>
          <a:p>
            <a:pPr lvl="3" algn="l" rtl="0"/>
            <a:r>
              <a:rPr lang="fr-CA" altLang="en-US" dirty="0">
                <a:ea typeface="MS PGothic" panose="020B0600070205080204" pitchFamily="34" charset="-128"/>
              </a:rPr>
              <a:t>Lorsque vous combinez un agrégat partiel pour le nombre, additionnez les agrégats partiels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Pour </a:t>
            </a:r>
            <a:r>
              <a:rPr lang="fr-CA" altLang="en-US" dirty="0" err="1">
                <a:ea typeface="MS PGothic" panose="020B0600070205080204" pitchFamily="34" charset="-128"/>
              </a:rPr>
              <a:t>avg</a:t>
            </a:r>
            <a:r>
              <a:rPr lang="fr-CA" altLang="en-US" dirty="0">
                <a:ea typeface="MS PGothic" panose="020B0600070205080204" pitchFamily="34" charset="-128"/>
              </a:rPr>
              <a:t>, conservez la somme et le nombre, et divisez la somme par le nombre à la fin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5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AB807669-EBD0-4AC5-BCFA-DBF3B62A4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0445" y="117475"/>
            <a:ext cx="8563555" cy="609600"/>
          </a:xfrm>
        </p:spPr>
        <p:txBody>
          <a:bodyPr/>
          <a:lstStyle/>
          <a:p>
            <a:pPr algn="l">
              <a:defRPr/>
            </a:pPr>
            <a:r>
              <a:rPr lang="fr-CA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Autres opérations: opérations sur les ensembles 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6E40900F-A6E6-4645-B453-267190B4D6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282973"/>
            <a:ext cx="7483875" cy="4544803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b="1" dirty="0">
                <a:ea typeface="MS PGothic" panose="020B0600070205080204" pitchFamily="34" charset="-128"/>
              </a:rPr>
              <a:t>Operations sur les ensembles </a:t>
            </a:r>
            <a:r>
              <a:rPr lang="fr-CA" altLang="en-US" dirty="0">
                <a:ea typeface="MS PGothic" panose="020B0600070205080204" pitchFamily="34" charset="-128"/>
              </a:rPr>
              <a:t>(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,  et ): peut soit utiliser une variante de la jointure à tri-fusion, soit une variante de jointure par hachage.</a:t>
            </a:r>
            <a:endParaRPr lang="fr-CA" altLang="en-US" b="1" dirty="0">
              <a:ea typeface="MS PGothic" panose="020B0600070205080204" pitchFamily="34" charset="-128"/>
            </a:endParaRP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Utiliser le hachage:</a:t>
            </a:r>
          </a:p>
          <a:p>
            <a:pPr marL="457200" lvl="1" indent="0" algn="l" rtl="0">
              <a:lnSpc>
                <a:spcPct val="90000"/>
              </a:lnSpc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1. </a:t>
            </a:r>
            <a:r>
              <a:rPr lang="fr-CA" altLang="en-US" dirty="0">
                <a:ea typeface="MS PGothic" panose="020B0600070205080204" pitchFamily="34" charset="-128"/>
              </a:rPr>
              <a:t>Partitionner les deux relations en utilisant la même fonction de hachage</a:t>
            </a:r>
          </a:p>
          <a:p>
            <a:pPr marL="457200" lvl="1" indent="0" algn="l" rtl="0">
              <a:lnSpc>
                <a:spcPct val="90000"/>
              </a:lnSpc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2. </a:t>
            </a:r>
            <a:r>
              <a:rPr lang="fr-CA" altLang="en-US" dirty="0">
                <a:ea typeface="MS PGothic" panose="020B0600070205080204" pitchFamily="34" charset="-128"/>
              </a:rPr>
              <a:t>Traitez chaque partition </a:t>
            </a:r>
            <a:r>
              <a:rPr lang="fr-CA" altLang="en-US" i="1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comme suit. </a:t>
            </a:r>
          </a:p>
          <a:p>
            <a:pPr marL="1200150" lvl="2" indent="-342900" algn="l" rtl="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</a:rPr>
              <a:t>À l'aide d'une fonction de hachage différente, créez un index de hachage en mémoire sur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.</a:t>
            </a:r>
          </a:p>
          <a:p>
            <a:pPr marL="1200150" lvl="2" indent="-342900" algn="l" rtl="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</a:rPr>
              <a:t>Traiter s</a:t>
            </a:r>
            <a:r>
              <a:rPr lang="fr-CA" altLang="en-US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comme suit</a:t>
            </a:r>
          </a:p>
          <a:p>
            <a:pPr lvl="3" algn="l" rtl="0">
              <a:lnSpc>
                <a:spcPct val="90000"/>
              </a:lnSpc>
            </a:pP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</a:t>
            </a:r>
          </a:p>
          <a:p>
            <a:pPr marL="1885950" lvl="4" indent="-342900" algn="l" rtl="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Ajouter des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à l'index de hachage s'ils ne s'y trouvent pas déjà. </a:t>
            </a:r>
          </a:p>
          <a:p>
            <a:pPr marL="1885950" lvl="4" indent="-342900" algn="l" rtl="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À la fin de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ajoutez les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de l'index de hachage au résultat.</a:t>
            </a:r>
          </a:p>
        </p:txBody>
      </p:sp>
    </p:spTree>
    <p:extLst>
      <p:ext uri="{BB962C8B-B14F-4D97-AF65-F5344CB8AC3E}">
        <p14:creationId xmlns:p14="http://schemas.microsoft.com/office/powerpoint/2010/main" val="2240561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96624044-35CC-40EB-823F-BAC444890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1177" y="117475"/>
            <a:ext cx="8627164" cy="609600"/>
          </a:xfrm>
        </p:spPr>
        <p:txBody>
          <a:bodyPr/>
          <a:lstStyle/>
          <a:p>
            <a:pPr algn="l" rtl="0">
              <a:defRPr/>
            </a:pP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Autres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opérations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: 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opérations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 sur les ensembles 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A6EF4BE5-C57A-4CB8-A83E-7C7C1A09D4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7" y="1207363"/>
            <a:ext cx="7518568" cy="4204861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Utiliser le hachage:</a:t>
            </a:r>
          </a:p>
          <a:p>
            <a:pPr marL="457200" lvl="1" indent="0" algn="l" rtl="0"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1.</a:t>
            </a:r>
            <a:r>
              <a:rPr lang="fr-CA" altLang="en-US" dirty="0">
                <a:ea typeface="MS PGothic" panose="020B0600070205080204" pitchFamily="34" charset="-128"/>
              </a:rPr>
              <a:t> Partitionner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dirty="0">
                <a:ea typeface="MS PGothic" panose="020B0600070205080204" pitchFamily="34" charset="-128"/>
              </a:rPr>
              <a:t> et </a:t>
            </a:r>
            <a:r>
              <a:rPr lang="fr-CA" altLang="en-US" i="1" dirty="0">
                <a:ea typeface="MS PGothic" panose="020B0600070205080204" pitchFamily="34" charset="-128"/>
              </a:rPr>
              <a:t>s </a:t>
            </a:r>
            <a:r>
              <a:rPr lang="fr-CA" altLang="en-US" dirty="0">
                <a:ea typeface="MS PGothic" panose="020B0600070205080204" pitchFamily="34" charset="-128"/>
              </a:rPr>
              <a:t>comme pour l’union</a:t>
            </a:r>
            <a:r>
              <a:rPr lang="fr-CA" altLang="en-US" i="1" dirty="0">
                <a:ea typeface="MS PGothic" panose="020B0600070205080204" pitchFamily="34" charset="-128"/>
              </a:rPr>
              <a:t>, </a:t>
            </a:r>
          </a:p>
          <a:p>
            <a:pPr marL="457200" lvl="1" indent="0" algn="l" rtl="0">
              <a:buNone/>
            </a:pPr>
            <a:r>
              <a:rPr lang="fr-CA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2.</a:t>
            </a:r>
            <a:r>
              <a:rPr lang="fr-CA" altLang="en-US" dirty="0">
                <a:ea typeface="MS PGothic" panose="020B0600070205080204" pitchFamily="34" charset="-128"/>
              </a:rPr>
              <a:t> comme avant, traitez chaque partition comme suit</a:t>
            </a:r>
            <a:endParaRPr lang="fr-CA" altLang="en-US" i="1" dirty="0">
              <a:ea typeface="MS PGothic" panose="020B0600070205080204" pitchFamily="34" charset="-128"/>
            </a:endParaRPr>
          </a:p>
          <a:p>
            <a:pPr marL="1200150" lvl="2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</a:rPr>
              <a:t>créer un index de hachage sur </a:t>
            </a:r>
            <a:r>
              <a:rPr lang="fr-CA" altLang="en-US" i="1" dirty="0">
                <a:ea typeface="MS PGothic" panose="020B0600070205080204" pitchFamily="34" charset="-128"/>
              </a:rPr>
              <a:t>r</a:t>
            </a:r>
            <a:r>
              <a:rPr lang="fr-CA" altLang="en-US" i="1" baseline="-25000" dirty="0">
                <a:ea typeface="MS PGothic" panose="020B0600070205080204" pitchFamily="34" charset="-128"/>
              </a:rPr>
              <a:t>i</a:t>
            </a:r>
            <a:endParaRPr lang="fr-CA" altLang="en-US" dirty="0">
              <a:ea typeface="MS PGothic" panose="020B0600070205080204" pitchFamily="34" charset="-128"/>
            </a:endParaRPr>
          </a:p>
          <a:p>
            <a:pPr marL="1200150" lvl="2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</a:rPr>
              <a:t>Traiter s</a:t>
            </a:r>
            <a:r>
              <a:rPr lang="fr-CA" altLang="en-US" baseline="-25000" dirty="0">
                <a:ea typeface="MS PGothic" panose="020B0600070205080204" pitchFamily="34" charset="-128"/>
              </a:rPr>
              <a:t>i</a:t>
            </a:r>
            <a:r>
              <a:rPr lang="fr-CA" altLang="en-US" dirty="0">
                <a:ea typeface="MS PGothic" panose="020B0600070205080204" pitchFamily="34" charset="-128"/>
              </a:rPr>
              <a:t> comme suit</a:t>
            </a:r>
          </a:p>
          <a:p>
            <a:pPr lvl="3" algn="l" rtl="0"/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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</a:t>
            </a:r>
          </a:p>
          <a:p>
            <a:pPr marL="1885950" lvl="4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sortie de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au résultat s'ils sont déjà présents dans l'index de hachage</a:t>
            </a:r>
          </a:p>
          <a:p>
            <a:pPr lvl="3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-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s: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</a:p>
          <a:p>
            <a:pPr marL="1885950" lvl="4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pour chaque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,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s'il est présent dans l'index de hachage, supprimez-le de l'index. </a:t>
            </a:r>
          </a:p>
          <a:p>
            <a:pPr marL="1885950" lvl="4" indent="-342900" algn="l" rtl="0">
              <a:buFont typeface="Monotype Sorts" pitchFamily="-65" charset="2"/>
              <a:buAutoNum type="arabicPeriod"/>
            </a:pP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À la fin de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ajoutez les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restants dans l'index de hachage au résultat. </a:t>
            </a:r>
          </a:p>
        </p:txBody>
      </p:sp>
    </p:spTree>
    <p:extLst>
      <p:ext uri="{BB962C8B-B14F-4D97-AF65-F5344CB8AC3E}">
        <p14:creationId xmlns:p14="http://schemas.microsoft.com/office/powerpoint/2010/main" val="1395029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710A1-4CA4-4055-838A-69DE09ED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IN" dirty="0"/>
              <a:t>Répondre aux requêtes de mots clés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7DBF9-4BCB-465F-8DFB-F4E603AAF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379" y="1171852"/>
            <a:ext cx="7359588" cy="4753460"/>
          </a:xfrm>
        </p:spPr>
        <p:txBody>
          <a:bodyPr/>
          <a:lstStyle/>
          <a:p>
            <a:pPr algn="l" rtl="0"/>
            <a:r>
              <a:rPr lang="fr-CA" dirty="0"/>
              <a:t>indexes mappant les mots-clés aux documents</a:t>
            </a:r>
          </a:p>
          <a:p>
            <a:pPr lvl="1" algn="l" rtl="0"/>
            <a:r>
              <a:rPr lang="fr-CA" dirty="0"/>
              <a:t>Pour chaque mot-clé, stockez la liste triée des ID de document contenant le mot-clé</a:t>
            </a:r>
          </a:p>
          <a:p>
            <a:pPr lvl="2" algn="l" rtl="0"/>
            <a:r>
              <a:rPr lang="fr-CA" dirty="0"/>
              <a:t>Communément appelé un </a:t>
            </a:r>
            <a:r>
              <a:rPr lang="fr-CA" b="1" dirty="0">
                <a:solidFill>
                  <a:srgbClr val="002060"/>
                </a:solidFill>
              </a:rPr>
              <a:t>index inversé «  </a:t>
            </a:r>
            <a:r>
              <a:rPr lang="fr-CA" b="1" dirty="0" err="1">
                <a:solidFill>
                  <a:srgbClr val="002060"/>
                </a:solidFill>
              </a:rPr>
              <a:t>inverted</a:t>
            </a:r>
            <a:r>
              <a:rPr lang="fr-CA" b="1" dirty="0">
                <a:solidFill>
                  <a:srgbClr val="002060"/>
                </a:solidFill>
              </a:rPr>
              <a:t>»</a:t>
            </a:r>
          </a:p>
          <a:p>
            <a:pPr lvl="2" algn="l" rtl="0"/>
            <a:r>
              <a:rPr lang="fr-CA" dirty="0"/>
              <a:t>Par exemple: base de données: d1, d4, d11, d45, d77, d123</a:t>
            </a:r>
            <a:br>
              <a:rPr lang="fr-CA" dirty="0"/>
            </a:br>
            <a:r>
              <a:rPr lang="fr-CA" dirty="0"/>
              <a:t> distribué: d4, d8, d11, d56, d77, d121, d333</a:t>
            </a:r>
          </a:p>
          <a:p>
            <a:pPr lvl="1" algn="l" rtl="0"/>
            <a:r>
              <a:rPr lang="fr-CA" dirty="0"/>
              <a:t>Pour répondre à une requête avec plusieurs mots-clés, calculez l'intersection des listes correspondant à ces mots-clés</a:t>
            </a:r>
          </a:p>
          <a:p>
            <a:pPr algn="l" rtl="0"/>
            <a:r>
              <a:rPr lang="fr-CA" dirty="0"/>
              <a:t>Pour prendre en charge le classement, les listes inversées stockent des informations supplémentaires</a:t>
            </a:r>
          </a:p>
          <a:p>
            <a:pPr lvl="1" algn="l" rtl="0"/>
            <a:r>
              <a:rPr lang="fr-CA" dirty="0"/>
              <a:t>« </a:t>
            </a:r>
            <a:r>
              <a:rPr lang="fr-CA" b="1" dirty="0" err="1">
                <a:solidFill>
                  <a:srgbClr val="002060"/>
                </a:solidFill>
              </a:rPr>
              <a:t>Term</a:t>
            </a:r>
            <a:r>
              <a:rPr lang="fr-CA" b="1" dirty="0">
                <a:solidFill>
                  <a:srgbClr val="002060"/>
                </a:solidFill>
              </a:rPr>
              <a:t> </a:t>
            </a:r>
            <a:r>
              <a:rPr lang="fr-CA" b="1" dirty="0" err="1">
                <a:solidFill>
                  <a:srgbClr val="002060"/>
                </a:solidFill>
              </a:rPr>
              <a:t>frequence</a:t>
            </a:r>
            <a:r>
              <a:rPr lang="fr-CA" b="1" dirty="0">
                <a:solidFill>
                  <a:srgbClr val="002060"/>
                </a:solidFill>
              </a:rPr>
              <a:t> » </a:t>
            </a:r>
            <a:r>
              <a:rPr lang="fr-CA" dirty="0"/>
              <a:t> du mot-clé dans le document</a:t>
            </a:r>
          </a:p>
          <a:p>
            <a:pPr lvl="1" algn="l" rtl="0"/>
            <a:r>
              <a:rPr lang="fr-CA" dirty="0"/>
              <a:t>« </a:t>
            </a:r>
            <a:r>
              <a:rPr lang="fr-CA" b="1" dirty="0">
                <a:solidFill>
                  <a:srgbClr val="002060"/>
                </a:solidFill>
              </a:rPr>
              <a:t>Inverse document </a:t>
            </a:r>
            <a:r>
              <a:rPr lang="fr-CA" b="1" dirty="0" err="1">
                <a:solidFill>
                  <a:srgbClr val="002060"/>
                </a:solidFill>
              </a:rPr>
              <a:t>frequency</a:t>
            </a:r>
            <a:r>
              <a:rPr lang="fr-CA" dirty="0"/>
              <a:t> » du mot clé</a:t>
            </a:r>
          </a:p>
          <a:p>
            <a:pPr lvl="1" algn="l" rtl="0"/>
            <a:r>
              <a:rPr lang="fr-CA" b="1" dirty="0">
                <a:solidFill>
                  <a:srgbClr val="002060"/>
                </a:solidFill>
              </a:rPr>
              <a:t>« Page </a:t>
            </a:r>
            <a:r>
              <a:rPr lang="fr-CA" b="1" dirty="0" err="1">
                <a:solidFill>
                  <a:srgbClr val="002060"/>
                </a:solidFill>
              </a:rPr>
              <a:t>rank</a:t>
            </a:r>
            <a:r>
              <a:rPr lang="fr-CA" b="1" dirty="0">
                <a:solidFill>
                  <a:srgbClr val="002060"/>
                </a:solidFill>
              </a:rPr>
              <a:t> » </a:t>
            </a:r>
            <a:r>
              <a:rPr lang="fr-CA" dirty="0"/>
              <a:t>du document / de la page Web</a:t>
            </a:r>
          </a:p>
        </p:txBody>
      </p:sp>
    </p:spTree>
    <p:extLst>
      <p:ext uri="{BB962C8B-B14F-4D97-AF65-F5344CB8AC3E}">
        <p14:creationId xmlns:p14="http://schemas.microsoft.com/office/powerpoint/2010/main" val="3510430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>
            <a:extLst>
              <a:ext uri="{FF2B5EF4-FFF2-40B4-BE49-F238E27FC236}">
                <a16:creationId xmlns:a16="http://schemas.microsoft.com/office/drawing/2014/main" id="{701EDBC9-0803-4051-8741-608A2893CB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387531"/>
            <a:ext cx="8077200" cy="609600"/>
          </a:xfrm>
        </p:spPr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Étapes de base du traitement des requêtes: optimisation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555D7EF-9E4A-4BE9-B712-A77059F3A0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1248" y="1180730"/>
            <a:ext cx="7628049" cy="4537318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Une expression d'algèbre relationnelle peut avoir de nombreuses expressions équivalentes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 exemple, </a:t>
            </a:r>
            <a:r>
              <a:rPr lang="fr-CA" altLang="en-US" sz="19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fr-CA" altLang="en-US" sz="1900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fr-CA" altLang="en-US" sz="1900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75000</a:t>
            </a:r>
            <a:r>
              <a:rPr lang="fr-CA" altLang="en-US" sz="19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(</a:t>
            </a:r>
            <a:r>
              <a:rPr lang="fr-CA" altLang="en-US" sz="1900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instructor</a:t>
            </a:r>
            <a:r>
              <a:rPr lang="fr-CA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))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est équivalent à  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sz="1900" dirty="0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</a:t>
            </a:r>
            <a:r>
              <a:rPr lang="fr-CA" altLang="en-US" sz="1900" i="1" baseline="-25000" dirty="0" err="1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fr-CA" altLang="en-US" sz="1900" dirty="0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(</a:t>
            </a:r>
            <a:r>
              <a:rPr lang="fr-CA" altLang="en-US" sz="1900" i="1" baseline="-25000" dirty="0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fr-CA" altLang="en-US" sz="1900" baseline="-25000" dirty="0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75000</a:t>
            </a:r>
            <a:r>
              <a:rPr lang="fr-CA" altLang="en-US" dirty="0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instructor</a:t>
            </a:r>
            <a:r>
              <a:rPr lang="fr-CA" altLang="en-US" i="1" dirty="0">
                <a:solidFill>
                  <a:srgbClr val="00B0F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))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Chaque opération d'algèbre relationnelle peut être évaluée à l'aide de différents algorithmes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En conséquence, une expression d'algèbre relationnelle peut être évaluée de plusieurs manières. 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L'expression annotée spécifiant une stratégie d'évaluation détaillée est appelée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plan d'évaluation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 Par exemple,: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Utiliser un index sur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pour trouver des instructeurs avec un salaire &lt;75000,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Ou effectuez une analyse complète des relations et éliminez les instructeurs avec un salaire &gt;= 75000 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485A5D21-9288-4E36-ACF8-F7E865416A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Autres opérations: jointure externe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50B536A7-0B11-4D7E-AFE8-3B0B97F0AF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5" y="1198753"/>
            <a:ext cx="7244997" cy="5007314"/>
          </a:xfrm>
        </p:spPr>
        <p:txBody>
          <a:bodyPr/>
          <a:lstStyle/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La jointure externe </a:t>
            </a:r>
            <a:r>
              <a:rPr lang="fr-CA" altLang="en-US" dirty="0">
                <a:ea typeface="MS PGothic" panose="020B0600070205080204" pitchFamily="34" charset="-128"/>
              </a:rPr>
              <a:t>peut être calculée soit comme suit: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Une jointure suivie de l'ajout de </a:t>
            </a:r>
            <a:r>
              <a:rPr lang="fr-CA" altLang="en-US" dirty="0" err="1">
                <a:ea typeface="MS PGothic" panose="020B0600070205080204" pitchFamily="34" charset="-128"/>
              </a:rPr>
              <a:t>tuples</a:t>
            </a:r>
            <a:r>
              <a:rPr lang="fr-CA" altLang="en-US" dirty="0">
                <a:ea typeface="MS PGothic" panose="020B0600070205080204" pitchFamily="34" charset="-128"/>
              </a:rPr>
              <a:t> non participants remplis de </a:t>
            </a:r>
            <a:r>
              <a:rPr lang="fr-CA" altLang="en-US" dirty="0" err="1">
                <a:ea typeface="MS PGothic" panose="020B0600070205080204" pitchFamily="34" charset="-128"/>
              </a:rPr>
              <a:t>null</a:t>
            </a:r>
            <a:r>
              <a:rPr lang="fr-CA" altLang="en-US" dirty="0">
                <a:ea typeface="MS PGothic" panose="020B0600070205080204" pitchFamily="34" charset="-128"/>
              </a:rPr>
              <a:t>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En modifiant les algorithmes de jointure.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Modification de la jointure à tri-fusion pour calculer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⟕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Dans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⟕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les tuples non participants sont ceux de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- </a:t>
            </a:r>
            <a:r>
              <a:rPr lang="fr-CA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(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⨝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)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Greek Symbols" pitchFamily="18" charset="2"/>
              </a:rPr>
              <a:t>Modifier la jointure à tri-fusion pour calculer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⟕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s: 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Lors de la fusion, pour chaque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de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qui ne correspondent à aucun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dans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s, 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les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fr-CA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rembourré avec des nuls.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La jointure externe droite et la jointure externe complète peuvent être calculées de la même manière.</a:t>
            </a: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</p:txBody>
      </p:sp>
      <p:graphicFrame>
        <p:nvGraphicFramePr>
          <p:cNvPr id="97284" name="Object 4">
            <a:extLst>
              <a:ext uri="{FF2B5EF4-FFF2-40B4-BE49-F238E27FC236}">
                <a16:creationId xmlns:a16="http://schemas.microsoft.com/office/drawing/2014/main" id="{7D8769D6-EEA1-4DD7-8A0F-3FF60C99D2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9925" y="3235325"/>
          <a:ext cx="1508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291973" progId="">
                  <p:embed/>
                </p:oleObj>
              </mc:Choice>
              <mc:Fallback>
                <p:oleObj name="Equation" r:id="rId2" imgW="152334" imgH="291973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25" y="3235325"/>
                        <a:ext cx="150813" cy="2905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>
            <a:extLst>
              <a:ext uri="{FF2B5EF4-FFF2-40B4-BE49-F238E27FC236}">
                <a16:creationId xmlns:a16="http://schemas.microsoft.com/office/drawing/2014/main" id="{D30F5A5B-28A8-440F-A030-681D44B581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Autres opérations: jointure externe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6590D52A-9E7D-4BC6-A3EF-E27F1F66D1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74689"/>
            <a:ext cx="7483875" cy="1989616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Modification de la jointure de hachage pour calculer </a:t>
            </a:r>
            <a:r>
              <a:rPr lang="fr-CA" altLang="en-US" i="1" dirty="0">
                <a:ea typeface="MS PGothic" panose="020B0600070205080204" pitchFamily="34" charset="-128"/>
              </a:rPr>
              <a:t>r </a:t>
            </a:r>
            <a:r>
              <a:rPr lang="fr-CA" altLang="en-US" dirty="0">
                <a:ea typeface="MS PGothic" panose="020B0600070205080204" pitchFamily="34" charset="-128"/>
              </a:rPr>
              <a:t>⟕</a:t>
            </a:r>
            <a:r>
              <a:rPr lang="fr-CA" altLang="en-US" i="1" dirty="0">
                <a:ea typeface="MS PGothic" panose="020B0600070205080204" pitchFamily="34" charset="-128"/>
              </a:rPr>
              <a:t>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endParaRPr lang="fr-CA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est la relation de probe, la sortie ne correspond pas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remplis de nuls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est la relation de construction, lors du sondage, gardez une trace de laquelle 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correspondant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 À la fin de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fr-CA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je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production 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non apparié </a:t>
            </a:r>
            <a:r>
              <a:rPr lang="fr-CA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remplis de nuls </a:t>
            </a:r>
          </a:p>
          <a:p>
            <a:pPr lvl="1" algn="l" rtl="0"/>
            <a:endParaRPr lang="fr-CA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 algn="l" rtl="0"/>
            <a:endParaRPr lang="fr-CA" altLang="en-US" i="1" dirty="0">
              <a:ea typeface="MS PGothic" panose="020B0600070205080204" pitchFamily="34" charset="-128"/>
              <a:sym typeface="Symbol" panose="05050102010706020507" pitchFamily="18" charset="2"/>
            </a:endParaRPr>
          </a:p>
        </p:txBody>
      </p:sp>
      <p:graphicFrame>
        <p:nvGraphicFramePr>
          <p:cNvPr id="98308" name="Object 4">
            <a:extLst>
              <a:ext uri="{FF2B5EF4-FFF2-40B4-BE49-F238E27FC236}">
                <a16:creationId xmlns:a16="http://schemas.microsoft.com/office/drawing/2014/main" id="{2C329AFD-BD7B-4896-95F9-6BEA682B2F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3282950"/>
          <a:ext cx="1508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34" imgH="291973" progId="">
                  <p:embed/>
                </p:oleObj>
              </mc:Choice>
              <mc:Fallback>
                <p:oleObj name="Equation" r:id="rId3" imgW="152334" imgH="291973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82950"/>
                        <a:ext cx="150813" cy="2905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DAD3CFC1-2C2A-42D2-A575-828A9E8A7D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Évaluation des expressions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A77B05E4-D4F7-4717-B352-991F9A2BAF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70717"/>
            <a:ext cx="7272213" cy="4840616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Jusqu'à présent: nous avons vu des algorithmes pour des opérations individuelles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Quid des expressions complexes qui comprennent plusieurs opérateurs ? 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Alternatives pour évaluer une arbre d'expression entière</a:t>
            </a:r>
          </a:p>
          <a:p>
            <a:pPr lvl="1"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Matérialisation</a:t>
            </a:r>
            <a:r>
              <a:rPr lang="fr-CA" altLang="en-US" dirty="0">
                <a:ea typeface="MS PGothic" panose="020B0600070205080204" pitchFamily="34" charset="-128"/>
              </a:rPr>
              <a:t>: générer les résultats d'une expression dont les entrées sont des relations ou sont déjà calculées,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matérialiser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(stocker) sur le disque. Répéter.</a:t>
            </a:r>
          </a:p>
          <a:p>
            <a:pPr lvl="1"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Pipeline</a:t>
            </a:r>
            <a:r>
              <a:rPr lang="fr-CA" altLang="en-US" dirty="0">
                <a:ea typeface="MS PGothic" panose="020B0600070205080204" pitchFamily="34" charset="-128"/>
              </a:rPr>
              <a:t>: transmettre les tuples aux opérations parents même lorsqu'une opération est en cours d'exécution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Nous étudions plus en détail les alternatives ci-dessus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>
            <a:extLst>
              <a:ext uri="{FF2B5EF4-FFF2-40B4-BE49-F238E27FC236}">
                <a16:creationId xmlns:a16="http://schemas.microsoft.com/office/drawing/2014/main" id="{B75B16A1-B58F-4CB3-AA24-54C6642B9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Matérialisation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B83BF51-4205-4CC7-9E7F-33401B9B87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55766"/>
            <a:ext cx="7288581" cy="2097901"/>
          </a:xfrm>
        </p:spPr>
        <p:txBody>
          <a:bodyPr/>
          <a:lstStyle/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Évaluation matérialisée</a:t>
            </a:r>
            <a:r>
              <a:rPr lang="fr-CA" altLang="en-US" dirty="0">
                <a:ea typeface="MS PGothic" panose="020B0600070205080204" pitchFamily="34" charset="-128"/>
              </a:rPr>
              <a:t>:</a:t>
            </a:r>
            <a:r>
              <a:rPr lang="fr-CA" altLang="en-US" b="1" dirty="0"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évaluer une opération à la fois, en commençant par le niveau le plus bas. Utilisez les résultats intermédiaires matérialisés dans des relations temporaires pour évaluer les opérations de niveau suivant.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Par exemple, dans la figure ci-dessous, calculer et stocker</a:t>
            </a:r>
            <a:br>
              <a:rPr lang="fr-CA" altLang="en-US" dirty="0">
                <a:ea typeface="MS PGothic" panose="020B0600070205080204" pitchFamily="34" charset="-128"/>
              </a:rPr>
            </a:br>
            <a:br>
              <a:rPr lang="fr-CA" altLang="en-US" dirty="0">
                <a:ea typeface="MS PGothic" panose="020B0600070205080204" pitchFamily="34" charset="-128"/>
              </a:rPr>
            </a:b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 panose="020B0600070205080204" pitchFamily="34" charset="-128"/>
              </a:rPr>
              <a:t>puis calculez la jointure du résultat sauvegardé avec </a:t>
            </a:r>
            <a:r>
              <a:rPr lang="fr-CA" altLang="en-US" i="1" dirty="0" err="1">
                <a:ea typeface="MS PGothic" panose="020B0600070205080204" pitchFamily="34" charset="-128"/>
              </a:rPr>
              <a:t>instructor</a:t>
            </a:r>
            <a:r>
              <a:rPr lang="fr-CA" altLang="en-US" i="1" dirty="0">
                <a:ea typeface="MS PGothic" panose="020B0600070205080204" pitchFamily="34" charset="-128"/>
              </a:rPr>
              <a:t>, </a:t>
            </a:r>
            <a:r>
              <a:rPr lang="fr-CA" altLang="en-US" dirty="0">
                <a:ea typeface="MS PGothic" panose="020B0600070205080204" pitchFamily="34" charset="-128"/>
              </a:rPr>
              <a:t>et enfin calculer la projection sur </a:t>
            </a:r>
            <a:r>
              <a:rPr lang="fr-CA" altLang="en-US" i="1" dirty="0">
                <a:ea typeface="MS PGothic" panose="020B0600070205080204" pitchFamily="34" charset="-128"/>
              </a:rPr>
              <a:t>Name. </a:t>
            </a:r>
            <a:endParaRPr lang="fr-CA" altLang="en-US" b="1" i="1" dirty="0">
              <a:ea typeface="MS PGothic" panose="020B0600070205080204" pitchFamily="34" charset="-128"/>
            </a:endParaRPr>
          </a:p>
        </p:txBody>
      </p:sp>
      <p:graphicFrame>
        <p:nvGraphicFramePr>
          <p:cNvPr id="102404" name="Object 2">
            <a:extLst>
              <a:ext uri="{FF2B5EF4-FFF2-40B4-BE49-F238E27FC236}">
                <a16:creationId xmlns:a16="http://schemas.microsoft.com/office/drawing/2014/main" id="{046F3984-63E5-43B3-97DD-A0384B4EA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633159"/>
              </p:ext>
            </p:extLst>
          </p:nvPr>
        </p:nvGraphicFramePr>
        <p:xfrm>
          <a:off x="2251199" y="2586767"/>
          <a:ext cx="33861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41300" progId="">
                  <p:embed/>
                </p:oleObj>
              </mc:Choice>
              <mc:Fallback>
                <p:oleObj name="Equation" r:id="rId3" imgW="1676400" imgH="241300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199" y="2586767"/>
                        <a:ext cx="3386138" cy="4841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05" name="Picture 14">
            <a:extLst>
              <a:ext uri="{FF2B5EF4-FFF2-40B4-BE49-F238E27FC236}">
                <a16:creationId xmlns:a16="http://schemas.microsoft.com/office/drawing/2014/main" id="{B56C90A5-F0AE-475D-8135-EDB0B4958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489" y="3705016"/>
            <a:ext cx="2840163" cy="210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53B60583-6953-4FCC-ABE5-6B7EE1F2A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Matérialisation (suite)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2A76FFE1-8C22-447B-8523-476FD73297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54950"/>
            <a:ext cx="7466121" cy="2976205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L'évaluation matérialisée est toujours applicable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 coût d'écriture des résultats sur le disque et de leur lecture peut être assez élevé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Nos formules de coût pour les opérations ignorent le coût d'écriture des résultats sur le disque, donc</a:t>
            </a:r>
          </a:p>
          <a:p>
            <a:pPr lvl="2" algn="l" rtl="0"/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Coût global = somme des coûts des opérations individuelles + </a:t>
            </a:r>
            <a:b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</a:br>
            <a:r>
              <a:rPr lang="fr-CA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 coût d'écriture des résultats intermédiaires sur le disque</a:t>
            </a:r>
          </a:p>
          <a:p>
            <a:pPr lvl="2" algn="l" rtl="0"/>
            <a:endParaRPr lang="fr-CA" altLang="en-US" dirty="0">
              <a:ea typeface="MS PGothic" panose="020B0600070205080204" pitchFamily="34" charset="-128"/>
            </a:endParaRPr>
          </a:p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Double tampon</a:t>
            </a:r>
            <a:r>
              <a:rPr lang="fr-CA" altLang="en-US" dirty="0">
                <a:ea typeface="MS PGothic" panose="020B0600070205080204" pitchFamily="34" charset="-128"/>
              </a:rPr>
              <a:t>: utilisez deux tampons de sortie pour chaque opération, quand l'un est plein, écrivez-le sur le disque pendant que l'autre se remplit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Permet le chevauchement des écritures sur disque avec le calcul et réduit le temps d'exécution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050">
            <a:extLst>
              <a:ext uri="{FF2B5EF4-FFF2-40B4-BE49-F238E27FC236}">
                <a16:creationId xmlns:a16="http://schemas.microsoft.com/office/drawing/2014/main" id="{08BE99F7-675F-4CF6-B440-2AF8B1C37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Pipeline</a:t>
            </a:r>
          </a:p>
        </p:txBody>
      </p:sp>
      <p:sp>
        <p:nvSpPr>
          <p:cNvPr id="106499" name="Rectangle 2051">
            <a:extLst>
              <a:ext uri="{FF2B5EF4-FFF2-40B4-BE49-F238E27FC236}">
                <a16:creationId xmlns:a16="http://schemas.microsoft.com/office/drawing/2014/main" id="{96D60249-A125-4E6A-AC6B-5F3808DCAF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185553"/>
            <a:ext cx="7600221" cy="4010924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Évaluation pipelinée</a:t>
            </a:r>
            <a:r>
              <a:rPr lang="fr-CA" altLang="en-US" dirty="0">
                <a:ea typeface="MS PGothic" panose="020B0600070205080204" pitchFamily="34" charset="-128"/>
              </a:rPr>
              <a:t>: évalue plusieurs opérations simultanément, en transmettant les résultats d'une opération à la suivante.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Par exemple, dans l’arbre de l'expression précédente, ne pas </a:t>
            </a:r>
            <a:r>
              <a:rPr lang="fr-CA" altLang="ja-JP" dirty="0">
                <a:ea typeface="MS PGothic" panose="020B0600070205080204" pitchFamily="34" charset="-128"/>
              </a:rPr>
              <a:t>stocker le résultat de</a:t>
            </a:r>
            <a:br>
              <a:rPr lang="fr-CA" altLang="ja-JP" dirty="0">
                <a:ea typeface="MS PGothic" panose="020B0600070205080204" pitchFamily="34" charset="-128"/>
              </a:rPr>
            </a:br>
            <a:br>
              <a:rPr lang="fr-CA" altLang="ja-JP" dirty="0">
                <a:ea typeface="MS PGothic" panose="020B0600070205080204" pitchFamily="34" charset="-128"/>
              </a:rPr>
            </a:br>
            <a:r>
              <a:rPr lang="fr-CA" altLang="ja-JP" dirty="0">
                <a:ea typeface="MS PGothic" panose="020B0600070205080204" pitchFamily="34" charset="-128"/>
              </a:rPr>
              <a:t> </a:t>
            </a: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à la place, passez directement les tuples à la jointure… ne pas </a:t>
            </a:r>
            <a:r>
              <a:rPr lang="fr-CA" altLang="ja-JP" dirty="0">
                <a:ea typeface="MS PGothic" panose="020B0600070205080204" pitchFamily="34" charset="-128"/>
              </a:rPr>
              <a:t>stocker le résultat de la jointure, passer les tuples directement à la projection. 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Beaucoup moins cher que la matérialisation: pas besoin de stocker une relation temporaire au disque.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Le pipelining n'est pas toujours possible - par exemple, tri, jointure par hachage. 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Pour que le pipelining soit efficace, utilisez des algorithmes d'évaluation qui génèrent des tuples de sortie même lorsque des tuples sont reçus pour les entrées de l'opération. </a:t>
            </a:r>
          </a:p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Les pipelines peuvent être exécutés de deux manières: 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demand-driven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et 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producer-driven</a:t>
            </a:r>
            <a:endParaRPr lang="fr-CA" altLang="en-US" dirty="0">
              <a:solidFill>
                <a:srgbClr val="002060"/>
              </a:solidFill>
              <a:ea typeface="MS PGothic" panose="020B0600070205080204" pitchFamily="34" charset="-128"/>
            </a:endParaRPr>
          </a:p>
        </p:txBody>
      </p:sp>
      <p:graphicFrame>
        <p:nvGraphicFramePr>
          <p:cNvPr id="106500" name="Object 5">
            <a:extLst>
              <a:ext uri="{FF2B5EF4-FFF2-40B4-BE49-F238E27FC236}">
                <a16:creationId xmlns:a16="http://schemas.microsoft.com/office/drawing/2014/main" id="{4F0A48FF-087B-401A-A1C0-B05A20AB04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788767"/>
              </p:ext>
            </p:extLst>
          </p:nvPr>
        </p:nvGraphicFramePr>
        <p:xfrm>
          <a:off x="3161758" y="2184214"/>
          <a:ext cx="33861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41300" progId="">
                  <p:embed/>
                </p:oleObj>
              </mc:Choice>
              <mc:Fallback>
                <p:oleObj name="Equation" r:id="rId3" imgW="1676400" imgH="241300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758" y="2184214"/>
                        <a:ext cx="3386138" cy="4841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3D969869-47E9-4D95-B1BC-52547E73B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Pipeline (suite)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0F65DC46-5F18-44FC-BC85-911914755D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54363"/>
            <a:ext cx="7537142" cy="4961419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Dans 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demand-driven</a:t>
            </a:r>
            <a:r>
              <a:rPr lang="fr-CA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ou 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lazy</a:t>
            </a:r>
            <a:r>
              <a:rPr lang="fr-CA" altLang="en-US" b="1" dirty="0">
                <a:ea typeface="MS PGothic" panose="020B0600070205080204" pitchFamily="34" charset="-128"/>
              </a:rPr>
              <a:t> </a:t>
            </a:r>
            <a:r>
              <a:rPr lang="fr-CA" altLang="en-US" b="1" dirty="0" err="1">
                <a:ea typeface="MS PGothic" panose="020B0600070205080204" pitchFamily="34" charset="-128"/>
              </a:rPr>
              <a:t>evaluation</a:t>
            </a:r>
            <a:endParaRPr lang="fr-CA" altLang="en-US" b="1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 système demande à plusieurs reprises le tuple suivant de l'opération de niveau supérieur.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Chaque opération demande le prochain tuple des opérations enfants selon les besoins, afin de sortir son prochain tuple.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Entre les appels, le fonctionnement doit maintenir l’état du calcul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(state)</a:t>
            </a:r>
            <a:r>
              <a:rPr lang="fr-CA" altLang="ja-JP" b="1" dirty="0">
                <a:solidFill>
                  <a:srgbClr val="002060"/>
                </a:solidFill>
                <a:ea typeface="MS PGothic" panose="020B0600070205080204" pitchFamily="34" charset="-128"/>
              </a:rPr>
              <a:t> , </a:t>
            </a:r>
            <a:r>
              <a:rPr lang="fr-CA" altLang="ja-JP" dirty="0">
                <a:solidFill>
                  <a:srgbClr val="002060"/>
                </a:solidFill>
                <a:ea typeface="MS PGothic" panose="020B0600070205080204" pitchFamily="34" charset="-128"/>
              </a:rPr>
              <a:t>ainsi </a:t>
            </a:r>
            <a:r>
              <a:rPr lang="fr-CA" altLang="ja-JP" dirty="0">
                <a:ea typeface="MS PGothic" panose="020B0600070205080204" pitchFamily="34" charset="-128"/>
              </a:rPr>
              <a:t>il sait quoi retourner ensuite.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Dans 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producer-driven</a:t>
            </a:r>
            <a:r>
              <a:rPr lang="fr-CA" altLang="en-US" dirty="0">
                <a:ea typeface="MS PGothic" panose="020B0600070205080204" pitchFamily="34" charset="-128"/>
              </a:rPr>
              <a:t> ou 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eager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fr-CA" altLang="en-US" dirty="0">
                <a:ea typeface="MS PGothic" panose="020B0600070205080204" pitchFamily="34" charset="-128"/>
              </a:rPr>
              <a:t>pipelining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Les opérateurs produisent des tuples avec impatience et les transmettent à leurs parents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Tampon maintenu entre les opérateurs, l'enfant met les tuples dans le tampon, le parent supprime les tuples du tampon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Si le tampon est plein, l'enfant attend qu'il y ait de l'espace dans le tampon, puis génère plus de tuples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 système planifie les opérations qui ont de l'espace dans la mémoire tampon de sortie et peuvent traiter plus de tuples d'entrée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Nom alternatif: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pull</a:t>
            </a:r>
            <a:r>
              <a:rPr lang="fr-CA" altLang="en-US" dirty="0">
                <a:ea typeface="MS PGothic" panose="020B0600070205080204" pitchFamily="34" charset="-128"/>
              </a:rPr>
              <a:t> et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push </a:t>
            </a:r>
            <a:r>
              <a:rPr lang="fr-CA" altLang="en-US" dirty="0">
                <a:ea typeface="MS PGothic" panose="020B0600070205080204" pitchFamily="34" charset="-128"/>
              </a:rPr>
              <a:t>modèles de pipelining</a:t>
            </a:r>
          </a:p>
          <a:p>
            <a:pPr algn="l" rtl="0">
              <a:buFont typeface="Monotype Sorts" pitchFamily="-65" charset="2"/>
              <a:buNone/>
            </a:pPr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3EF99701-7A8B-4FEC-B522-3B9840E1B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Pipeline (suite)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6F533134-555E-43F5-B79B-23B670FAF3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8253" y="1182398"/>
            <a:ext cx="7479002" cy="4311714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Implémentation de pipelining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demande-</a:t>
            </a:r>
            <a:r>
              <a:rPr lang="fr-CA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driven</a:t>
            </a:r>
            <a:endParaRPr lang="fr-CA" altLang="en-US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1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Chaque opération est implémentée comme un 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itérateur</a:t>
            </a:r>
            <a:r>
              <a:rPr lang="fr-CA" altLang="en-US" dirty="0">
                <a:ea typeface="MS PGothic" panose="020B0600070205080204" pitchFamily="34" charset="-128"/>
              </a:rPr>
              <a:t> sur des opérations suivantes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b="1" dirty="0">
                <a:ea typeface="MS PGothic" panose="020B0600070205080204" pitchFamily="34" charset="-128"/>
              </a:rPr>
              <a:t>open()</a:t>
            </a:r>
          </a:p>
          <a:p>
            <a:pPr lvl="3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Par exemple, analyse de fichiers: initialiser l'analyse de fichiers</a:t>
            </a:r>
          </a:p>
          <a:p>
            <a:pPr lvl="4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 état: pointeur vers le début du fichier</a:t>
            </a:r>
          </a:p>
          <a:p>
            <a:pPr lvl="3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Par exemple, fusionner la jointure: trier les relations;</a:t>
            </a:r>
          </a:p>
          <a:p>
            <a:pPr lvl="4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 état: pointeurs vers le début des relations triées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 </a:t>
            </a:r>
            <a:r>
              <a:rPr lang="fr-CA" altLang="en-US" b="1" dirty="0" err="1">
                <a:ea typeface="MS PGothic" panose="020B0600070205080204" pitchFamily="34" charset="-128"/>
              </a:rPr>
              <a:t>next</a:t>
            </a:r>
            <a:r>
              <a:rPr lang="fr-CA" altLang="en-US" b="1" dirty="0">
                <a:ea typeface="MS PGothic" panose="020B0600070205080204" pitchFamily="34" charset="-128"/>
              </a:rPr>
              <a:t>()</a:t>
            </a:r>
          </a:p>
          <a:p>
            <a:pPr lvl="3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Par exemple, pour l'analyse de fichiers: sortie du tuple suivant, et avance et stockage du pointeur de fichier</a:t>
            </a:r>
          </a:p>
          <a:p>
            <a:pPr lvl="3" algn="l" rtl="0">
              <a:lnSpc>
                <a:spcPct val="90000"/>
              </a:lnSpc>
            </a:pPr>
            <a:r>
              <a:rPr lang="fr-CA" altLang="en-US" dirty="0">
                <a:ea typeface="MS PGothic" panose="020B0600070205080204" pitchFamily="34" charset="-128"/>
              </a:rPr>
              <a:t>Par exemple, pour la jointure par fusion: continuez la fusion depuis l'état antérieur jusqu'à ce que le prochain tuple de sortie soit trouvé. Enregistrez les pointeurs comme état d'itérateur.</a:t>
            </a:r>
          </a:p>
          <a:p>
            <a:pPr lvl="2" algn="l" rtl="0">
              <a:lnSpc>
                <a:spcPct val="90000"/>
              </a:lnSpc>
            </a:pPr>
            <a:r>
              <a:rPr lang="fr-CA" altLang="en-US" b="1" dirty="0">
                <a:ea typeface="MS PGothic" panose="020B0600070205080204" pitchFamily="34" charset="-128"/>
              </a:rPr>
              <a:t>close()</a:t>
            </a:r>
          </a:p>
          <a:p>
            <a:pPr algn="l" rtl="0">
              <a:lnSpc>
                <a:spcPct val="90000"/>
              </a:lnSpc>
            </a:pPr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F7BB-005A-414E-95FD-9FBD5D4B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IN" dirty="0" err="1">
                <a:ea typeface="MS PGothic"/>
              </a:rPr>
              <a:t>Opérations</a:t>
            </a:r>
            <a:r>
              <a:rPr lang="en-IN" dirty="0">
                <a:ea typeface="MS PGothic"/>
              </a:rPr>
              <a:t> </a:t>
            </a:r>
            <a:r>
              <a:rPr lang="en-IN" dirty="0" err="1">
                <a:ea typeface="MS PGothic"/>
              </a:rPr>
              <a:t>bloquantes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9A331-FE07-421E-AA36-4BBCD21C4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57" y="1154365"/>
            <a:ext cx="7466120" cy="2948402"/>
          </a:xfrm>
        </p:spPr>
        <p:txBody>
          <a:bodyPr/>
          <a:lstStyle/>
          <a:p>
            <a:pPr algn="l" rtl="0"/>
            <a:r>
              <a:rPr lang="fr-CA" b="1" dirty="0">
                <a:solidFill>
                  <a:srgbClr val="002060"/>
                </a:solidFill>
                <a:ea typeface="MS PGothic"/>
              </a:rPr>
              <a:t>Opérations bloquantes</a:t>
            </a:r>
            <a:r>
              <a:rPr lang="fr-CA" dirty="0">
                <a:ea typeface="MS PGothic"/>
              </a:rPr>
              <a:t>: ne peut générer aucune sortie tant que toutes les entrées ne sont pas consommées</a:t>
            </a:r>
          </a:p>
          <a:p>
            <a:pPr lvl="1" algn="l" rtl="0"/>
            <a:r>
              <a:rPr lang="fr-CA" dirty="0"/>
              <a:t>Par exemple: tri, agrégation,…</a:t>
            </a:r>
          </a:p>
          <a:p>
            <a:pPr algn="l" rtl="0"/>
            <a:r>
              <a:rPr lang="fr-CA" dirty="0"/>
              <a:t>Mais peut souvent consommer des entrées d'un pipeline, ou produire des sorties vers un pipeline</a:t>
            </a:r>
          </a:p>
          <a:p>
            <a:r>
              <a:rPr lang="fr-CA" dirty="0">
                <a:ea typeface="MS PGothic"/>
              </a:rPr>
              <a:t>Idée clé: les opérations bloquantes ont souvent deux sous-opérations</a:t>
            </a:r>
          </a:p>
          <a:p>
            <a:pPr lvl="1"/>
            <a:r>
              <a:rPr lang="fr-CA" dirty="0">
                <a:ea typeface="MS PGothic"/>
              </a:rPr>
              <a:t>Par exemple, pour le tri: exécuter la génération des runs et la fusion</a:t>
            </a:r>
          </a:p>
          <a:p>
            <a:pPr lvl="1" algn="l" rtl="0"/>
            <a:r>
              <a:rPr lang="fr-CA" dirty="0"/>
              <a:t>Pour la jointure par hachage: partitionnement et </a:t>
            </a:r>
            <a:r>
              <a:rPr lang="fr-CA" dirty="0" err="1"/>
              <a:t>build</a:t>
            </a:r>
            <a:r>
              <a:rPr lang="fr-CA" dirty="0"/>
              <a:t>-probe </a:t>
            </a:r>
          </a:p>
          <a:p>
            <a:pPr algn="l" rtl="0"/>
            <a:r>
              <a:rPr lang="fr-CA" dirty="0"/>
              <a:t>Traitez-les comme des opérations séparées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6C6A83B-19D2-4A6B-A8EC-CF6B2DB80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31985" y="4376621"/>
            <a:ext cx="5480030" cy="148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9768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F7BB-005A-414E-95FD-9FBD5D4B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IN" dirty="0"/>
              <a:t>Étapes du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9A331-FE07-421E-AA36-4BBCD21C4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2" y="1222817"/>
            <a:ext cx="7159563" cy="1243657"/>
          </a:xfrm>
        </p:spPr>
        <p:txBody>
          <a:bodyPr/>
          <a:lstStyle/>
          <a:p>
            <a:pPr algn="l" rtl="0"/>
            <a:r>
              <a:rPr lang="fr-CA" b="1" dirty="0">
                <a:solidFill>
                  <a:srgbClr val="002060"/>
                </a:solidFill>
              </a:rPr>
              <a:t>Étapes du pipeline</a:t>
            </a:r>
            <a:r>
              <a:rPr lang="fr-CA" dirty="0"/>
              <a:t>: </a:t>
            </a:r>
          </a:p>
          <a:p>
            <a:pPr lvl="1" algn="l" rtl="0"/>
            <a:r>
              <a:rPr lang="fr-CA" dirty="0"/>
              <a:t>Toutes les opérations d'une étape s'exécutent simultanément</a:t>
            </a:r>
          </a:p>
          <a:p>
            <a:pPr lvl="1" algn="l" rtl="0"/>
            <a:r>
              <a:rPr lang="fr-CA" dirty="0"/>
              <a:t>Une étape ne peut démarrer qu'après la fin de l'exécution des étapes précédentes</a:t>
            </a:r>
          </a:p>
          <a:p>
            <a:pPr marL="457200" lvl="1" indent="0" algn="l" rtl="0">
              <a:buNone/>
            </a:pPr>
            <a:endParaRPr lang="fr-CA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6C6A83B-19D2-4A6B-A8EC-CF6B2DB80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62742" y="2683030"/>
            <a:ext cx="4863677" cy="131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2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1026">
            <a:extLst>
              <a:ext uri="{FF2B5EF4-FFF2-40B4-BE49-F238E27FC236}">
                <a16:creationId xmlns:a16="http://schemas.microsoft.com/office/drawing/2014/main" id="{E41234F1-7767-4810-97CE-92405F4C6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Étapes de base: optimisation (suite)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15285419-BB0E-4298-9661-E1BFD3567C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3440" y="1102497"/>
            <a:ext cx="7510495" cy="4895967"/>
          </a:xfrm>
        </p:spPr>
        <p:txBody>
          <a:bodyPr/>
          <a:lstStyle/>
          <a:p>
            <a:pPr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Optimisation des requêtes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Parmi tous les plans d'évaluation équivalents, choisir celui dont le coût est le plus bas.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Le coût est estimé à l'aide des informations statistiques du</a:t>
            </a:r>
            <a:b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catalogue de base de données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par exemple. nombre de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dans chaque relation, taille des </a:t>
            </a:r>
            <a:r>
              <a:rPr lang="fr-CA" altLang="en-US" dirty="0" err="1">
                <a:ea typeface="MS PGothic" panose="020B0600070205080204" pitchFamily="34" charset="-128"/>
                <a:sym typeface="Symbol" panose="05050102010706020507" pitchFamily="18" charset="2"/>
              </a:rPr>
              <a:t>tuples</a:t>
            </a:r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etc.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Dans ce chapitre, nous étudions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Comment mesurer les coûts des requêtes.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Algorithmes d'évaluation des opérations d'algèbre relationnelle.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Comment combiner des algorithmes pour des opérations individuelles afin d'évaluer une expression complète.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Dans le chapitre 16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Nous allons étudier comment optimiser les requêtes, c'est-à-dire comment trouver un plan d'évaluation avec le coût estimé le plus bas.</a:t>
            </a: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>
            <a:extLst>
              <a:ext uri="{FF2B5EF4-FFF2-40B4-BE49-F238E27FC236}">
                <a16:creationId xmlns:a16="http://schemas.microsoft.com/office/drawing/2014/main" id="{81D62DB0-FA7D-4320-942D-5D69C79A3C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213731"/>
            <a:ext cx="8077200" cy="580357"/>
          </a:xfrm>
        </p:spPr>
        <p:txBody>
          <a:bodyPr/>
          <a:lstStyle/>
          <a:p>
            <a:pPr algn="l" rtl="0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Algorithmes d'évaluation pour le pipelining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F2384CE1-2EEE-4754-BAF9-8380C7873A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0010" y="1182399"/>
            <a:ext cx="7372205" cy="4744850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Certains algorithmes ne sont pas capables de produire des résultats même s'ils obtiennent des tuples d'entrée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 exemple, jointure par fusion ou jointure par hachage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résultats intermédiaires écrits sur le disque puis relus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Variantes algorithmes pour générer (au moins certains) des résultats à la volée, lorsque les tuples d'entrée sont lus.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Par exemple, la jointure de hachage hybride génère des tuples de sortie même lorsque les tuples de relation probe dans la partition en mémoire (partition 0) sont lus. </a:t>
            </a:r>
          </a:p>
          <a:p>
            <a:pPr lvl="1"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Technique de jointure à double pipelines</a:t>
            </a:r>
            <a:r>
              <a:rPr lang="fr-CA" altLang="en-US" dirty="0">
                <a:ea typeface="MS PGothic" panose="020B0600070205080204" pitchFamily="34" charset="-128"/>
              </a:rPr>
              <a:t>: Jointure de hachage hybride, modifiée pour mettre en mémoire tampon les tuples de la partition 0 des deux relations en mémoire, les lire au fur et à mesure qu'ils deviennent disponibles, et afficher les résultats de toutes les correspondances entre les tuples de la partition 0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Quand un nouveau r</a:t>
            </a:r>
            <a:r>
              <a:rPr lang="fr-CA" altLang="en-US" baseline="-25000" dirty="0">
                <a:ea typeface="MS PGothic" panose="020B0600070205080204" pitchFamily="34" charset="-128"/>
              </a:rPr>
              <a:t>0</a:t>
            </a:r>
            <a:r>
              <a:rPr lang="fr-CA" altLang="en-US" dirty="0">
                <a:ea typeface="MS PGothic" panose="020B0600070205080204" pitchFamily="34" charset="-128"/>
              </a:rPr>
              <a:t> tuple est trouvé, faites-le correspondre avec les s existants tuples, affichez les correspondances et enregistrez-les dans r</a:t>
            </a:r>
            <a:r>
              <a:rPr lang="fr-CA" altLang="en-US" baseline="-25000" dirty="0">
                <a:ea typeface="MS PGothic" panose="020B0600070205080204" pitchFamily="34" charset="-128"/>
              </a:rPr>
              <a:t>0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Symétriquement pour s</a:t>
            </a:r>
            <a:r>
              <a:rPr lang="fr-CA" altLang="en-US" baseline="-25000" dirty="0">
                <a:ea typeface="MS PGothic" panose="020B0600070205080204" pitchFamily="34" charset="-128"/>
              </a:rPr>
              <a:t>0</a:t>
            </a:r>
            <a:r>
              <a:rPr lang="fr-CA" altLang="en-US" dirty="0">
                <a:ea typeface="MS PGothic" panose="020B0600070205080204" pitchFamily="34" charset="-128"/>
              </a:rPr>
              <a:t> tuples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4B2D-71FF-4A45-8AA5-5331C99C2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fr-CA" dirty="0"/>
              <a:t>Pipeline pour de flux-continu des données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83B42-5FCE-49D9-8621-E31C6036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889" y="1210785"/>
            <a:ext cx="7543218" cy="3565754"/>
          </a:xfrm>
        </p:spPr>
        <p:txBody>
          <a:bodyPr/>
          <a:lstStyle/>
          <a:p>
            <a:pPr algn="l" rtl="0"/>
            <a:r>
              <a:rPr lang="fr-CA" b="1" dirty="0">
                <a:solidFill>
                  <a:srgbClr val="002060"/>
                </a:solidFill>
              </a:rPr>
              <a:t>Flux de données</a:t>
            </a:r>
          </a:p>
          <a:p>
            <a:pPr lvl="1" algn="l" rtl="0"/>
            <a:r>
              <a:rPr lang="fr-CA" dirty="0"/>
              <a:t>Données entrant dans la base de données de manière continue</a:t>
            </a:r>
          </a:p>
          <a:p>
            <a:pPr lvl="1" algn="l" rtl="0"/>
            <a:r>
              <a:rPr lang="fr-CA" dirty="0"/>
              <a:t>Par exemple, réseaux de capteurs, clics d'utilisateurs,…</a:t>
            </a:r>
          </a:p>
          <a:p>
            <a:pPr algn="l" rtl="0"/>
            <a:r>
              <a:rPr lang="fr-CA" b="1" dirty="0">
                <a:solidFill>
                  <a:srgbClr val="002060"/>
                </a:solidFill>
              </a:rPr>
              <a:t>Requêtes continues</a:t>
            </a:r>
          </a:p>
          <a:p>
            <a:pPr lvl="1" algn="l" rtl="0"/>
            <a:r>
              <a:rPr lang="fr-CA" dirty="0"/>
              <a:t>Les résultats sont mis à jour lorsque les données en continu entrent dans la base de données</a:t>
            </a:r>
          </a:p>
          <a:p>
            <a:pPr lvl="1" algn="l" rtl="0"/>
            <a:r>
              <a:rPr lang="fr-CA" dirty="0"/>
              <a:t>L'agrégation sur les fenêtres est souvent utilisée</a:t>
            </a:r>
          </a:p>
          <a:p>
            <a:pPr lvl="1" algn="l" rtl="0"/>
            <a:endParaRPr lang="fr-CA" dirty="0"/>
          </a:p>
          <a:p>
            <a:pPr algn="l" rtl="0"/>
            <a:r>
              <a:rPr lang="fr-CA" dirty="0"/>
              <a:t>Besoin d'utiliser des algorithmes de traitement en pipeline</a:t>
            </a:r>
          </a:p>
          <a:p>
            <a:pPr lvl="1" algn="l" rtl="0"/>
            <a:r>
              <a:rPr lang="fr-CA" b="1" dirty="0">
                <a:solidFill>
                  <a:srgbClr val="002060"/>
                </a:solidFill>
              </a:rPr>
              <a:t>Les ponctuations</a:t>
            </a:r>
            <a:r>
              <a:rPr lang="fr-CA" dirty="0"/>
              <a:t> utilisé pour déduire quand toutes les données d'une fenêtre ont été reçues</a:t>
            </a:r>
          </a:p>
        </p:txBody>
      </p:sp>
    </p:spTree>
    <p:extLst>
      <p:ext uri="{BB962C8B-B14F-4D97-AF65-F5344CB8AC3E}">
        <p14:creationId xmlns:p14="http://schemas.microsoft.com/office/powerpoint/2010/main" val="23238479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F50DE-CBAC-4B8E-BCD9-A3C4041EC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IN" dirty="0"/>
              <a:t>Traitement des requêtes en mémoire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4ABE4-6C89-421A-BAAE-1C989B04F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2" y="1186721"/>
            <a:ext cx="7383657" cy="3866545"/>
          </a:xfrm>
        </p:spPr>
        <p:txBody>
          <a:bodyPr/>
          <a:lstStyle/>
          <a:p>
            <a:pPr algn="l" rtl="0"/>
            <a:r>
              <a:rPr lang="fr-CA" dirty="0"/>
              <a:t>Compilation de requêtes en code machine</a:t>
            </a:r>
          </a:p>
          <a:p>
            <a:pPr lvl="1" algn="l" rtl="0"/>
            <a:r>
              <a:rPr lang="fr-CA" dirty="0"/>
              <a:t>Frais généraux d'interprétation</a:t>
            </a:r>
          </a:p>
          <a:p>
            <a:pPr lvl="2" algn="l" rtl="0"/>
            <a:r>
              <a:rPr lang="fr-CA" dirty="0"/>
              <a:t>Par exemple, trouver à plusieurs reprises l'emplacement d'attribut dans le tuple, à partir des métadonnées </a:t>
            </a:r>
          </a:p>
          <a:p>
            <a:pPr lvl="2" algn="l" rtl="0"/>
            <a:r>
              <a:rPr lang="fr-CA" dirty="0"/>
              <a:t>Frais généraux d'évaluation de l'expression</a:t>
            </a:r>
          </a:p>
          <a:p>
            <a:pPr lvl="1" algn="l" rtl="0"/>
            <a:r>
              <a:rPr lang="fr-CA" dirty="0"/>
              <a:t>La compilation peut éviter de nombreux frais généraux et accélérer le traitement des requêtes</a:t>
            </a:r>
          </a:p>
          <a:p>
            <a:pPr lvl="1" algn="l" rtl="0"/>
            <a:r>
              <a:rPr lang="fr-CA" dirty="0"/>
              <a:t>Souvent via la génération de code octet Java / LLVM, avec compilation juste à temps (JIT)</a:t>
            </a:r>
          </a:p>
          <a:p>
            <a:pPr algn="l" rtl="0"/>
            <a:r>
              <a:rPr lang="fr-CA" dirty="0"/>
              <a:t>Stockage orienté colonne</a:t>
            </a:r>
          </a:p>
          <a:p>
            <a:pPr lvl="1" algn="l" rtl="0"/>
            <a:r>
              <a:rPr lang="fr-CA" dirty="0"/>
              <a:t>Permet les opérations vectorielles (en conjonction avec la compilation)</a:t>
            </a:r>
          </a:p>
          <a:p>
            <a:pPr algn="l" rtl="0"/>
            <a:r>
              <a:rPr lang="fr-CA" dirty="0"/>
              <a:t>Algorithmes conscients du cache</a:t>
            </a:r>
          </a:p>
        </p:txBody>
      </p:sp>
    </p:spTree>
    <p:extLst>
      <p:ext uri="{BB962C8B-B14F-4D97-AF65-F5344CB8AC3E}">
        <p14:creationId xmlns:p14="http://schemas.microsoft.com/office/powerpoint/2010/main" val="28820723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525D2-5705-42BB-BF22-E8D0AFA5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IN" dirty="0"/>
              <a:t>Algorithmes conscients du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28705-5571-4565-8D33-7139B60F9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3" y="1102497"/>
            <a:ext cx="7457241" cy="5129861"/>
          </a:xfrm>
        </p:spPr>
        <p:txBody>
          <a:bodyPr/>
          <a:lstStyle/>
          <a:p>
            <a:pPr algn="l" rtl="0"/>
            <a:r>
              <a:rPr lang="fr-CA" dirty="0"/>
              <a:t>Objectif: minimiser les échecs de cache, tirer le meilleur parti des données récupérées dans le cache dans le cadre d'une ligne de cache</a:t>
            </a:r>
          </a:p>
          <a:p>
            <a:pPr algn="l" rtl="0"/>
            <a:r>
              <a:rPr lang="fr-CA" dirty="0"/>
              <a:t>Pour le tri:</a:t>
            </a:r>
          </a:p>
          <a:p>
            <a:pPr lvl="1" algn="l" rtl="0"/>
            <a:r>
              <a:rPr lang="fr-CA" dirty="0"/>
              <a:t>Utilisez des exécutions qui sont aussi grandes que le cache L3 (quelques mégaoctets) pour éviter les échecs de cache pendant le tri d'une exécution</a:t>
            </a:r>
          </a:p>
          <a:p>
            <a:pPr lvl="1" algn="l" rtl="0"/>
            <a:r>
              <a:rPr lang="fr-CA" dirty="0"/>
              <a:t>Ensuite, la fusion s'exécute comme d'habitude dans le tri par fusion</a:t>
            </a:r>
          </a:p>
          <a:p>
            <a:pPr algn="l" rtl="0"/>
            <a:r>
              <a:rPr lang="fr-CA" dirty="0"/>
              <a:t>Pour la jointure par hachage</a:t>
            </a:r>
          </a:p>
          <a:p>
            <a:pPr lvl="1" algn="l" rtl="0"/>
            <a:r>
              <a:rPr lang="fr-CA" dirty="0"/>
              <a:t>Créez d'abord des partitions telles que construire + sonde les partitions tiennent en mémoire</a:t>
            </a:r>
          </a:p>
          <a:p>
            <a:pPr lvl="1" algn="l" rtl="0"/>
            <a:r>
              <a:rPr lang="fr-CA" dirty="0"/>
              <a:t>ensuite sous-partition plus loin st construire sous-partition + index tient dans le cache L3</a:t>
            </a:r>
          </a:p>
          <a:p>
            <a:pPr lvl="2" algn="l" rtl="0"/>
            <a:r>
              <a:rPr lang="fr-CA" dirty="0"/>
              <a:t>Accélère considérablement la phase de sonde en évitant les erreurs de cache</a:t>
            </a:r>
          </a:p>
          <a:p>
            <a:pPr algn="l" rtl="0"/>
            <a:r>
              <a:rPr lang="fr-CA" dirty="0"/>
              <a:t>Disposer les attributs des tuples pour maximiser l'utilisation du cache</a:t>
            </a:r>
          </a:p>
          <a:p>
            <a:pPr lvl="1" algn="l" rtl="0"/>
            <a:r>
              <a:rPr lang="fr-CA" dirty="0"/>
              <a:t>Les attributs auxquels on accède souvent ensemble doivent être stockés les uns à côté des autres</a:t>
            </a:r>
          </a:p>
          <a:p>
            <a:pPr algn="l" rtl="0"/>
            <a:r>
              <a:rPr lang="fr-CA" dirty="0"/>
              <a:t>Utiliser plusieurs threads pour le traitement des requêtes en parallèle</a:t>
            </a:r>
          </a:p>
          <a:p>
            <a:pPr lvl="1" algn="l" rtl="0"/>
            <a:r>
              <a:rPr lang="fr-CA" dirty="0"/>
              <a:t>Les échecs de cache entraînent le blocage d'un thread, mais d'autres peuvent continuer</a:t>
            </a:r>
          </a:p>
        </p:txBody>
      </p:sp>
    </p:spTree>
    <p:extLst>
      <p:ext uri="{BB962C8B-B14F-4D97-AF65-F5344CB8AC3E}">
        <p14:creationId xmlns:p14="http://schemas.microsoft.com/office/powerpoint/2010/main" val="10328224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 rtl="0"/>
            <a:r>
              <a:rPr lang="en-US" altLang="en-US" dirty="0"/>
              <a:t>Fin du chapitre 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>
            <a:extLst>
              <a:ext uri="{FF2B5EF4-FFF2-40B4-BE49-F238E27FC236}">
                <a16:creationId xmlns:a16="http://schemas.microsoft.com/office/drawing/2014/main" id="{578F1715-B75C-468F-BB66-8D3C20C56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fr-CA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Mesures du coût de la requête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19F3437-04AB-4B6A-B938-BC4ED1610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905" y="943521"/>
            <a:ext cx="7748904" cy="5591391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De nombreux facteurs contribuent au coût du temps</a:t>
            </a:r>
          </a:p>
          <a:p>
            <a:pPr lvl="1" algn="l" rtl="0"/>
            <a:r>
              <a:rPr lang="fr-CA" altLang="en-US" i="1" dirty="0">
                <a:ea typeface="MS PGothic" panose="020B0600070205080204" pitchFamily="34" charset="-128"/>
              </a:rPr>
              <a:t>accès disque, CPU </a:t>
            </a:r>
            <a:r>
              <a:rPr lang="fr-CA" altLang="en-US" dirty="0">
                <a:ea typeface="MS PGothic" panose="020B0600070205080204" pitchFamily="34" charset="-128"/>
              </a:rPr>
              <a:t>et réseau de </a:t>
            </a:r>
            <a:r>
              <a:rPr lang="fr-CA" altLang="en-US" i="1" dirty="0">
                <a:ea typeface="MS PGothic" panose="020B0600070205080204" pitchFamily="34" charset="-128"/>
              </a:rPr>
              <a:t>la communication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 coût peut être mesuré en fonction </a:t>
            </a:r>
          </a:p>
          <a:p>
            <a:pPr lvl="1" algn="l" rtl="0"/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Temps de réponse</a:t>
            </a:r>
            <a:r>
              <a:rPr lang="fr-CA" altLang="en-US" dirty="0">
                <a:ea typeface="MS PGothic" panose="020B0600070205080204" pitchFamily="34" charset="-128"/>
              </a:rPr>
              <a:t>, c'est-à-dire le temps total écoulé pour répondre à la requête, ou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La </a:t>
            </a:r>
            <a:r>
              <a:rPr lang="fr-CA" altLang="en-US" b="1" dirty="0">
                <a:solidFill>
                  <a:srgbClr val="FF0000"/>
                </a:solidFill>
                <a:ea typeface="MS PGothic" panose="020B0600070205080204" pitchFamily="34" charset="-128"/>
              </a:rPr>
              <a:t>consommation totale de ressources</a:t>
            </a:r>
            <a:r>
              <a:rPr lang="fr-CA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Nous utilisons la consommation totale de ressources comme une mesure de coût.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 temps de réponse est plus difficile à estimer et la réduction de la consommation de ressources est une bonne idée dans une base de données partagée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Nous ignorons les coûts de processeur (CPU) pour plus de simplicité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Les vrais systèmes prennent en compte le coût du processeur.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Les coûts de réseau doivent être pris en compte pour les systèmes parallèles.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Nous décrivons comment estimer le coût de chaque opération</a:t>
            </a:r>
          </a:p>
          <a:p>
            <a:pPr marL="457200" lvl="1" indent="0" algn="l" rtl="0">
              <a:buNone/>
            </a:pPr>
            <a:endParaRPr lang="fr-CA" altLang="en-US" dirty="0">
              <a:ea typeface="MS PGothic" panose="020B0600070205080204" pitchFamily="34" charset="-128"/>
            </a:endParaRP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>
            <a:extLst>
              <a:ext uri="{FF2B5EF4-FFF2-40B4-BE49-F238E27FC236}">
                <a16:creationId xmlns:a16="http://schemas.microsoft.com/office/drawing/2014/main" id="{578F1715-B75C-468F-BB66-8D3C20C56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Mesures du coût de la requête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19F3437-04AB-4B6A-B938-BC4ED1610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0496" y="809888"/>
            <a:ext cx="7810996" cy="5639679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 coût d’accès au disque peut être estimé comme suit:</a:t>
            </a:r>
          </a:p>
          <a:p>
            <a:pPr lvl="1"/>
            <a:r>
              <a:rPr lang="fr-CA" altLang="en-US" dirty="0">
                <a:ea typeface="MS PGothic" panose="020B0600070205080204" pitchFamily="34" charset="-128"/>
              </a:rPr>
              <a:t>Nombre de recherches multiplié par le coût moyen de recherche</a:t>
            </a:r>
          </a:p>
          <a:p>
            <a:pPr lvl="1"/>
            <a:r>
              <a:rPr lang="fr-CA" altLang="en-US" dirty="0">
                <a:ea typeface="MS PGothic" panose="020B0600070205080204" pitchFamily="34" charset="-128"/>
              </a:rPr>
              <a:t>Nombre de blocs lus multiplié par le coût moyen de lecture de bloc</a:t>
            </a:r>
          </a:p>
          <a:p>
            <a:pPr lvl="1"/>
            <a:r>
              <a:rPr lang="fr-CA" altLang="en-US" dirty="0">
                <a:ea typeface="MS PGothic" panose="020B0600070205080204" pitchFamily="34" charset="-128"/>
              </a:rPr>
              <a:t>Nombre de blocs écrits multiplié par le coût moyen d'écriture de bloc</a:t>
            </a:r>
          </a:p>
          <a:p>
            <a:r>
              <a:rPr lang="fr-CA" altLang="en-US" dirty="0">
                <a:ea typeface="MS PGothic"/>
              </a:rPr>
              <a:t>Pour plus de simplicité, nous utilisons le 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nombre de transferts de blocs</a:t>
            </a:r>
            <a:r>
              <a:rPr lang="fr-CA" altLang="en-US" i="1" dirty="0">
                <a:solidFill>
                  <a:srgbClr val="002060"/>
                </a:solidFill>
                <a:ea typeface="MS PGothic"/>
              </a:rPr>
              <a:t> </a:t>
            </a:r>
            <a:r>
              <a:rPr lang="fr-CA" altLang="en-US" i="1" dirty="0">
                <a:ea typeface="MS PGothic"/>
              </a:rPr>
              <a:t>à partir du disque et le </a:t>
            </a:r>
            <a:r>
              <a:rPr lang="fr-CA" altLang="en-US" b="1" dirty="0">
                <a:solidFill>
                  <a:srgbClr val="002060"/>
                </a:solidFill>
                <a:ea typeface="MS PGothic"/>
              </a:rPr>
              <a:t>nombre de recherches</a:t>
            </a:r>
            <a:r>
              <a:rPr lang="fr-CA" altLang="en-US" dirty="0">
                <a:solidFill>
                  <a:srgbClr val="002060"/>
                </a:solidFill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comme des mesures de coût.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lvl="1" algn="l" rtl="0"/>
            <a:r>
              <a:rPr lang="fr-CA" altLang="en-US" b="1" i="1" dirty="0" err="1">
                <a:solidFill>
                  <a:srgbClr val="002060"/>
                </a:solidFill>
                <a:ea typeface="MS PGothic"/>
              </a:rPr>
              <a:t>t</a:t>
            </a:r>
            <a:r>
              <a:rPr lang="fr-CA" altLang="en-US" b="1" i="1" baseline="-25000" dirty="0" err="1">
                <a:solidFill>
                  <a:srgbClr val="002060"/>
                </a:solidFill>
                <a:ea typeface="MS PGothic"/>
              </a:rPr>
              <a:t>T</a:t>
            </a:r>
            <a:r>
              <a:rPr lang="fr-CA" altLang="en-US" dirty="0">
                <a:ea typeface="MS PGothic"/>
              </a:rPr>
              <a:t> - le temps de transfert d’un bloc de données</a:t>
            </a:r>
          </a:p>
          <a:p>
            <a:pPr lvl="2" algn="l" rtl="0"/>
            <a:r>
              <a:rPr lang="fr-CA" altLang="en-US" dirty="0">
                <a:ea typeface="MS PGothic" panose="020B0600070205080204" pitchFamily="34" charset="-128"/>
              </a:rPr>
              <a:t>En supposant pour la simplicité que le coût d'écriture est le même que le coût de lecture. </a:t>
            </a:r>
          </a:p>
          <a:p>
            <a:pPr lvl="1"/>
            <a:r>
              <a:rPr lang="fr-CA" altLang="en-US" b="1" i="1" dirty="0" err="1">
                <a:solidFill>
                  <a:srgbClr val="002060"/>
                </a:solidFill>
                <a:ea typeface="MS PGothic"/>
              </a:rPr>
              <a:t>t</a:t>
            </a:r>
            <a:r>
              <a:rPr lang="fr-CA" altLang="en-US" b="1" i="1" baseline="-25000" dirty="0" err="1">
                <a:solidFill>
                  <a:srgbClr val="002060"/>
                </a:solidFill>
                <a:ea typeface="MS PGothic"/>
              </a:rPr>
              <a:t>S</a:t>
            </a:r>
            <a:r>
              <a:rPr lang="fr-CA" altLang="en-US" dirty="0">
                <a:solidFill>
                  <a:srgbClr val="002060"/>
                </a:solidFill>
                <a:ea typeface="MS PGothic"/>
              </a:rPr>
              <a:t> </a:t>
            </a:r>
            <a:r>
              <a:rPr lang="fr-CA" altLang="en-US" dirty="0">
                <a:ea typeface="MS PGothic"/>
              </a:rPr>
              <a:t>- temps pour une recherche (dans le disque). </a:t>
            </a:r>
          </a:p>
          <a:p>
            <a:pPr lvl="1" algn="l" rtl="0"/>
            <a:r>
              <a:rPr lang="fr-CA" altLang="en-US" dirty="0">
                <a:ea typeface="MS PGothic"/>
              </a:rPr>
              <a:t>Coût des transferts de </a:t>
            </a:r>
            <a:r>
              <a:rPr lang="fr-CA" altLang="en-US" b="1" dirty="0">
                <a:ea typeface="MS PGothic"/>
              </a:rPr>
              <a:t>b</a:t>
            </a:r>
            <a:r>
              <a:rPr lang="fr-CA" altLang="en-US" dirty="0">
                <a:ea typeface="MS PGothic"/>
              </a:rPr>
              <a:t> blocs plus </a:t>
            </a:r>
            <a:r>
              <a:rPr lang="fr-CA" altLang="en-US" b="1" dirty="0">
                <a:ea typeface="MS PGothic"/>
              </a:rPr>
              <a:t>S</a:t>
            </a:r>
            <a:r>
              <a:rPr lang="fr-CA" altLang="en-US" dirty="0">
                <a:ea typeface="MS PGothic"/>
              </a:rPr>
              <a:t> recherches est: </a:t>
            </a:r>
            <a:br>
              <a:rPr lang="fr-CA" altLang="en-US" dirty="0">
                <a:ea typeface="MS PGothic" panose="020B0600070205080204" pitchFamily="34" charset="-128"/>
              </a:rPr>
            </a:br>
            <a:r>
              <a:rPr lang="fr-CA" altLang="en-US" dirty="0">
                <a:ea typeface="MS PGothic"/>
              </a:rPr>
              <a:t> </a:t>
            </a:r>
            <a:r>
              <a:rPr lang="fr-CA" altLang="en-US" b="1" i="1" dirty="0">
                <a:ea typeface="MS PGothic"/>
              </a:rPr>
              <a:t>b * </a:t>
            </a:r>
            <a:r>
              <a:rPr lang="fr-CA" altLang="en-US" b="1" i="1" dirty="0" err="1">
                <a:ea typeface="MS PGothic"/>
              </a:rPr>
              <a:t>t</a:t>
            </a:r>
            <a:r>
              <a:rPr lang="fr-CA" altLang="en-US" b="1" i="1" baseline="-25000" dirty="0" err="1">
                <a:ea typeface="MS PGothic"/>
              </a:rPr>
              <a:t>T</a:t>
            </a:r>
            <a:r>
              <a:rPr lang="fr-CA" altLang="en-US" b="1" i="1" dirty="0">
                <a:ea typeface="MS PGothic"/>
              </a:rPr>
              <a:t> + S * </a:t>
            </a:r>
            <a:r>
              <a:rPr lang="fr-CA" altLang="en-US" b="1" i="1" dirty="0" err="1">
                <a:ea typeface="MS PGothic"/>
              </a:rPr>
              <a:t>t</a:t>
            </a:r>
            <a:r>
              <a:rPr lang="fr-CA" altLang="en-US" b="1" i="1" baseline="-25000" dirty="0" err="1">
                <a:ea typeface="MS PGothic"/>
              </a:rPr>
              <a:t>S</a:t>
            </a:r>
            <a:r>
              <a:rPr lang="fr-CA" altLang="en-US" b="1" dirty="0">
                <a:ea typeface="MS PGothic"/>
              </a:rPr>
              <a:t> </a:t>
            </a:r>
            <a:endParaRPr lang="fr-CA" altLang="en-US" b="1" dirty="0">
              <a:ea typeface="MS PGothic" panose="020B0600070205080204" pitchFamily="34" charset="-128"/>
            </a:endParaRPr>
          </a:p>
          <a:p>
            <a:r>
              <a:rPr lang="fr-CA" altLang="en-US" b="1" i="1" dirty="0" err="1">
                <a:solidFill>
                  <a:srgbClr val="002060"/>
                </a:solidFill>
                <a:ea typeface="MS PGothic"/>
              </a:rPr>
              <a:t>t</a:t>
            </a:r>
            <a:r>
              <a:rPr lang="fr-CA" altLang="en-US" b="1" i="1" baseline="-25000" dirty="0" err="1">
                <a:solidFill>
                  <a:srgbClr val="002060"/>
                </a:solidFill>
                <a:ea typeface="MS PGothic"/>
              </a:rPr>
              <a:t>S</a:t>
            </a:r>
            <a:r>
              <a:rPr lang="fr-CA" altLang="en-US" baseline="-25000" dirty="0">
                <a:ea typeface="MS PGothic"/>
              </a:rPr>
              <a:t> </a:t>
            </a:r>
            <a:r>
              <a:rPr lang="fr-CA" altLang="en-US" dirty="0">
                <a:solidFill>
                  <a:schemeClr val="accent4"/>
                </a:solidFill>
                <a:ea typeface="MS PGothic"/>
              </a:rPr>
              <a:t>et</a:t>
            </a:r>
            <a:r>
              <a:rPr lang="fr-CA" altLang="en-US" i="1" dirty="0">
                <a:solidFill>
                  <a:srgbClr val="002060"/>
                </a:solidFill>
                <a:ea typeface="MS PGothic"/>
              </a:rPr>
              <a:t> </a:t>
            </a:r>
            <a:r>
              <a:rPr lang="fr-CA" altLang="en-US" b="1" i="1" dirty="0" err="1">
                <a:solidFill>
                  <a:srgbClr val="002060"/>
                </a:solidFill>
                <a:ea typeface="MS PGothic"/>
              </a:rPr>
              <a:t>t</a:t>
            </a:r>
            <a:r>
              <a:rPr lang="fr-CA" altLang="en-US" b="1" i="1" baseline="-25000" dirty="0" err="1">
                <a:solidFill>
                  <a:srgbClr val="002060"/>
                </a:solidFill>
                <a:ea typeface="MS PGothic"/>
              </a:rPr>
              <a:t>T</a:t>
            </a:r>
            <a:r>
              <a:rPr lang="fr-CA" altLang="en-US" i="1" baseline="-25000" dirty="0">
                <a:solidFill>
                  <a:srgbClr val="002060"/>
                </a:solidFill>
                <a:ea typeface="MS PGothic"/>
              </a:rPr>
              <a:t>  </a:t>
            </a:r>
            <a:r>
              <a:rPr lang="fr-CA" altLang="en-US" dirty="0">
                <a:ea typeface="MS PGothic"/>
              </a:rPr>
              <a:t>dépendent de l'endroit où les données sont stockées; avec des blocs de 4 Ko:</a:t>
            </a:r>
          </a:p>
          <a:p>
            <a:pPr lvl="1" algn="l" rtl="0"/>
            <a:r>
              <a:rPr lang="fr-CA" altLang="en-US" dirty="0">
                <a:ea typeface="MS PGothic"/>
              </a:rPr>
              <a:t>Disque magnétique haut de gamme: </a:t>
            </a:r>
            <a:r>
              <a:rPr lang="fr-CA" altLang="en-US" i="1" dirty="0" err="1">
                <a:ea typeface="MS PGothic"/>
              </a:rPr>
              <a:t>t</a:t>
            </a:r>
            <a:r>
              <a:rPr lang="fr-CA" altLang="en-US" i="1" baseline="-25000" dirty="0" err="1">
                <a:ea typeface="MS PGothic"/>
              </a:rPr>
              <a:t>S</a:t>
            </a:r>
            <a:r>
              <a:rPr lang="fr-CA" altLang="en-US" dirty="0">
                <a:ea typeface="MS PGothic"/>
              </a:rPr>
              <a:t> = 4 msec et </a:t>
            </a:r>
            <a:r>
              <a:rPr lang="fr-CA" altLang="en-US" i="1" dirty="0" err="1">
                <a:ea typeface="MS PGothic"/>
              </a:rPr>
              <a:t>t</a:t>
            </a:r>
            <a:r>
              <a:rPr lang="fr-CA" altLang="en-US" i="1" baseline="-25000" dirty="0" err="1">
                <a:ea typeface="MS PGothic"/>
              </a:rPr>
              <a:t>T</a:t>
            </a:r>
            <a:r>
              <a:rPr lang="fr-CA" altLang="en-US" dirty="0">
                <a:ea typeface="MS PGothic"/>
              </a:rPr>
              <a:t> = 0,1 msec</a:t>
            </a:r>
          </a:p>
          <a:p>
            <a:pPr lvl="1"/>
            <a:r>
              <a:rPr lang="fr-CA" altLang="en-US" dirty="0">
                <a:ea typeface="MS PGothic"/>
              </a:rPr>
              <a:t>SSD: </a:t>
            </a:r>
            <a:r>
              <a:rPr lang="fr-CA" altLang="en-US" i="1" dirty="0" err="1">
                <a:ea typeface="MS PGothic"/>
              </a:rPr>
              <a:t>t</a:t>
            </a:r>
            <a:r>
              <a:rPr lang="fr-CA" altLang="en-US" i="1" baseline="-25000" dirty="0" err="1">
                <a:ea typeface="MS PGothic"/>
              </a:rPr>
              <a:t>S</a:t>
            </a:r>
            <a:r>
              <a:rPr lang="fr-CA" altLang="en-US" dirty="0">
                <a:ea typeface="MS PGothic"/>
              </a:rPr>
              <a:t> = 20-90 </a:t>
            </a:r>
            <a:r>
              <a:rPr lang="fr-CA" altLang="en-US" dirty="0" err="1">
                <a:ea typeface="MS PGothic"/>
              </a:rPr>
              <a:t>microsec</a:t>
            </a:r>
            <a:r>
              <a:rPr lang="fr-CA" altLang="en-US" dirty="0">
                <a:ea typeface="MS PGothic"/>
              </a:rPr>
              <a:t> et </a:t>
            </a:r>
            <a:r>
              <a:rPr lang="fr-CA" altLang="en-US" i="1" dirty="0" err="1">
                <a:ea typeface="MS PGothic"/>
              </a:rPr>
              <a:t>t</a:t>
            </a:r>
            <a:r>
              <a:rPr lang="fr-CA" altLang="en-US" i="1" baseline="-25000" dirty="0" err="1">
                <a:ea typeface="MS PGothic"/>
              </a:rPr>
              <a:t>T</a:t>
            </a:r>
            <a:r>
              <a:rPr lang="fr-CA" altLang="en-US" dirty="0">
                <a:ea typeface="MS PGothic"/>
              </a:rPr>
              <a:t> = 2-10 </a:t>
            </a:r>
            <a:r>
              <a:rPr lang="fr-CA" altLang="en-US" dirty="0" err="1">
                <a:ea typeface="MS PGothic"/>
              </a:rPr>
              <a:t>microsec</a:t>
            </a:r>
            <a:r>
              <a:rPr lang="fr-CA" altLang="en-US" dirty="0">
                <a:ea typeface="MS PGothic"/>
              </a:rPr>
              <a:t> pour 4 Ko </a:t>
            </a:r>
            <a:endParaRPr lang="fr-CA" altLang="en-US" dirty="0">
              <a:ea typeface="MS PGothic" panose="020B0600070205080204" pitchFamily="34" charset="-128"/>
            </a:endParaRP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082772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1026">
            <a:extLst>
              <a:ext uri="{FF2B5EF4-FFF2-40B4-BE49-F238E27FC236}">
                <a16:creationId xmlns:a16="http://schemas.microsoft.com/office/drawing/2014/main" id="{A3E1E502-3E9D-494A-A6D9-C6467FFE5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Mesures du coût de la requête (suite)</a:t>
            </a:r>
          </a:p>
        </p:txBody>
      </p:sp>
      <p:sp>
        <p:nvSpPr>
          <p:cNvPr id="21507" name="Rectangle 1027">
            <a:extLst>
              <a:ext uri="{FF2B5EF4-FFF2-40B4-BE49-F238E27FC236}">
                <a16:creationId xmlns:a16="http://schemas.microsoft.com/office/drawing/2014/main" id="{B3CCAC2C-F516-42ED-A047-876AE173F0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8" y="1198753"/>
            <a:ext cx="7670306" cy="4933823"/>
          </a:xfrm>
        </p:spPr>
        <p:txBody>
          <a:bodyPr/>
          <a:lstStyle/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Les données requises peuvent déjà résider dans la mémoire tampon, en évitant les E / S de disque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Mais difficile à prendre en compte pour l'estimation des coûts.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Plusieurs algorithmes peuvent réduire les E / S disque en utilisant un espace tampon supplémentaire. 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La quantité de mémoire réelle disponible pour la mise en mémoire tampon dépend d'autres requêtes simultanées et les processus du système d'exploitation, connus uniquement pendant l'exécution</a:t>
            </a:r>
          </a:p>
          <a:p>
            <a:pPr algn="l" rtl="0"/>
            <a:r>
              <a:rPr lang="fr-CA" altLang="en-US" dirty="0">
                <a:ea typeface="MS PGothic" panose="020B0600070205080204" pitchFamily="34" charset="-128"/>
              </a:rPr>
              <a:t>Les estimations dans les pires des cas supposent qu'aucune donnée n'est initialement dans la mémoire tampon et que seule la quantité minimale de mémoire nécessaire pour l'opération est disponible.</a:t>
            </a:r>
          </a:p>
          <a:p>
            <a:pPr lvl="1" algn="l" rtl="0"/>
            <a:r>
              <a:rPr lang="fr-CA" altLang="en-US" dirty="0">
                <a:ea typeface="MS PGothic" panose="020B0600070205080204" pitchFamily="34" charset="-128"/>
              </a:rPr>
              <a:t>Mais des estimations plus optimistes sont utilisées dans la pratique</a:t>
            </a:r>
          </a:p>
          <a:p>
            <a:pPr algn="l" rtl="0"/>
            <a:endParaRPr lang="fr-CA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 advTm="7472"/>
</p:sld>
</file>

<file path=ppt/theme/theme1.xml><?xml version="1.0" encoding="utf-8"?>
<a:theme xmlns:a="http://schemas.openxmlformats.org/drawingml/2006/main" name="db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1_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1_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b" id="{854B61EF-CFBF-4F4D-90C6-BAB015E35D01}" vid="{BC3EFCCA-7EC7-446B-8189-3ECEF79E326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</Template>
  <TotalTime>77497</TotalTime>
  <Words>7450</Words>
  <Application>Microsoft Office PowerPoint</Application>
  <PresentationFormat>On-screen Show (4:3)</PresentationFormat>
  <Paragraphs>640</Paragraphs>
  <Slides>64</Slides>
  <Notes>55</Notes>
  <HiddenSlides>12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3" baseType="lpstr">
      <vt:lpstr>Arial</vt:lpstr>
      <vt:lpstr>Book Antiqua</vt:lpstr>
      <vt:lpstr>Helvetica</vt:lpstr>
      <vt:lpstr>Monotype Sorts</vt:lpstr>
      <vt:lpstr>Times New Roman</vt:lpstr>
      <vt:lpstr>Webdings</vt:lpstr>
      <vt:lpstr>Wingdings</vt:lpstr>
      <vt:lpstr>db</vt:lpstr>
      <vt:lpstr>Equation</vt:lpstr>
      <vt:lpstr>             Traitement des requêtes</vt:lpstr>
      <vt:lpstr>Chapitre 15: Traitement des requêtes</vt:lpstr>
      <vt:lpstr>Étapes de base du traitement des requêtes</vt:lpstr>
      <vt:lpstr>   Étapes de base du traitement des requêtes (suite)</vt:lpstr>
      <vt:lpstr>Étapes de base du traitement des requêtes: optimisation</vt:lpstr>
      <vt:lpstr>Étapes de base: optimisation (suite)</vt:lpstr>
      <vt:lpstr>Mesures du coût de la requête</vt:lpstr>
      <vt:lpstr>Mesures du coût de la requête</vt:lpstr>
      <vt:lpstr>Mesures du coût de la requête (suite)</vt:lpstr>
      <vt:lpstr>Opération de selection: A=V (r) </vt:lpstr>
      <vt:lpstr>Sélections à l'aide d'indexes</vt:lpstr>
      <vt:lpstr>Sélections à l'aide d'indexes</vt:lpstr>
      <vt:lpstr>Sélections impliquant des comparaisons</vt:lpstr>
      <vt:lpstr>Implémentation de sélections complexes</vt:lpstr>
      <vt:lpstr>Algorithmes pour les sélections complexes</vt:lpstr>
      <vt:lpstr>Analyse d'index Bitmap</vt:lpstr>
      <vt:lpstr>Tri</vt:lpstr>
      <vt:lpstr>Exemple: tri externe à l'aide du tri-fusion</vt:lpstr>
      <vt:lpstr>Tri-fusion externe</vt:lpstr>
      <vt:lpstr>Tri-fusion externe (suite)</vt:lpstr>
      <vt:lpstr>Tri-fusion externe (suite)</vt:lpstr>
      <vt:lpstr>Tri par fusion externe (suite)</vt:lpstr>
      <vt:lpstr>Tri par fusion externe (suite)</vt:lpstr>
      <vt:lpstr>Opération de jointure</vt:lpstr>
      <vt:lpstr>Jointure en boucles imbriquées</vt:lpstr>
      <vt:lpstr>Jointure en boucles imbriquées (suite)</vt:lpstr>
      <vt:lpstr>     Jointure en boucles imbriquées à blocs </vt:lpstr>
      <vt:lpstr>Jointure en boucles imbriquées à blocs (suite)</vt:lpstr>
      <vt:lpstr>Jointure en boucles imbriquées indexée</vt:lpstr>
      <vt:lpstr>Exemple de coûts de jointure en boucles imbriquées</vt:lpstr>
      <vt:lpstr>Jointure par tri-fusion</vt:lpstr>
      <vt:lpstr>Jointure par tri-fusion (suite)</vt:lpstr>
      <vt:lpstr>Jointure par hachage</vt:lpstr>
      <vt:lpstr>Hash-Join (suite)</vt:lpstr>
      <vt:lpstr>Hash-Join (suite)</vt:lpstr>
      <vt:lpstr>      Hash-Join*</vt:lpstr>
      <vt:lpstr>Algorithme de jointure par hachage</vt:lpstr>
      <vt:lpstr>Algorithme Hash-Join (suite)</vt:lpstr>
      <vt:lpstr>Gestion des débordements</vt:lpstr>
      <vt:lpstr>Coût de Hash-Join</vt:lpstr>
      <vt:lpstr>Exemple de coût de jointure par hachage</vt:lpstr>
      <vt:lpstr>Jointure par hachage hybride</vt:lpstr>
      <vt:lpstr>Jointures complexes</vt:lpstr>
      <vt:lpstr>Jointures sur des données spatiales</vt:lpstr>
      <vt:lpstr>Autres opérations</vt:lpstr>
      <vt:lpstr>Autres opérations: agrégation</vt:lpstr>
      <vt:lpstr>Autres opérations: opérations sur les ensembles </vt:lpstr>
      <vt:lpstr>Autres opérations:  opérations sur les ensembles </vt:lpstr>
      <vt:lpstr>Répondre aux requêtes de mots clés</vt:lpstr>
      <vt:lpstr>Autres opérations: jointure externe</vt:lpstr>
      <vt:lpstr>Autres opérations: jointure externe</vt:lpstr>
      <vt:lpstr>Évaluation des expressions</vt:lpstr>
      <vt:lpstr>Matérialisation</vt:lpstr>
      <vt:lpstr>Matérialisation (suite)</vt:lpstr>
      <vt:lpstr>Pipeline</vt:lpstr>
      <vt:lpstr>Pipeline (suite)</vt:lpstr>
      <vt:lpstr>Pipeline (suite)</vt:lpstr>
      <vt:lpstr>Opérations bloquantes</vt:lpstr>
      <vt:lpstr>Étapes du pipeline</vt:lpstr>
      <vt:lpstr>Algorithmes d'évaluation pour le pipelining</vt:lpstr>
      <vt:lpstr>Pipeline pour de flux-continu des données </vt:lpstr>
      <vt:lpstr>Traitement des requêtes en mémoire</vt:lpstr>
      <vt:lpstr>Algorithmes conscients du cache</vt:lpstr>
      <vt:lpstr>Fin du chapitre 15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 Relational Database Design</dc:title>
  <dc:creator>Marilyn Turnamian</dc:creator>
  <cp:lastModifiedBy>Iluju Kiringa</cp:lastModifiedBy>
  <cp:revision>899</cp:revision>
  <cp:lastPrinted>1999-06-28T19:27:31Z</cp:lastPrinted>
  <dcterms:created xsi:type="dcterms:W3CDTF">2000-02-23T18:58:38Z</dcterms:created>
  <dcterms:modified xsi:type="dcterms:W3CDTF">2022-09-19T18:15:38Z</dcterms:modified>
</cp:coreProperties>
</file>