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21" r:id="rId1"/>
  </p:sldMasterIdLst>
  <p:notesMasterIdLst>
    <p:notesMasterId r:id="rId66"/>
  </p:notesMasterIdLst>
  <p:handoutMasterIdLst>
    <p:handoutMasterId r:id="rId67"/>
  </p:handoutMasterIdLst>
  <p:sldIdLst>
    <p:sldId id="346" r:id="rId2"/>
    <p:sldId id="256" r:id="rId3"/>
    <p:sldId id="257" r:id="rId4"/>
    <p:sldId id="258" r:id="rId5"/>
    <p:sldId id="259" r:id="rId6"/>
    <p:sldId id="335" r:id="rId7"/>
    <p:sldId id="262" r:id="rId8"/>
    <p:sldId id="354" r:id="rId9"/>
    <p:sldId id="348" r:id="rId10"/>
    <p:sldId id="263" r:id="rId11"/>
    <p:sldId id="268" r:id="rId12"/>
    <p:sldId id="350" r:id="rId13"/>
    <p:sldId id="270" r:id="rId14"/>
    <p:sldId id="271" r:id="rId15"/>
    <p:sldId id="272" r:id="rId16"/>
    <p:sldId id="362" r:id="rId17"/>
    <p:sldId id="275" r:id="rId18"/>
    <p:sldId id="277" r:id="rId19"/>
    <p:sldId id="276" r:id="rId20"/>
    <p:sldId id="364" r:id="rId21"/>
    <p:sldId id="278" r:id="rId22"/>
    <p:sldId id="334" r:id="rId23"/>
    <p:sldId id="344" r:id="rId24"/>
    <p:sldId id="279" r:id="rId25"/>
    <p:sldId id="284" r:id="rId26"/>
    <p:sldId id="285" r:id="rId27"/>
    <p:sldId id="286" r:id="rId28"/>
    <p:sldId id="290" r:id="rId29"/>
    <p:sldId id="287" r:id="rId30"/>
    <p:sldId id="264" r:id="rId31"/>
    <p:sldId id="365" r:id="rId32"/>
    <p:sldId id="289" r:id="rId33"/>
    <p:sldId id="291" r:id="rId34"/>
    <p:sldId id="293" r:id="rId35"/>
    <p:sldId id="292" r:id="rId36"/>
    <p:sldId id="368" r:id="rId37"/>
    <p:sldId id="294" r:id="rId38"/>
    <p:sldId id="295" r:id="rId39"/>
    <p:sldId id="336" r:id="rId40"/>
    <p:sldId id="296" r:id="rId41"/>
    <p:sldId id="297" r:id="rId42"/>
    <p:sldId id="298" r:id="rId43"/>
    <p:sldId id="299" r:id="rId44"/>
    <p:sldId id="355" r:id="rId45"/>
    <p:sldId id="301" r:id="rId46"/>
    <p:sldId id="302" r:id="rId47"/>
    <p:sldId id="366" r:id="rId48"/>
    <p:sldId id="367" r:id="rId49"/>
    <p:sldId id="356" r:id="rId50"/>
    <p:sldId id="353" r:id="rId51"/>
    <p:sldId id="352" r:id="rId52"/>
    <p:sldId id="337" r:id="rId53"/>
    <p:sldId id="305" r:id="rId54"/>
    <p:sldId id="338" r:id="rId55"/>
    <p:sldId id="306" r:id="rId56"/>
    <p:sldId id="339" r:id="rId57"/>
    <p:sldId id="340" r:id="rId58"/>
    <p:sldId id="357" r:id="rId59"/>
    <p:sldId id="358" r:id="rId60"/>
    <p:sldId id="341" r:id="rId61"/>
    <p:sldId id="359" r:id="rId62"/>
    <p:sldId id="360" r:id="rId63"/>
    <p:sldId id="361" r:id="rId64"/>
    <p:sldId id="363" r:id="rId65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4">
          <p15:clr>
            <a:srgbClr val="A4A3A4"/>
          </p15:clr>
        </p15:guide>
        <p15:guide id="2" pos="5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>
        <p:scale>
          <a:sx n="80" d="100"/>
          <a:sy n="80" d="100"/>
        </p:scale>
        <p:origin x="864" y="32"/>
      </p:cViewPr>
      <p:guideLst>
        <p:guide orient="horz" pos="734"/>
        <p:guide pos="5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6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>
            <a:extLst>
              <a:ext uri="{FF2B5EF4-FFF2-40B4-BE49-F238E27FC236}">
                <a16:creationId xmlns:a16="http://schemas.microsoft.com/office/drawing/2014/main" id="{0FBDC9D0-A016-41F3-B44A-F8BD82360C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3459" name="Rectangle 3">
            <a:extLst>
              <a:ext uri="{FF2B5EF4-FFF2-40B4-BE49-F238E27FC236}">
                <a16:creationId xmlns:a16="http://schemas.microsoft.com/office/drawing/2014/main" id="{90805737-772D-46C8-8FC5-72B91504100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3460" name="Rectangle 4">
            <a:extLst>
              <a:ext uri="{FF2B5EF4-FFF2-40B4-BE49-F238E27FC236}">
                <a16:creationId xmlns:a16="http://schemas.microsoft.com/office/drawing/2014/main" id="{2B4D82F3-758C-404E-BA35-55A8245BE5E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3461" name="Rectangle 5">
            <a:extLst>
              <a:ext uri="{FF2B5EF4-FFF2-40B4-BE49-F238E27FC236}">
                <a16:creationId xmlns:a16="http://schemas.microsoft.com/office/drawing/2014/main" id="{CEA8EB95-7681-446E-87F9-995081C1C7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 smtClean="0"/>
            </a:lvl1pPr>
          </a:lstStyle>
          <a:p>
            <a:pPr>
              <a:defRPr/>
            </a:pPr>
            <a:fld id="{119CE09D-DE5D-44E4-9C09-1DDE59E231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898E0D3-1A41-4691-A625-AF7F351F13E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4B08679-B338-489C-813C-600C2DE9FDA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1642E38-6AA8-4B51-B9D4-9F607959681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8C496AA-20BD-4C43-8228-817031E6EB2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19F9A61A-F657-4467-A0C2-3815362698A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09E66B4-D60F-4547-A5B6-DE99FA98F9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234170D-4C15-4DC8-9E93-2CEDAB1F13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D2B6151-4749-434D-A485-87732FD429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A3D47C1-E4FD-456D-8E85-26A0FB5C6A9E}" type="slidenum">
              <a:rPr lang="en-US" altLang="en-US" sz="130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C1FFEAB-6ADA-430E-AAC3-C7AAF1F36F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686CFA-0F99-4BB6-8074-F9A2F917C0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388F6301-714C-4FE8-91A7-DFAF60BA9F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5F1E2AE-1C39-46EC-B503-AA16A34FF476}" type="slidenum">
              <a:rPr lang="en-US" altLang="en-US" sz="1300"/>
              <a:pPr>
                <a:spcBef>
                  <a:spcPct val="0"/>
                </a:spcBef>
              </a:pPr>
              <a:t>10</a:t>
            </a:fld>
            <a:endParaRPr lang="en-US" altLang="en-US" sz="13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78E4A80F-EA86-483A-9CCF-9DEFC2C5BC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3486AFF1-D1FF-48A8-93A6-6BA573FA0D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B0B097C5-D41A-489F-BD28-B47D5FC647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16EDCCF-D6B5-458B-A937-6F50AC02D764}" type="slidenum">
              <a:rPr lang="en-US" altLang="en-US" sz="1300"/>
              <a:pPr>
                <a:spcBef>
                  <a:spcPct val="0"/>
                </a:spcBef>
              </a:pPr>
              <a:t>11</a:t>
            </a:fld>
            <a:endParaRPr lang="en-US" altLang="en-US" sz="13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B4B0AB2B-B914-46AE-945B-4F2A259734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C47C0904-AD6D-4E15-8AE5-8A8E9C822C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D2038342-6288-4651-9671-9D89FA2AE43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fld id="{E3602458-8836-4AD1-87A4-E1AAEB3E336F}" type="slidenum">
              <a:rPr lang="en-US" altLang="en-US" sz="1300"/>
              <a:pPr algn="r">
                <a:spcBef>
                  <a:spcPct val="0"/>
                </a:spcBef>
              </a:pPr>
              <a:t>12</a:t>
            </a:fld>
            <a:endParaRPr lang="en-US" altLang="en-US" sz="13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DD5E2B09-55A3-403F-BD5D-6EECB59583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F307FE91-BCEE-4B69-8A93-00729E07FD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F2F1CBD7-8837-4FFA-9E6E-4349DD3C65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2308957-54A5-4376-9A4F-A60FE6483F77}" type="slidenum">
              <a:rPr lang="en-US" altLang="en-US" sz="1300"/>
              <a:pPr>
                <a:spcBef>
                  <a:spcPct val="0"/>
                </a:spcBef>
              </a:pPr>
              <a:t>13</a:t>
            </a:fld>
            <a:endParaRPr lang="en-US" altLang="en-US" sz="13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6CC7B13C-5BC4-425A-AD43-DC98560C86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AAD995C5-919A-47D2-B5B1-A305E128CF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304C020A-81DD-4F0E-9E1E-11E9EFBBBD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851C2DE-767C-41B7-9020-9E12854B3373}" type="slidenum">
              <a:rPr lang="en-US" altLang="en-US" sz="1300"/>
              <a:pPr>
                <a:spcBef>
                  <a:spcPct val="0"/>
                </a:spcBef>
              </a:pPr>
              <a:t>14</a:t>
            </a:fld>
            <a:endParaRPr lang="en-US" altLang="en-US" sz="13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5D1FDE96-53BB-40AB-A363-C3E2527FDF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C5DBAFAE-DC9F-4DE5-8A89-6D3291897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3ECC9BF4-EEC8-47FC-B870-5C9260A27B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200FCA9-0AFE-43A5-B670-BA67FF0B6439}" type="slidenum">
              <a:rPr lang="en-US" altLang="en-US" sz="1300"/>
              <a:pPr>
                <a:spcBef>
                  <a:spcPct val="0"/>
                </a:spcBef>
              </a:pPr>
              <a:t>15</a:t>
            </a:fld>
            <a:endParaRPr lang="en-US" altLang="en-US" sz="13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BDF1AAE9-CC1A-4AE4-BF11-36BB06A0B7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400FF708-9969-45FD-835E-508CFA1A8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3ECC9BF4-EEC8-47FC-B870-5C9260A27B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200FCA9-0AFE-43A5-B670-BA67FF0B6439}" type="slidenum">
              <a:rPr lang="en-US" altLang="en-US" sz="1300"/>
              <a:pPr>
                <a:spcBef>
                  <a:spcPct val="0"/>
                </a:spcBef>
              </a:pPr>
              <a:t>16</a:t>
            </a:fld>
            <a:endParaRPr lang="en-US" altLang="en-US" sz="13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BDF1AAE9-CC1A-4AE4-BF11-36BB06A0B7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400FF708-9969-45FD-835E-508CFA1A8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69750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24C0E946-5AD3-45F8-ACED-33EBCE4BF1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AC1C478-0C20-4F9F-8BF1-079F4453B4F1}" type="slidenum">
              <a:rPr lang="en-US" altLang="en-US" sz="1300"/>
              <a:pPr>
                <a:spcBef>
                  <a:spcPct val="0"/>
                </a:spcBef>
              </a:pPr>
              <a:t>17</a:t>
            </a:fld>
            <a:endParaRPr lang="en-US" altLang="en-US" sz="13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1D3F2765-981A-499E-95AC-CF3808A73C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E41FBC5B-83A2-4A9A-A1B0-28128EFEA8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D13A4289-C234-4822-8F80-7601168370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E679EC6-AB91-4B19-8CF1-6882286BA947}" type="slidenum">
              <a:rPr lang="en-US" altLang="en-US" sz="1300"/>
              <a:pPr>
                <a:spcBef>
                  <a:spcPct val="0"/>
                </a:spcBef>
              </a:pPr>
              <a:t>18</a:t>
            </a:fld>
            <a:endParaRPr lang="en-US" altLang="en-US" sz="13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B387304B-D3DF-4E38-92DB-5D4BCE46F43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3BB620EF-1AE8-4EBF-9C1B-4CAA366782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E4FACB74-B50C-4B06-A5A5-20D32363EF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E339563-2C98-4B93-83E5-CC098119E216}" type="slidenum">
              <a:rPr lang="en-US" altLang="en-US" sz="1300"/>
              <a:pPr>
                <a:spcBef>
                  <a:spcPct val="0"/>
                </a:spcBef>
              </a:pPr>
              <a:t>19</a:t>
            </a:fld>
            <a:endParaRPr lang="en-US" altLang="en-US" sz="13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E79773B1-5152-4D10-B216-B822905163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B198145A-44FC-4096-9FC2-904B77DA02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FDF6E270-062A-4B6B-9E73-A7EE028C78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18BB0E7-2398-4769-8733-666D1E41A670}" type="slidenum">
              <a:rPr lang="en-US" altLang="en-US" sz="130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D9F3026B-AB87-4F2D-894D-708EB8DEFE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F984C1A4-2D0A-4235-82CF-89A1FC1FB9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D0365CAA-984C-4D5A-8917-E4657D9DB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51E0D87-7048-4B74-B1DF-2AF9DA51A874}" type="slidenum">
              <a:rPr lang="en-US" altLang="en-US" sz="1300"/>
              <a:pPr>
                <a:spcBef>
                  <a:spcPct val="0"/>
                </a:spcBef>
              </a:pPr>
              <a:t>20</a:t>
            </a:fld>
            <a:endParaRPr lang="en-US" altLang="en-US" sz="13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84BD6879-3B1A-4164-A8A5-4F223FB725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54D6EF25-97D7-4168-982F-CC5359FC65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83131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88042581-1980-4B12-A9F3-07484395D3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AAFDCA1-D0BD-4EE3-B84B-B245344EAE6D}" type="slidenum">
              <a:rPr lang="en-US" altLang="en-US" sz="1300"/>
              <a:pPr>
                <a:spcBef>
                  <a:spcPct val="0"/>
                </a:spcBef>
              </a:pPr>
              <a:t>21</a:t>
            </a:fld>
            <a:endParaRPr lang="en-US" altLang="en-US" sz="13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A15DD8C8-9D07-4212-8097-6DF934C349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D1CDDFF4-AC53-4860-9138-DCD6819BE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E820A2E4-B987-4EA5-B8FB-1D3DE01E4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AA5CC6D-5ABE-49B7-A447-1FFC5073AB7E}" type="slidenum">
              <a:rPr lang="en-US" altLang="en-US" sz="1300"/>
              <a:pPr>
                <a:spcBef>
                  <a:spcPct val="0"/>
                </a:spcBef>
              </a:pPr>
              <a:t>22</a:t>
            </a:fld>
            <a:endParaRPr lang="en-US" altLang="en-US" sz="13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E4B9858F-DA21-428E-83D3-353EE3F15A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2367EC13-7DE2-4B5B-8D33-AB15B9A7D0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6186B664-24D4-47FE-9BA7-BB2E13D2A6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88903F0-31AD-45B7-BCF1-F759BF484E5E}" type="slidenum">
              <a:rPr lang="en-US" altLang="en-US" sz="1300"/>
              <a:pPr>
                <a:spcBef>
                  <a:spcPct val="0"/>
                </a:spcBef>
              </a:pPr>
              <a:t>23</a:t>
            </a:fld>
            <a:endParaRPr lang="en-US" altLang="en-US" sz="13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8C0D0BE4-6FD3-417D-9A1D-5D9F86ACA5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CF60DFE1-B1A8-411A-A468-19A545E4CF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F14EB24E-1992-449A-AD28-FF477E1F2C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3E36D8E-1942-4B6F-B492-DC8CBE44093B}" type="slidenum">
              <a:rPr lang="en-US" altLang="en-US" sz="1300"/>
              <a:pPr>
                <a:spcBef>
                  <a:spcPct val="0"/>
                </a:spcBef>
              </a:pPr>
              <a:t>24</a:t>
            </a:fld>
            <a:endParaRPr lang="en-US" altLang="en-US" sz="13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2FD7109D-2297-4F46-9A8F-16F23C6FAA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D63074D6-C005-48DF-B89D-3BD9BDA79E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F949F206-950D-48E9-A149-D64511CA3C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18B398B-457E-4D99-B1F7-A3F80D27FC0A}" type="slidenum">
              <a:rPr lang="en-US" altLang="en-US" sz="1300"/>
              <a:pPr>
                <a:spcBef>
                  <a:spcPct val="0"/>
                </a:spcBef>
              </a:pPr>
              <a:t>25</a:t>
            </a:fld>
            <a:endParaRPr lang="en-US" altLang="en-US" sz="13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D0B54FF7-6A74-49C7-BED8-B43DFD708D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EF36A1EB-50EB-4DF7-BA49-AB53A82631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9C51CAF2-9CEA-43E4-9F13-33B4816150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FFA7D35-4712-41D8-B665-A94477D35433}" type="slidenum">
              <a:rPr lang="en-US" altLang="en-US" sz="1300"/>
              <a:pPr>
                <a:spcBef>
                  <a:spcPct val="0"/>
                </a:spcBef>
              </a:pPr>
              <a:t>26</a:t>
            </a:fld>
            <a:endParaRPr lang="en-US" altLang="en-US" sz="13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5E9F84F8-5007-4AFA-B1CA-32DECFCAE3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DC503CC5-3C73-48F3-94C8-DD3EE462B5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142F6F46-D2F8-4045-BC61-9F9C765938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2537C19-6B0F-4F02-8273-B3D055936514}" type="slidenum">
              <a:rPr lang="en-US" altLang="en-US" sz="1300"/>
              <a:pPr>
                <a:spcBef>
                  <a:spcPct val="0"/>
                </a:spcBef>
              </a:pPr>
              <a:t>27</a:t>
            </a:fld>
            <a:endParaRPr lang="en-US" altLang="en-US" sz="13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180C5F3E-AD18-4684-BE1C-B820701F9B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E48DB948-26F3-4ED2-83FE-AD47D86279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AD93E615-994D-4A37-82DE-F08F13E8E1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830C5C6-B038-4CA0-85B6-DDA03BA885E7}" type="slidenum">
              <a:rPr lang="en-US" altLang="en-US" sz="1300"/>
              <a:pPr>
                <a:spcBef>
                  <a:spcPct val="0"/>
                </a:spcBef>
              </a:pPr>
              <a:t>28</a:t>
            </a:fld>
            <a:endParaRPr lang="en-US" altLang="en-US" sz="13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AA762C56-9F03-4061-93F2-0924767E54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70E3782E-4DA0-4575-BE2D-D9C584EDA4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A73E5832-2ABE-4BFE-BB50-28F915EA88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CB8EA5F-502C-43A9-830F-42CE989F4625}" type="slidenum">
              <a:rPr lang="en-US" altLang="en-US" sz="1300"/>
              <a:pPr>
                <a:spcBef>
                  <a:spcPct val="0"/>
                </a:spcBef>
              </a:pPr>
              <a:t>29</a:t>
            </a:fld>
            <a:endParaRPr lang="en-US" altLang="en-US" sz="13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9902172E-A11B-4483-A0E5-C19110049E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D621418C-DB3C-4B2B-8C64-6143806C6F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E6A61727-5893-4388-9008-C2143E22BC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F81E613-5591-4D23-A0A6-D6157730738E}" type="slidenum">
              <a:rPr lang="en-US" altLang="en-US" sz="130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C8BFB265-E11E-47B2-BE6B-C8A9F6A3E1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F62FBC9D-FE5C-4325-9C3D-F324D70ADD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6D654B33-BC99-47A5-93CC-4F991970FD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86370A2-C9CC-4121-BAFB-25936DC797BE}" type="slidenum">
              <a:rPr lang="en-US" altLang="en-US" sz="1300"/>
              <a:pPr>
                <a:spcBef>
                  <a:spcPct val="0"/>
                </a:spcBef>
              </a:pPr>
              <a:t>30</a:t>
            </a:fld>
            <a:endParaRPr lang="en-US" altLang="en-US" sz="13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E96E3140-7FEA-474E-B9D0-609C761096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B635C07C-4FB6-4E4B-8EF5-756580B012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556A1349-140A-4CD0-8290-0C85EC64B2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428B150-66F0-48B2-8723-F0B4B4E21AD8}" type="slidenum">
              <a:rPr lang="en-US" altLang="en-US" sz="1300"/>
              <a:pPr>
                <a:spcBef>
                  <a:spcPct val="0"/>
                </a:spcBef>
              </a:pPr>
              <a:t>31</a:t>
            </a:fld>
            <a:endParaRPr lang="en-US" altLang="en-US" sz="13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DC72631A-11CF-4A9F-9276-90C504DE09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C41B2CCA-6AB4-45BC-A730-EE771BA6C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1308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02A0F754-33C5-4C0A-B518-576CF71D45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1CA34F9-AEED-4B4E-B7D2-FBF59CD7A95A}" type="slidenum">
              <a:rPr lang="en-US" altLang="en-US" sz="1300"/>
              <a:pPr>
                <a:spcBef>
                  <a:spcPct val="0"/>
                </a:spcBef>
              </a:pPr>
              <a:t>32</a:t>
            </a:fld>
            <a:endParaRPr lang="en-US" altLang="en-US" sz="130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FC6D0380-CE7D-4DCC-A871-D153A3DC61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26D12600-61F5-4F10-A72D-B27075AD72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AA579BEF-3A24-4B50-889B-A595EFD451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A463BFB-5BAE-446A-BC00-D651D93EA269}" type="slidenum">
              <a:rPr lang="en-US" altLang="en-US" sz="1300"/>
              <a:pPr>
                <a:spcBef>
                  <a:spcPct val="0"/>
                </a:spcBef>
              </a:pPr>
              <a:t>33</a:t>
            </a:fld>
            <a:endParaRPr lang="en-US" altLang="en-US" sz="13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63F9ACA6-3F1E-4CEC-B741-656C2F9A51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459FC99F-9019-4083-A1D8-FA9D7FC91D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851F700A-7B2B-4836-88B1-F9CACD8E5A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D2A4DCB-5A1D-4D5C-82F2-DF14D924F197}" type="slidenum">
              <a:rPr lang="en-US" altLang="en-US" sz="1300"/>
              <a:pPr>
                <a:spcBef>
                  <a:spcPct val="0"/>
                </a:spcBef>
              </a:pPr>
              <a:t>34</a:t>
            </a:fld>
            <a:endParaRPr lang="en-US" altLang="en-US" sz="1300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CB231B14-6D7F-47FC-8278-5EDCD36CE6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B5287FC9-2084-42BE-9146-A9C0EAD44E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0661E089-8628-442E-ACBE-9D54FD07AA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3E82FC5-DED1-4F9E-A1AD-02661FDD5AAB}" type="slidenum">
              <a:rPr lang="en-US" altLang="en-US" sz="1300"/>
              <a:pPr>
                <a:spcBef>
                  <a:spcPct val="0"/>
                </a:spcBef>
              </a:pPr>
              <a:t>35</a:t>
            </a:fld>
            <a:endParaRPr lang="en-US" altLang="en-US" sz="1300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1349231C-8B31-41F8-897F-ABC2DFA651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AB9608B6-72A7-4DBD-9892-0B47392016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0029387-3FAE-CAE1-B952-26D70ACD0C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B91E003-19DD-5128-1237-6A739CA84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/>
              <a:t>14</a:t>
            </a:r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E918E0D4-BC39-779B-8931-039B95E76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92D09E13-4439-0658-1CE7-8C80B316F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5AEE1BF2-6969-037B-D7A2-4AA48E50EC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D1156B95-EB60-064D-BE74-AD7AC932A5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916D6A6B-3D6A-4502-86D4-1C5C10FE96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51F64DF-0F73-4F11-A473-987EDFB7EBD7}" type="slidenum">
              <a:rPr lang="en-US" altLang="en-US" sz="1300"/>
              <a:pPr>
                <a:spcBef>
                  <a:spcPct val="0"/>
                </a:spcBef>
              </a:pPr>
              <a:t>37</a:t>
            </a:fld>
            <a:endParaRPr lang="en-US" altLang="en-US" sz="1300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4489731F-BC84-422E-B581-3B4768EC57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13066965-8C02-4467-BCC4-3BB0E0A026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36A39A31-1CC5-4EEF-B14A-A3A6474251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8DAD197-26E9-4498-9B31-5B905F4B37DB}" type="slidenum">
              <a:rPr lang="en-US" altLang="en-US" sz="1300"/>
              <a:pPr>
                <a:spcBef>
                  <a:spcPct val="0"/>
                </a:spcBef>
              </a:pPr>
              <a:t>38</a:t>
            </a:fld>
            <a:endParaRPr lang="en-US" altLang="en-US" sz="1300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16C85EC2-1C14-4D55-8F48-98B0119F30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B5456B7D-F458-49BC-BEE4-37E1A290D2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E2B0230E-BEFC-41CE-A486-77D294D177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71C98CC-71ED-4C18-9105-63AFDC2E9524}" type="slidenum">
              <a:rPr lang="en-US" altLang="en-US" sz="1300"/>
              <a:pPr>
                <a:spcBef>
                  <a:spcPct val="0"/>
                </a:spcBef>
              </a:pPr>
              <a:t>39</a:t>
            </a:fld>
            <a:endParaRPr lang="en-US" altLang="en-US" sz="1300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2E1AC8FC-7F54-4A19-9F22-F3C3BC31A7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7A796A79-55B5-4143-923C-B07D089138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5548085A-D25E-4939-827D-300A7A3392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9029481-F7C6-4D7E-8CCD-B0BD43431326}" type="slidenum">
              <a:rPr lang="en-US" altLang="en-US" sz="130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01124E80-D0DC-4932-B542-DFB3997442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66882AB-D16E-4B3F-A02D-193DE371D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50F19A0C-FBFC-4C79-A811-E80C0E4F5F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96EC564-EE84-4871-A23A-FD88EFA5ED28}" type="slidenum">
              <a:rPr lang="en-US" altLang="en-US" sz="1300"/>
              <a:pPr>
                <a:spcBef>
                  <a:spcPct val="0"/>
                </a:spcBef>
              </a:pPr>
              <a:t>40</a:t>
            </a:fld>
            <a:endParaRPr lang="en-US" altLang="en-US" sz="1300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506FBE16-B02E-423E-9C2C-71B5C960A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56309900-9CF6-4CFD-9B33-E31B7F9ED8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E70BF573-6002-434F-A566-42B8E6440C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D9B1DA8-1186-447B-B22B-1367974E9126}" type="slidenum">
              <a:rPr lang="en-US" altLang="en-US" sz="1300"/>
              <a:pPr>
                <a:spcBef>
                  <a:spcPct val="0"/>
                </a:spcBef>
              </a:pPr>
              <a:t>41</a:t>
            </a:fld>
            <a:endParaRPr lang="en-US" altLang="en-US" sz="1300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FBE3CDFB-CD8F-478A-8EC1-8D3DCC6A38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865815F9-10A0-4280-8ED5-97E491BD0C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C6A4245A-8ADB-4BFE-B4F4-6D18B81D74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B8E5D01-CD6B-41FD-BA6C-A659A5249DB1}" type="slidenum">
              <a:rPr lang="en-US" altLang="en-US" sz="1300"/>
              <a:pPr>
                <a:spcBef>
                  <a:spcPct val="0"/>
                </a:spcBef>
              </a:pPr>
              <a:t>42</a:t>
            </a:fld>
            <a:endParaRPr lang="en-US" altLang="en-US" sz="1300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FF8507F1-E132-4067-B6FF-099BA76E72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5C34C685-9185-4A3E-90A3-CAC4AF3C53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D06FC9D1-2B29-4318-9DE5-2580D98ECC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A06D649-6B81-4475-8D4D-CAACF74D4643}" type="slidenum">
              <a:rPr lang="en-US" altLang="en-US" sz="1300"/>
              <a:pPr>
                <a:spcBef>
                  <a:spcPct val="0"/>
                </a:spcBef>
              </a:pPr>
              <a:t>43</a:t>
            </a:fld>
            <a:endParaRPr lang="en-US" altLang="en-US" sz="13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650A1E83-E92B-4677-B68A-745A6E514F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23188A57-90AF-4DB9-B105-B826374ADB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C0FE7339-DC65-49D2-A655-B3EDFE070B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877F1E5-9A6B-46E3-9126-D4752AF9E700}" type="slidenum">
              <a:rPr lang="en-US" altLang="en-US" sz="1300"/>
              <a:pPr>
                <a:spcBef>
                  <a:spcPct val="0"/>
                </a:spcBef>
              </a:pPr>
              <a:t>45</a:t>
            </a:fld>
            <a:endParaRPr lang="en-US" altLang="en-US" sz="1300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F888EA74-F32C-4E49-A95D-3091B20866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AD886AE4-BDE3-40CF-A981-1D1FE4BAAB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86EA7C32-3CD6-4A7B-8313-39AF8B8470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17758C1-1925-4887-847D-E1170C9BEA4A}" type="slidenum">
              <a:rPr lang="en-US" altLang="en-US" sz="1300"/>
              <a:pPr>
                <a:spcBef>
                  <a:spcPct val="0"/>
                </a:spcBef>
              </a:pPr>
              <a:t>46</a:t>
            </a:fld>
            <a:endParaRPr lang="en-US" altLang="en-US" sz="1300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E3526EB3-5356-43D9-9E8E-C62C6257E8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71B7110A-8059-4AF8-9431-3AF6F8F336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BBD4E9BF-7BF8-481C-AC1B-ED96DA5F2E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F117447-F4AE-4284-AB6D-224478129415}" type="slidenum">
              <a:rPr lang="en-US" altLang="en-US" sz="1300"/>
              <a:pPr>
                <a:spcBef>
                  <a:spcPct val="0"/>
                </a:spcBef>
              </a:pPr>
              <a:t>47</a:t>
            </a:fld>
            <a:endParaRPr lang="en-US" altLang="en-US" sz="130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43E7147C-D594-433C-A5E1-A0B3D7B64A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60835B37-D988-43B6-8D91-28C307462B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068182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A14D627B-8583-4FCC-8823-103F47D7D07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fld id="{A3E663E3-952B-4846-8441-493A61D6A660}" type="slidenum">
              <a:rPr lang="en-US" altLang="en-US" sz="1300"/>
              <a:pPr algn="r">
                <a:spcBef>
                  <a:spcPct val="0"/>
                </a:spcBef>
              </a:pPr>
              <a:t>48</a:t>
            </a:fld>
            <a:endParaRPr lang="en-US" altLang="en-US" sz="1300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E6B91A8E-8D5B-4723-943B-0641B2205B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6D29102D-C5AC-4F22-9F01-526D62221B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050672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A6E795B8-7014-4067-A4F8-1D3A5D89DB0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fld id="{86C849EC-2575-4203-B63F-83C54A65991F}" type="slidenum">
              <a:rPr lang="en-US" altLang="en-US" sz="1300"/>
              <a:pPr algn="r">
                <a:spcBef>
                  <a:spcPct val="0"/>
                </a:spcBef>
              </a:pPr>
              <a:t>51</a:t>
            </a:fld>
            <a:endParaRPr lang="en-US" altLang="en-US" sz="13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BF37AB42-B0E0-4066-B39F-ADC5FA379E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044F4149-1659-41EA-90C8-F97B653136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F794B59E-23F9-4AF1-87EC-4AAEF380C6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FBD636F-715A-4B25-A681-97DEEED8DD2F}" type="slidenum">
              <a:rPr lang="en-US" altLang="en-US" sz="1300"/>
              <a:pPr>
                <a:spcBef>
                  <a:spcPct val="0"/>
                </a:spcBef>
              </a:pPr>
              <a:t>52</a:t>
            </a:fld>
            <a:endParaRPr lang="en-US" altLang="en-US" sz="13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1F8D85A2-D5DE-4B5C-842A-4ED3B9385D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ADE88C13-5FDC-4080-B024-79E0712BC6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DE17B393-09EE-42C6-A794-9E1A41A497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0C90ED3-6162-407E-8955-73C5104A025A}" type="slidenum">
              <a:rPr lang="en-US" altLang="en-US" sz="1300"/>
              <a:pPr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35DAEE99-CE43-408C-877F-41745DB239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AD60ADDD-A532-4486-9CBB-71BEDF5B0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A9C31A9A-21DA-4EBE-B19A-8621513DC4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EED8CD4-9F16-4E96-8301-190BFE224299}" type="slidenum">
              <a:rPr lang="en-US" altLang="en-US" sz="1300"/>
              <a:pPr>
                <a:spcBef>
                  <a:spcPct val="0"/>
                </a:spcBef>
              </a:pPr>
              <a:t>53</a:t>
            </a:fld>
            <a:endParaRPr lang="en-US" altLang="en-US" sz="13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4E27E3FF-FE69-461B-A41B-ED037C4994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396EEB19-736D-49D7-907E-7285BCB7CA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411A0C94-7116-4D9F-B032-0B7D5CAEFD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A087AEF-BCD3-4E14-90AC-36F21F61B7CD}" type="slidenum">
              <a:rPr lang="en-US" altLang="en-US" sz="1300"/>
              <a:pPr>
                <a:spcBef>
                  <a:spcPct val="0"/>
                </a:spcBef>
              </a:pPr>
              <a:t>54</a:t>
            </a:fld>
            <a:endParaRPr lang="en-US" altLang="en-US" sz="13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5A1EACEC-D3BA-440B-B162-960DEBF63F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65FC041A-1CDA-4E0D-899C-36B41A2D1B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>
            <a:extLst>
              <a:ext uri="{FF2B5EF4-FFF2-40B4-BE49-F238E27FC236}">
                <a16:creationId xmlns:a16="http://schemas.microsoft.com/office/drawing/2014/main" id="{EB4A74A6-6BAE-48D5-887A-08ECE2B9DE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2CF5737-26BD-43D3-AD5F-CA57BF00685E}" type="slidenum">
              <a:rPr lang="en-US" altLang="en-US" sz="1300"/>
              <a:pPr>
                <a:spcBef>
                  <a:spcPct val="0"/>
                </a:spcBef>
              </a:pPr>
              <a:t>55</a:t>
            </a:fld>
            <a:endParaRPr lang="en-US" altLang="en-US" sz="1300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1A2D4F9E-523D-4D83-9CCA-0A0A3EDC3C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4C17232C-71C3-4C8F-94CC-B46F85BCC0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>
            <a:extLst>
              <a:ext uri="{FF2B5EF4-FFF2-40B4-BE49-F238E27FC236}">
                <a16:creationId xmlns:a16="http://schemas.microsoft.com/office/drawing/2014/main" id="{9537D33B-516E-4E1D-8155-1BB8818AF6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5C4ADFA-7B9A-45C2-ACE0-D65735EC0894}" type="slidenum">
              <a:rPr lang="en-US" altLang="en-US" sz="1300"/>
              <a:pPr>
                <a:spcBef>
                  <a:spcPct val="0"/>
                </a:spcBef>
              </a:pPr>
              <a:t>56</a:t>
            </a:fld>
            <a:endParaRPr lang="en-US" altLang="en-US" sz="1300"/>
          </a:p>
        </p:txBody>
      </p:sp>
      <p:sp>
        <p:nvSpPr>
          <p:cNvPr id="109571" name="Rectangle 2">
            <a:extLst>
              <a:ext uri="{FF2B5EF4-FFF2-40B4-BE49-F238E27FC236}">
                <a16:creationId xmlns:a16="http://schemas.microsoft.com/office/drawing/2014/main" id="{DD97AD53-BD51-4766-B4CC-07042C973C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>
            <a:extLst>
              <a:ext uri="{FF2B5EF4-FFF2-40B4-BE49-F238E27FC236}">
                <a16:creationId xmlns:a16="http://schemas.microsoft.com/office/drawing/2014/main" id="{1F53E999-D5D9-4EE0-BF00-9FF2703BFF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42110E80-B291-467E-B6C9-4151025D1D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4694927-76E6-4EA2-BC0D-83CC70E039BB}" type="slidenum">
              <a:rPr lang="en-US" altLang="en-US" sz="1300"/>
              <a:pPr>
                <a:spcBef>
                  <a:spcPct val="0"/>
                </a:spcBef>
              </a:pPr>
              <a:t>57</a:t>
            </a:fld>
            <a:endParaRPr lang="en-US" altLang="en-US" sz="1300"/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263D960F-547C-4311-9DFB-F0B9B7184D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B4D7C663-09D8-4E58-BD41-5E440BEEA8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>
            <a:extLst>
              <a:ext uri="{FF2B5EF4-FFF2-40B4-BE49-F238E27FC236}">
                <a16:creationId xmlns:a16="http://schemas.microsoft.com/office/drawing/2014/main" id="{0BD00E35-2581-4360-932D-5853D79569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0F3113D-CFEA-49FB-89AC-A0F427401462}" type="slidenum">
              <a:rPr lang="en-US" altLang="en-US" sz="1300"/>
              <a:pPr>
                <a:spcBef>
                  <a:spcPct val="0"/>
                </a:spcBef>
              </a:pPr>
              <a:t>60</a:t>
            </a:fld>
            <a:endParaRPr lang="en-US" altLang="en-US" sz="1300"/>
          </a:p>
        </p:txBody>
      </p:sp>
      <p:sp>
        <p:nvSpPr>
          <p:cNvPr id="113667" name="Rectangle 2">
            <a:extLst>
              <a:ext uri="{FF2B5EF4-FFF2-40B4-BE49-F238E27FC236}">
                <a16:creationId xmlns:a16="http://schemas.microsoft.com/office/drawing/2014/main" id="{09D6BDB9-42C5-4D74-8C9B-2BB1DD9097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>
            <a:extLst>
              <a:ext uri="{FF2B5EF4-FFF2-40B4-BE49-F238E27FC236}">
                <a16:creationId xmlns:a16="http://schemas.microsoft.com/office/drawing/2014/main" id="{ADE81651-BE6A-402F-AC40-628067C7B3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4B95BF98-7E43-4891-90E1-9BAA59B9C3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C56A9B6-8725-447A-9321-4854013A78C1}" type="slidenum">
              <a:rPr lang="en-US" altLang="en-US" sz="1300"/>
              <a:pPr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FDC555F4-958C-4FD7-9960-339F2A0591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B175AFF-3A9E-4C16-BE72-C67C1E34A7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1B018FC6-A18B-483C-BE16-4EB57B0978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DCEE227-C4C1-4C1C-8DC1-0B7584949BF1}" type="slidenum">
              <a:rPr lang="en-US" altLang="en-US" sz="1300"/>
              <a:pPr>
                <a:spcBef>
                  <a:spcPct val="0"/>
                </a:spcBef>
              </a:pPr>
              <a:t>7</a:t>
            </a:fld>
            <a:endParaRPr lang="en-US" altLang="en-US" sz="13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EE88452-27C0-4AD7-9B5D-2515CDDD14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E65C40A-9510-4842-BAD9-86FA0C417D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1B018FC6-A18B-483C-BE16-4EB57B0978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DCEE227-C4C1-4C1C-8DC1-0B7584949BF1}" type="slidenum">
              <a:rPr lang="en-US" altLang="en-US" sz="1300"/>
              <a:pPr>
                <a:spcBef>
                  <a:spcPct val="0"/>
                </a:spcBef>
              </a:pPr>
              <a:t>8</a:t>
            </a:fld>
            <a:endParaRPr lang="en-US" altLang="en-US" sz="13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DEE88452-27C0-4AD7-9B5D-2515CDDD14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E65C40A-9510-4842-BAD9-86FA0C417D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5192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9431BE85-134C-45C2-841D-83F2DF7DEBE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fld id="{7169180C-7763-4278-9D11-7BC6EC1EC517}" type="slidenum">
              <a:rPr lang="en-US" altLang="en-US" sz="1300"/>
              <a:pPr algn="r">
                <a:spcBef>
                  <a:spcPct val="0"/>
                </a:spcBef>
              </a:pPr>
              <a:t>9</a:t>
            </a:fld>
            <a:endParaRPr lang="en-US" altLang="en-US" sz="13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0BA0B7EA-541F-493F-AD5E-6A7E36288B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80C7B06E-F917-45BD-A079-6C73087A5B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b-book.com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b-book.com/" TargetMode="Externa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b-book.com/" TargetMode="Externa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>
            <a:extLst>
              <a:ext uri="{FF2B5EF4-FFF2-40B4-BE49-F238E27FC236}">
                <a16:creationId xmlns:a16="http://schemas.microsoft.com/office/drawing/2014/main" id="{6AB433D2-BE84-467A-82DB-DBFCF9F93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5726113"/>
            <a:ext cx="3694112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b="1" dirty="0">
                <a:solidFill>
                  <a:srgbClr val="002060"/>
                </a:solidFill>
              </a:rPr>
              <a:t>Database System Concepts, 7</a:t>
            </a:r>
            <a:r>
              <a:rPr lang="en-US" altLang="en-US" b="1" baseline="30000" dirty="0">
                <a:solidFill>
                  <a:srgbClr val="002060"/>
                </a:solidFill>
              </a:rPr>
              <a:t>th</a:t>
            </a:r>
            <a:r>
              <a:rPr lang="en-US" altLang="en-US" b="1" dirty="0">
                <a:solidFill>
                  <a:srgbClr val="002060"/>
                </a:solidFill>
              </a:rPr>
              <a:t> Ed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1200" b="1" dirty="0">
                <a:solidFill>
                  <a:srgbClr val="002060"/>
                </a:solidFill>
              </a:rPr>
              <a:t>©Silberschatz, Korth and Sudarshan</a:t>
            </a:r>
            <a:br>
              <a:rPr lang="en-US" altLang="en-US" sz="1200" b="1" dirty="0">
                <a:solidFill>
                  <a:srgbClr val="002060"/>
                </a:solidFill>
              </a:rPr>
            </a:br>
            <a:r>
              <a:rPr lang="en-US" altLang="en-US" sz="1200" b="1" dirty="0">
                <a:solidFill>
                  <a:srgbClr val="002060"/>
                </a:solidFill>
              </a:rPr>
              <a:t>See </a:t>
            </a:r>
            <a:r>
              <a:rPr lang="en-US" altLang="en-US" sz="1200" b="1" dirty="0">
                <a:solidFill>
                  <a:srgbClr val="002060"/>
                </a:solidFill>
                <a:hlinkClick r:id="rId2"/>
              </a:rPr>
              <a:t>www.db-book.com</a:t>
            </a:r>
            <a:r>
              <a:rPr lang="en-US" altLang="en-US" sz="1200" b="1" dirty="0">
                <a:solidFill>
                  <a:srgbClr val="002060"/>
                </a:solidFill>
              </a:rPr>
              <a:t> for conditions on re-use </a:t>
            </a: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B7FE48-B4A0-4404-A94E-2D4837BDADF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441F42D0-7627-45E8-BCAB-6293FCFFA6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 descr="Cover-6Ed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12336"/>
            <a:ext cx="1331269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Cover-6Ed">
            <a:extLst>
              <a:ext uri="{FF2B5EF4-FFF2-40B4-BE49-F238E27FC236}">
                <a16:creationId xmlns:a16="http://schemas.microsoft.com/office/drawing/2014/main" id="{77026798-0827-482F-848C-054321BDF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" y="0"/>
            <a:ext cx="1331912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Cover-6Ed">
            <a:extLst>
              <a:ext uri="{FF2B5EF4-FFF2-40B4-BE49-F238E27FC236}">
                <a16:creationId xmlns:a16="http://schemas.microsoft.com/office/drawing/2014/main" id="{5B23C462-273B-47CE-B464-FA0DEA18F6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0" y="12336"/>
            <a:ext cx="1331269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041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77CD6D-A5E2-4543-81E0-D97745649CE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78238-A850-4F7F-9FB2-C7F3ED51152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8907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6250" y="117475"/>
            <a:ext cx="2019300" cy="5880100"/>
          </a:xfrm>
        </p:spPr>
        <p:txBody>
          <a:bodyPr vert="eaVert"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117475"/>
            <a:ext cx="5905500" cy="5880100"/>
          </a:xfrm>
        </p:spPr>
        <p:txBody>
          <a:bodyPr vert="eaVert"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D4BD1A-4145-49C3-8D7D-1F956B76030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75237-B0F8-4D27-B8AA-EA0E8F7832E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9950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0" y="117475"/>
            <a:ext cx="8077200" cy="6096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4388" y="1093788"/>
            <a:ext cx="3754437" cy="4903787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1093788"/>
            <a:ext cx="3754438" cy="4903787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7C2D5D2-FFA8-4B97-9D6C-DF120847B51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E6E76-F12E-4D1B-9B56-009C721BF7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22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>
            <a:extLst>
              <a:ext uri="{FF2B5EF4-FFF2-40B4-BE49-F238E27FC236}">
                <a16:creationId xmlns:a16="http://schemas.microsoft.com/office/drawing/2014/main" id="{6E2D77BB-A1E3-4E40-9A08-249BCF8B8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5726113"/>
            <a:ext cx="3694112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b="1" dirty="0">
                <a:solidFill>
                  <a:srgbClr val="002060"/>
                </a:solidFill>
              </a:rPr>
              <a:t>Database System Concepts, 7</a:t>
            </a:r>
            <a:r>
              <a:rPr lang="en-US" altLang="en-US" b="1" baseline="30000" dirty="0">
                <a:solidFill>
                  <a:srgbClr val="002060"/>
                </a:solidFill>
              </a:rPr>
              <a:t>th</a:t>
            </a:r>
            <a:r>
              <a:rPr lang="en-US" altLang="en-US" b="1" dirty="0">
                <a:solidFill>
                  <a:srgbClr val="002060"/>
                </a:solidFill>
              </a:rPr>
              <a:t> Ed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1200" b="1" dirty="0">
                <a:solidFill>
                  <a:srgbClr val="002060"/>
                </a:solidFill>
              </a:rPr>
              <a:t>©Silberschatz, </a:t>
            </a:r>
            <a:r>
              <a:rPr lang="en-US" altLang="en-US" sz="1200" b="1" dirty="0" err="1">
                <a:solidFill>
                  <a:srgbClr val="002060"/>
                </a:solidFill>
              </a:rPr>
              <a:t>Korth</a:t>
            </a:r>
            <a:r>
              <a:rPr lang="en-US" altLang="en-US" sz="1200" b="1" dirty="0">
                <a:solidFill>
                  <a:srgbClr val="002060"/>
                </a:solidFill>
              </a:rPr>
              <a:t> and Sudarshan</a:t>
            </a:r>
            <a:br>
              <a:rPr lang="en-US" altLang="en-US" sz="1200" b="1" dirty="0">
                <a:solidFill>
                  <a:srgbClr val="002060"/>
                </a:solidFill>
              </a:rPr>
            </a:br>
            <a:r>
              <a:rPr lang="en-US" altLang="en-US" sz="1200" b="1" dirty="0">
                <a:solidFill>
                  <a:srgbClr val="002060"/>
                </a:solidFill>
              </a:rPr>
              <a:t>See </a:t>
            </a:r>
            <a:r>
              <a:rPr lang="en-US" altLang="en-US" sz="1200" b="1" dirty="0">
                <a:solidFill>
                  <a:srgbClr val="002060"/>
                </a:solidFill>
                <a:hlinkClick r:id="rId2"/>
              </a:rPr>
              <a:t>www.db-book.com</a:t>
            </a:r>
            <a:r>
              <a:rPr lang="en-US" altLang="en-US" sz="1200" b="1" dirty="0">
                <a:solidFill>
                  <a:srgbClr val="002060"/>
                </a:solidFill>
              </a:rPr>
              <a:t> for conditions on re-use </a:t>
            </a:r>
          </a:p>
        </p:txBody>
      </p:sp>
      <p:sp>
        <p:nvSpPr>
          <p:cNvPr id="613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053C40E-D8FC-4564-9F45-CF1A7087346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2862263" y="5780088"/>
            <a:ext cx="344805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>
                <a:solidFill>
                  <a:srgbClr val="578963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7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2D242F4-2B18-4F93-AF83-C0B3D393143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D13E6E76-F12E-4D1B-9B56-009C721BF7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 descr="Cover-6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" y="0"/>
            <a:ext cx="1331912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2434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>
            <a:extLst>
              <a:ext uri="{FF2B5EF4-FFF2-40B4-BE49-F238E27FC236}">
                <a16:creationId xmlns:a16="http://schemas.microsoft.com/office/drawing/2014/main" id="{6AB433D2-BE84-467A-82DB-DBFCF9F93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5726113"/>
            <a:ext cx="3694112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b="1" dirty="0">
                <a:solidFill>
                  <a:srgbClr val="002060"/>
                </a:solidFill>
              </a:rPr>
              <a:t>Database System Concepts, 7</a:t>
            </a:r>
            <a:r>
              <a:rPr lang="en-US" altLang="en-US" b="1" baseline="30000" dirty="0">
                <a:solidFill>
                  <a:srgbClr val="002060"/>
                </a:solidFill>
              </a:rPr>
              <a:t>th</a:t>
            </a:r>
            <a:r>
              <a:rPr lang="en-US" altLang="en-US" b="1" dirty="0">
                <a:solidFill>
                  <a:srgbClr val="002060"/>
                </a:solidFill>
              </a:rPr>
              <a:t> Ed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1200" b="1" dirty="0">
                <a:solidFill>
                  <a:srgbClr val="002060"/>
                </a:solidFill>
              </a:rPr>
              <a:t>©Silberschatz, </a:t>
            </a:r>
            <a:r>
              <a:rPr lang="en-US" altLang="en-US" sz="1200" b="1" dirty="0" err="1">
                <a:solidFill>
                  <a:srgbClr val="002060"/>
                </a:solidFill>
              </a:rPr>
              <a:t>Korth</a:t>
            </a:r>
            <a:r>
              <a:rPr lang="en-US" altLang="en-US" sz="1200" b="1" dirty="0">
                <a:solidFill>
                  <a:srgbClr val="002060"/>
                </a:solidFill>
              </a:rPr>
              <a:t> and Sudarshan</a:t>
            </a:r>
            <a:br>
              <a:rPr lang="en-US" altLang="en-US" sz="1200" b="1" dirty="0">
                <a:solidFill>
                  <a:srgbClr val="002060"/>
                </a:solidFill>
              </a:rPr>
            </a:br>
            <a:r>
              <a:rPr lang="en-US" altLang="en-US" sz="1200" b="1" dirty="0">
                <a:solidFill>
                  <a:srgbClr val="002060"/>
                </a:solidFill>
              </a:rPr>
              <a:t>See </a:t>
            </a:r>
            <a:r>
              <a:rPr lang="en-US" altLang="en-US" sz="1200" b="1" dirty="0">
                <a:solidFill>
                  <a:srgbClr val="002060"/>
                </a:solidFill>
                <a:hlinkClick r:id="rId2"/>
              </a:rPr>
              <a:t>www.db-book.com</a:t>
            </a:r>
            <a:r>
              <a:rPr lang="en-US" altLang="en-US" sz="1200" b="1" dirty="0">
                <a:solidFill>
                  <a:srgbClr val="002060"/>
                </a:solidFill>
              </a:rPr>
              <a:t> for conditions on re-use </a:t>
            </a: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1BECEEC-3BC9-4D4E-99DA-2E5AA457848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2862263" y="5780088"/>
            <a:ext cx="344805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>
                <a:solidFill>
                  <a:srgbClr val="578963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B7FE48-B4A0-4404-A94E-2D4837BDADF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441F42D0-7627-45E8-BCAB-6293FCFFA6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9" name="Picture 8" descr="Cover-6Ed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0" y="12336"/>
            <a:ext cx="1331269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77144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9796C49-4A73-449B-A170-DFFCD45313D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D9E99-A0D8-4F2F-B04A-331DF655FE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2825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9100"/>
            <a:ext cx="7772400" cy="11049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81200"/>
            <a:ext cx="3810000" cy="4076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00600" y="1981200"/>
            <a:ext cx="3810000" cy="40767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7457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2" y="1102497"/>
            <a:ext cx="8014277" cy="5367972"/>
          </a:xfrm>
        </p:spPr>
        <p:txBody>
          <a:bodyPr/>
          <a:lstStyle>
            <a:lvl1pPr marL="342900" indent="-342900">
              <a:buSzPct val="110000"/>
              <a:buFont typeface="Wingdings" panose="05000000000000000000" pitchFamily="2" charset="2"/>
              <a:buChar char="§"/>
              <a:defRPr sz="1700"/>
            </a:lvl1pPr>
            <a:lvl2pPr marL="742950" indent="-285750">
              <a:buSzPct val="110000"/>
              <a:buFont typeface="Arial" panose="020B0604020202020204" pitchFamily="34" charset="0"/>
              <a:buChar char="•"/>
              <a:defRPr sz="1700"/>
            </a:lvl2pPr>
            <a:lvl3pPr marL="1085850" indent="-228600">
              <a:buSzPct val="100000"/>
              <a:buFont typeface="Wingdings" panose="05000000000000000000" pitchFamily="2" charset="2"/>
              <a:buChar char="§"/>
              <a:defRPr sz="1700"/>
            </a:lvl3pPr>
            <a:lvl4pPr marL="1428750" indent="-228600">
              <a:buFont typeface="Arial" panose="020B0604020202020204" pitchFamily="34" charset="0"/>
              <a:buChar char="•"/>
              <a:defRPr sz="1700"/>
            </a:lvl4pPr>
            <a:lvl5pPr marL="1771650" indent="-228600">
              <a:buSzPct val="100000"/>
              <a:buFont typeface="Wingdings" panose="05000000000000000000" pitchFamily="2" charset="2"/>
              <a:buChar char="§"/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2D457B-4574-44A7-82F5-364A95AA25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1BFAE-C44B-49AE-8C45-A7AABAAB5F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264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4747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4863" y="4073662"/>
            <a:ext cx="7772400" cy="1500187"/>
          </a:xfrm>
        </p:spPr>
        <p:txBody>
          <a:bodyPr anchor="b"/>
          <a:lstStyle>
            <a:lvl1pPr marL="342900" indent="-342900">
              <a:buFont typeface="Wingdings" panose="05000000000000000000" pitchFamily="2" charset="2"/>
              <a:buChar char="§"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33A2CD-6A4B-4240-88F1-B4D7FEB50A7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BE0E1-96FA-42C8-A339-7F81B98D396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804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C4FAFEB-DA24-40E3-81A3-2C7117781D6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E6E76-F12E-4D1B-9B56-009C721BF7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E86E211-15D2-459B-B331-A82FFB150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424" y="1102497"/>
            <a:ext cx="3985352" cy="5367972"/>
          </a:xfrm>
        </p:spPr>
        <p:txBody>
          <a:bodyPr/>
          <a:lstStyle>
            <a:lvl1pPr marL="342900" indent="-342900">
              <a:buSzPct val="110000"/>
              <a:buFont typeface="Wingdings" panose="05000000000000000000" pitchFamily="2" charset="2"/>
              <a:buChar char="§"/>
              <a:defRPr sz="1700"/>
            </a:lvl1pPr>
            <a:lvl2pPr marL="742950" indent="-285750">
              <a:buSzPct val="110000"/>
              <a:buFont typeface="Arial" panose="020B0604020202020204" pitchFamily="34" charset="0"/>
              <a:buChar char="•"/>
              <a:defRPr sz="1700"/>
            </a:lvl2pPr>
            <a:lvl3pPr marL="1085850" indent="-228600">
              <a:buSzPct val="100000"/>
              <a:buFont typeface="Wingdings" panose="05000000000000000000" pitchFamily="2" charset="2"/>
              <a:buChar char="§"/>
              <a:defRPr sz="1700"/>
            </a:lvl3pPr>
            <a:lvl4pPr marL="1428750" indent="-228600">
              <a:buFont typeface="Arial" panose="020B0604020202020204" pitchFamily="34" charset="0"/>
              <a:buChar char="•"/>
              <a:defRPr sz="1700"/>
            </a:lvl4pPr>
            <a:lvl5pPr marL="1771650" indent="-228600">
              <a:buSzPct val="100000"/>
              <a:buFont typeface="Wingdings" panose="05000000000000000000" pitchFamily="2" charset="2"/>
              <a:buChar char="§"/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2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2096E68-496F-4499-93E9-D10C62B93D1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23997-F532-4D5B-B2F3-9E05A41D497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348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8A17BCC-393D-48FB-8CCD-31D1E0C6FA4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49892-EB20-4383-9D6A-6D1ED2147F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328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54EDB4F-7D4C-4F34-9AD3-169F9858A5E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71689-3C51-413B-9388-DDBA7E74E1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1733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A8DFBA5-2441-4C97-8340-430BD863557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D7985-991B-46C7-A32A-6942E2DB11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085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8B4ACE8-FA36-4C9A-B2D0-93D5FB40D30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9FD90-85FD-43B3-9F6B-6E3DF5251A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165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0B05D94-0FBF-40E0-A0E2-9EC3FEAB3C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14388" y="1093788"/>
            <a:ext cx="7661275" cy="490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486403" name="Rectangle 3">
            <a:extLst>
              <a:ext uri="{FF2B5EF4-FFF2-40B4-BE49-F238E27FC236}">
                <a16:creationId xmlns:a16="http://schemas.microsoft.com/office/drawing/2014/main" id="{A6119F77-21C9-4FBD-95D1-4884EA2BEF6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13E6E76-F12E-4D1B-9B56-009C721BF77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DB0C920A-6775-4600-AD1D-310553D67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750" y="6613525"/>
            <a:ext cx="2381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002060"/>
                </a:solidFill>
              </a:rPr>
              <a:t>©Silberschatz, Korth and Sudarshan</a:t>
            </a:r>
          </a:p>
        </p:txBody>
      </p:sp>
      <p:sp>
        <p:nvSpPr>
          <p:cNvPr id="486405" name="Text Box 5">
            <a:extLst>
              <a:ext uri="{FF2B5EF4-FFF2-40B4-BE49-F238E27FC236}">
                <a16:creationId xmlns:a16="http://schemas.microsoft.com/office/drawing/2014/main" id="{7FED4366-B3D8-4635-90AF-59F6E59B9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717" y="6613525"/>
            <a:ext cx="5180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002060"/>
                </a:solidFill>
              </a:rPr>
              <a:t>15.</a:t>
            </a:r>
            <a:fld id="{370CC2A8-7410-4F9E-B2CB-FCF9B3031B7B}" type="slidenum">
              <a:rPr lang="en-US" altLang="en-US" sz="1000" b="1" smtClean="0">
                <a:solidFill>
                  <a:srgbClr val="002060"/>
                </a:solidFill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000" b="1" dirty="0">
              <a:solidFill>
                <a:srgbClr val="002060"/>
              </a:solidFill>
            </a:endParaRPr>
          </a:p>
        </p:txBody>
      </p:sp>
      <p:sp>
        <p:nvSpPr>
          <p:cNvPr id="486406" name="Rectangle 6">
            <a:extLst>
              <a:ext uri="{FF2B5EF4-FFF2-40B4-BE49-F238E27FC236}">
                <a16:creationId xmlns:a16="http://schemas.microsoft.com/office/drawing/2014/main" id="{0CE0643F-4358-4AEC-B259-E86C95F0ED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8350" y="117475"/>
            <a:ext cx="807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00361987-037F-4498-968A-B3CB9D3A9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3525"/>
            <a:ext cx="2571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000" b="1" dirty="0">
                <a:solidFill>
                  <a:srgbClr val="002060"/>
                </a:solidFill>
              </a:rPr>
              <a:t>Database System Concepts - 7</a:t>
            </a:r>
            <a:r>
              <a:rPr lang="en-US" sz="1000" b="1" baseline="30000" dirty="0">
                <a:solidFill>
                  <a:srgbClr val="002060"/>
                </a:solidFill>
              </a:rPr>
              <a:t>th</a:t>
            </a:r>
            <a:r>
              <a:rPr lang="en-US" sz="1000" b="1" dirty="0">
                <a:solidFill>
                  <a:srgbClr val="002060"/>
                </a:solidFill>
              </a:rPr>
              <a:t> Edition</a:t>
            </a:r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0669EEB5-E1E1-4615-B40A-87AE23727066}"/>
              </a:ext>
            </a:extLst>
          </p:cNvPr>
          <p:cNvSpPr>
            <a:spLocks/>
          </p:cNvSpPr>
          <p:nvPr/>
        </p:nvSpPr>
        <p:spPr bwMode="auto">
          <a:xfrm>
            <a:off x="8916988" y="5445125"/>
            <a:ext cx="227012" cy="47625"/>
          </a:xfrm>
          <a:custGeom>
            <a:avLst/>
            <a:gdLst>
              <a:gd name="T0" fmla="*/ 0 w 285"/>
              <a:gd name="T1" fmla="*/ 35963902 h 61"/>
              <a:gd name="T2" fmla="*/ 1268878 w 285"/>
              <a:gd name="T3" fmla="*/ 29258145 h 61"/>
              <a:gd name="T4" fmla="*/ 5710347 w 285"/>
              <a:gd name="T5" fmla="*/ 20724682 h 61"/>
              <a:gd name="T6" fmla="*/ 10785858 w 285"/>
              <a:gd name="T7" fmla="*/ 15238439 h 61"/>
              <a:gd name="T8" fmla="*/ 19033961 w 285"/>
              <a:gd name="T9" fmla="*/ 10362732 h 61"/>
              <a:gd name="T10" fmla="*/ 28550941 w 285"/>
              <a:gd name="T11" fmla="*/ 6095219 h 61"/>
              <a:gd name="T12" fmla="*/ 36164206 w 285"/>
              <a:gd name="T13" fmla="*/ 3656975 h 61"/>
              <a:gd name="T14" fmla="*/ 44412309 w 285"/>
              <a:gd name="T15" fmla="*/ 1218732 h 61"/>
              <a:gd name="T16" fmla="*/ 53929289 w 285"/>
              <a:gd name="T17" fmla="*/ 0 h 61"/>
              <a:gd name="T18" fmla="*/ 63446270 w 285"/>
              <a:gd name="T19" fmla="*/ 0 h 61"/>
              <a:gd name="T20" fmla="*/ 74866965 w 285"/>
              <a:gd name="T21" fmla="*/ 0 h 61"/>
              <a:gd name="T22" fmla="*/ 86921700 w 285"/>
              <a:gd name="T23" fmla="*/ 0 h 61"/>
              <a:gd name="T24" fmla="*/ 97707558 w 285"/>
              <a:gd name="T25" fmla="*/ 1218732 h 61"/>
              <a:gd name="T26" fmla="*/ 109762293 w 285"/>
              <a:gd name="T27" fmla="*/ 3656975 h 61"/>
              <a:gd name="T28" fmla="*/ 121817029 w 285"/>
              <a:gd name="T29" fmla="*/ 4876488 h 61"/>
              <a:gd name="T30" fmla="*/ 132602887 w 285"/>
              <a:gd name="T31" fmla="*/ 7314732 h 61"/>
              <a:gd name="T32" fmla="*/ 142119867 w 285"/>
              <a:gd name="T33" fmla="*/ 9143219 h 61"/>
              <a:gd name="T34" fmla="*/ 151636847 w 285"/>
              <a:gd name="T35" fmla="*/ 11581463 h 61"/>
              <a:gd name="T36" fmla="*/ 161153827 w 285"/>
              <a:gd name="T37" fmla="*/ 14019707 h 61"/>
              <a:gd name="T38" fmla="*/ 168767890 w 285"/>
              <a:gd name="T39" fmla="*/ 15238439 h 61"/>
              <a:gd name="T40" fmla="*/ 173209359 w 285"/>
              <a:gd name="T41" fmla="*/ 16457951 h 61"/>
              <a:gd name="T42" fmla="*/ 179553747 w 285"/>
              <a:gd name="T43" fmla="*/ 18896195 h 61"/>
              <a:gd name="T44" fmla="*/ 177015992 w 285"/>
              <a:gd name="T45" fmla="*/ 26819902 h 61"/>
              <a:gd name="T46" fmla="*/ 173209359 w 285"/>
              <a:gd name="T47" fmla="*/ 25601170 h 61"/>
              <a:gd name="T48" fmla="*/ 164961257 w 285"/>
              <a:gd name="T49" fmla="*/ 24382439 h 61"/>
              <a:gd name="T50" fmla="*/ 152906521 w 285"/>
              <a:gd name="T51" fmla="*/ 21944195 h 61"/>
              <a:gd name="T52" fmla="*/ 145927296 w 285"/>
              <a:gd name="T53" fmla="*/ 20724682 h 61"/>
              <a:gd name="T54" fmla="*/ 138313234 w 285"/>
              <a:gd name="T55" fmla="*/ 19505951 h 61"/>
              <a:gd name="T56" fmla="*/ 131334009 w 285"/>
              <a:gd name="T57" fmla="*/ 18896195 h 61"/>
              <a:gd name="T58" fmla="*/ 124355581 w 285"/>
              <a:gd name="T59" fmla="*/ 17676682 h 61"/>
              <a:gd name="T60" fmla="*/ 115472641 w 285"/>
              <a:gd name="T61" fmla="*/ 16457951 h 61"/>
              <a:gd name="T62" fmla="*/ 109762293 w 285"/>
              <a:gd name="T63" fmla="*/ 15238439 h 61"/>
              <a:gd name="T64" fmla="*/ 103417905 w 285"/>
              <a:gd name="T65" fmla="*/ 14019707 h 61"/>
              <a:gd name="T66" fmla="*/ 97707558 w 285"/>
              <a:gd name="T67" fmla="*/ 12800195 h 61"/>
              <a:gd name="T68" fmla="*/ 90094292 w 285"/>
              <a:gd name="T69" fmla="*/ 11581463 h 61"/>
              <a:gd name="T70" fmla="*/ 69791454 w 285"/>
              <a:gd name="T71" fmla="*/ 9143219 h 61"/>
              <a:gd name="T72" fmla="*/ 52660412 w 285"/>
              <a:gd name="T73" fmla="*/ 12800195 h 61"/>
              <a:gd name="T74" fmla="*/ 37433084 w 285"/>
              <a:gd name="T75" fmla="*/ 17676682 h 61"/>
              <a:gd name="T76" fmla="*/ 33626451 w 285"/>
              <a:gd name="T77" fmla="*/ 18896195 h 61"/>
              <a:gd name="T78" fmla="*/ 27282063 w 285"/>
              <a:gd name="T79" fmla="*/ 20724682 h 61"/>
              <a:gd name="T80" fmla="*/ 20302838 w 285"/>
              <a:gd name="T81" fmla="*/ 23162926 h 61"/>
              <a:gd name="T82" fmla="*/ 14592491 w 285"/>
              <a:gd name="T83" fmla="*/ 26819902 h 61"/>
              <a:gd name="T84" fmla="*/ 4441470 w 285"/>
              <a:gd name="T85" fmla="*/ 33525658 h 61"/>
              <a:gd name="T86" fmla="*/ 1268878 w 285"/>
              <a:gd name="T87" fmla="*/ 37182633 h 6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285" h="61">
                <a:moveTo>
                  <a:pt x="2" y="61"/>
                </a:moveTo>
                <a:lnTo>
                  <a:pt x="0" y="59"/>
                </a:lnTo>
                <a:lnTo>
                  <a:pt x="0" y="55"/>
                </a:lnTo>
                <a:lnTo>
                  <a:pt x="2" y="48"/>
                </a:lnTo>
                <a:lnTo>
                  <a:pt x="5" y="40"/>
                </a:lnTo>
                <a:lnTo>
                  <a:pt x="9" y="34"/>
                </a:lnTo>
                <a:lnTo>
                  <a:pt x="13" y="31"/>
                </a:lnTo>
                <a:lnTo>
                  <a:pt x="17" y="25"/>
                </a:lnTo>
                <a:lnTo>
                  <a:pt x="24" y="21"/>
                </a:lnTo>
                <a:lnTo>
                  <a:pt x="30" y="17"/>
                </a:lnTo>
                <a:lnTo>
                  <a:pt x="40" y="13"/>
                </a:lnTo>
                <a:lnTo>
                  <a:pt x="45" y="10"/>
                </a:lnTo>
                <a:lnTo>
                  <a:pt x="51" y="8"/>
                </a:lnTo>
                <a:lnTo>
                  <a:pt x="57" y="6"/>
                </a:lnTo>
                <a:lnTo>
                  <a:pt x="64" y="6"/>
                </a:lnTo>
                <a:lnTo>
                  <a:pt x="70" y="2"/>
                </a:lnTo>
                <a:lnTo>
                  <a:pt x="78" y="2"/>
                </a:lnTo>
                <a:lnTo>
                  <a:pt x="85" y="0"/>
                </a:lnTo>
                <a:lnTo>
                  <a:pt x="93" y="0"/>
                </a:lnTo>
                <a:lnTo>
                  <a:pt x="100" y="0"/>
                </a:lnTo>
                <a:lnTo>
                  <a:pt x="110" y="0"/>
                </a:lnTo>
                <a:lnTo>
                  <a:pt x="118" y="0"/>
                </a:lnTo>
                <a:lnTo>
                  <a:pt x="129" y="0"/>
                </a:lnTo>
                <a:lnTo>
                  <a:pt x="137" y="0"/>
                </a:lnTo>
                <a:lnTo>
                  <a:pt x="146" y="2"/>
                </a:lnTo>
                <a:lnTo>
                  <a:pt x="154" y="2"/>
                </a:lnTo>
                <a:lnTo>
                  <a:pt x="163" y="4"/>
                </a:lnTo>
                <a:lnTo>
                  <a:pt x="173" y="6"/>
                </a:lnTo>
                <a:lnTo>
                  <a:pt x="182" y="8"/>
                </a:lnTo>
                <a:lnTo>
                  <a:pt x="192" y="8"/>
                </a:lnTo>
                <a:lnTo>
                  <a:pt x="201" y="12"/>
                </a:lnTo>
                <a:lnTo>
                  <a:pt x="209" y="12"/>
                </a:lnTo>
                <a:lnTo>
                  <a:pt x="216" y="13"/>
                </a:lnTo>
                <a:lnTo>
                  <a:pt x="224" y="15"/>
                </a:lnTo>
                <a:lnTo>
                  <a:pt x="234" y="17"/>
                </a:lnTo>
                <a:lnTo>
                  <a:pt x="239" y="19"/>
                </a:lnTo>
                <a:lnTo>
                  <a:pt x="247" y="21"/>
                </a:lnTo>
                <a:lnTo>
                  <a:pt x="254" y="23"/>
                </a:lnTo>
                <a:lnTo>
                  <a:pt x="260" y="25"/>
                </a:lnTo>
                <a:lnTo>
                  <a:pt x="266" y="25"/>
                </a:lnTo>
                <a:lnTo>
                  <a:pt x="270" y="27"/>
                </a:lnTo>
                <a:lnTo>
                  <a:pt x="273" y="27"/>
                </a:lnTo>
                <a:lnTo>
                  <a:pt x="279" y="29"/>
                </a:lnTo>
                <a:lnTo>
                  <a:pt x="283" y="31"/>
                </a:lnTo>
                <a:lnTo>
                  <a:pt x="285" y="32"/>
                </a:lnTo>
                <a:lnTo>
                  <a:pt x="279" y="44"/>
                </a:lnTo>
                <a:lnTo>
                  <a:pt x="277" y="44"/>
                </a:lnTo>
                <a:lnTo>
                  <a:pt x="273" y="42"/>
                </a:lnTo>
                <a:lnTo>
                  <a:pt x="268" y="42"/>
                </a:lnTo>
                <a:lnTo>
                  <a:pt x="260" y="40"/>
                </a:lnTo>
                <a:lnTo>
                  <a:pt x="251" y="38"/>
                </a:lnTo>
                <a:lnTo>
                  <a:pt x="241" y="36"/>
                </a:lnTo>
                <a:lnTo>
                  <a:pt x="235" y="34"/>
                </a:lnTo>
                <a:lnTo>
                  <a:pt x="230" y="34"/>
                </a:lnTo>
                <a:lnTo>
                  <a:pt x="224" y="32"/>
                </a:lnTo>
                <a:lnTo>
                  <a:pt x="218" y="32"/>
                </a:lnTo>
                <a:lnTo>
                  <a:pt x="213" y="31"/>
                </a:lnTo>
                <a:lnTo>
                  <a:pt x="207" y="31"/>
                </a:lnTo>
                <a:lnTo>
                  <a:pt x="201" y="29"/>
                </a:lnTo>
                <a:lnTo>
                  <a:pt x="196" y="29"/>
                </a:lnTo>
                <a:lnTo>
                  <a:pt x="190" y="27"/>
                </a:lnTo>
                <a:lnTo>
                  <a:pt x="182" y="27"/>
                </a:lnTo>
                <a:lnTo>
                  <a:pt x="178" y="25"/>
                </a:lnTo>
                <a:lnTo>
                  <a:pt x="173" y="25"/>
                </a:lnTo>
                <a:lnTo>
                  <a:pt x="167" y="23"/>
                </a:lnTo>
                <a:lnTo>
                  <a:pt x="163" y="23"/>
                </a:lnTo>
                <a:lnTo>
                  <a:pt x="158" y="21"/>
                </a:lnTo>
                <a:lnTo>
                  <a:pt x="154" y="21"/>
                </a:lnTo>
                <a:lnTo>
                  <a:pt x="148" y="19"/>
                </a:lnTo>
                <a:lnTo>
                  <a:pt x="142" y="19"/>
                </a:lnTo>
                <a:lnTo>
                  <a:pt x="144" y="48"/>
                </a:lnTo>
                <a:lnTo>
                  <a:pt x="110" y="15"/>
                </a:lnTo>
                <a:lnTo>
                  <a:pt x="118" y="48"/>
                </a:lnTo>
                <a:lnTo>
                  <a:pt x="83" y="21"/>
                </a:lnTo>
                <a:lnTo>
                  <a:pt x="91" y="48"/>
                </a:lnTo>
                <a:lnTo>
                  <a:pt x="59" y="29"/>
                </a:lnTo>
                <a:lnTo>
                  <a:pt x="57" y="29"/>
                </a:lnTo>
                <a:lnTo>
                  <a:pt x="53" y="31"/>
                </a:lnTo>
                <a:lnTo>
                  <a:pt x="49" y="31"/>
                </a:lnTo>
                <a:lnTo>
                  <a:pt x="43" y="34"/>
                </a:lnTo>
                <a:lnTo>
                  <a:pt x="38" y="36"/>
                </a:lnTo>
                <a:lnTo>
                  <a:pt x="32" y="38"/>
                </a:lnTo>
                <a:lnTo>
                  <a:pt x="26" y="42"/>
                </a:lnTo>
                <a:lnTo>
                  <a:pt x="23" y="44"/>
                </a:lnTo>
                <a:lnTo>
                  <a:pt x="15" y="50"/>
                </a:lnTo>
                <a:lnTo>
                  <a:pt x="7" y="55"/>
                </a:lnTo>
                <a:lnTo>
                  <a:pt x="4" y="59"/>
                </a:lnTo>
                <a:lnTo>
                  <a:pt x="2" y="6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pic>
        <p:nvPicPr>
          <p:cNvPr id="11" name="Picture 10" descr="Cover-6Ed">
            <a:extLst>
              <a:ext uri="{FF2B5EF4-FFF2-40B4-BE49-F238E27FC236}">
                <a16:creationId xmlns:a16="http://schemas.microsoft.com/office/drawing/2014/main" id="{8415B884-A6BF-4E61-8F45-53870045B3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0"/>
            <a:ext cx="63976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Cover-6Ed">
            <a:extLst>
              <a:ext uri="{FF2B5EF4-FFF2-40B4-BE49-F238E27FC236}">
                <a16:creationId xmlns:a16="http://schemas.microsoft.com/office/drawing/2014/main" id="{C51EB6E8-DB40-47B3-A1ED-7368CB8F40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/>
          <a:stretch>
            <a:fillRect/>
          </a:stretch>
        </p:blipFill>
        <p:spPr bwMode="auto">
          <a:xfrm>
            <a:off x="2304" y="0"/>
            <a:ext cx="812084" cy="1037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004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20" r:id="rId14"/>
    <p:sldLayoutId id="2147483735" r:id="rId15"/>
    <p:sldLayoutId id="2147483736" r:id="rId1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800" b="1">
          <a:solidFill>
            <a:srgbClr val="002060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MS PGothic" charset="0"/>
          <a:cs typeface="MS PGothic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9pPr>
    </p:titleStyle>
    <p:bodyStyle>
      <a:lvl1pPr marL="342900" indent="-342900" algn="l" rtl="0" eaLnBrk="1" fontAlgn="base" hangingPunct="1">
        <a:spcBef>
          <a:spcPct val="35000"/>
        </a:spcBef>
        <a:spcAft>
          <a:spcPct val="0"/>
        </a:spcAft>
        <a:buClr>
          <a:srgbClr val="002060"/>
        </a:buClr>
        <a:buSzPct val="100000"/>
        <a:buFont typeface="Monotype Sorts" pitchFamily="-65" charset="2"/>
        <a:buChar char="n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1pPr>
      <a:lvl2pPr marL="742950" indent="-285750" algn="l" rtl="0" eaLnBrk="1" fontAlgn="base" hangingPunct="1">
        <a:spcBef>
          <a:spcPct val="35000"/>
        </a:spcBef>
        <a:spcAft>
          <a:spcPct val="0"/>
        </a:spcAft>
        <a:buClr>
          <a:srgbClr val="FF9933"/>
        </a:buClr>
        <a:buSzPct val="90000"/>
        <a:buFont typeface="Monotype Sorts" pitchFamily="-65" charset="2"/>
        <a:buChar char="l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2pPr>
      <a:lvl3pPr marL="1085850" indent="-228600" algn="l" rtl="0" eaLnBrk="1" fontAlgn="base" hangingPunct="1">
        <a:spcBef>
          <a:spcPct val="35000"/>
        </a:spcBef>
        <a:spcAft>
          <a:spcPct val="0"/>
        </a:spcAft>
        <a:buClr>
          <a:srgbClr val="33CC33"/>
        </a:buClr>
        <a:buSzPct val="85000"/>
        <a:buFont typeface="Webdings" panose="05030102010509060703" pitchFamily="18" charset="2"/>
        <a:buChar char="4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3pPr>
      <a:lvl4pPr marL="1428750" indent="-228600" algn="l" rtl="0" eaLnBrk="1" fontAlgn="base" hangingPunct="1">
        <a:spcBef>
          <a:spcPct val="35000"/>
        </a:spcBef>
        <a:spcAft>
          <a:spcPct val="0"/>
        </a:spcAft>
        <a:buClr>
          <a:schemeClr val="hlink"/>
        </a:buClr>
        <a:buFont typeface="Times New Roman" panose="02020603050405020304" pitchFamily="18" charset="0"/>
        <a:buChar char="–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4pPr>
      <a:lvl5pPr marL="17716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5pPr>
      <a:lvl6pPr marL="22288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wmf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>
            <a:extLst>
              <a:ext uri="{FF2B5EF4-FFF2-40B4-BE49-F238E27FC236}">
                <a16:creationId xmlns:a16="http://schemas.microsoft.com/office/drawing/2014/main" id="{7CAECB4A-B3AE-47EA-8608-B6EE8F6B22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Chapter 15: Query Processing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>
            <a:extLst>
              <a:ext uri="{FF2B5EF4-FFF2-40B4-BE49-F238E27FC236}">
                <a16:creationId xmlns:a16="http://schemas.microsoft.com/office/drawing/2014/main" id="{2A8B6523-A6A8-4254-B0A9-DD3FF39C84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Selection Operation</a:t>
            </a:r>
          </a:p>
        </p:txBody>
      </p:sp>
      <p:sp>
        <p:nvSpPr>
          <p:cNvPr id="33794" name="Rectangle 3">
            <a:extLst>
              <a:ext uri="{FF2B5EF4-FFF2-40B4-BE49-F238E27FC236}">
                <a16:creationId xmlns:a16="http://schemas.microsoft.com/office/drawing/2014/main" id="{A0F4E0A7-8F2E-443D-9EC7-D2F1BB3BAF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8252" y="1198753"/>
            <a:ext cx="7523391" cy="493735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b="1" dirty="0">
                <a:solidFill>
                  <a:srgbClr val="002060"/>
                </a:solidFill>
                <a:ea typeface="MS PGothic" panose="020B0600070205080204" pitchFamily="34" charset="-128"/>
              </a:rPr>
              <a:t>File</a:t>
            </a:r>
            <a:r>
              <a:rPr lang="en-US" altLang="en-US" sz="2800" b="1" dirty="0">
                <a:solidFill>
                  <a:srgbClr val="002060"/>
                </a:solidFill>
                <a:ea typeface="MS PGothic" panose="020B0600070205080204" pitchFamily="34" charset="-128"/>
              </a:rPr>
              <a:t> scan</a:t>
            </a:r>
            <a:r>
              <a:rPr lang="en-US" altLang="en-US" sz="2800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Algorithm </a:t>
            </a:r>
            <a:r>
              <a:rPr lang="en-US" altLang="en-US" b="1" dirty="0">
                <a:ea typeface="MS PGothic" panose="020B0600070205080204" pitchFamily="34" charset="-128"/>
              </a:rPr>
              <a:t>A1</a:t>
            </a:r>
            <a:r>
              <a:rPr lang="en-US" altLang="en-US" dirty="0">
                <a:ea typeface="MS PGothic" panose="020B0600070205080204" pitchFamily="34" charset="-128"/>
              </a:rPr>
              <a:t> (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linear search</a:t>
            </a:r>
            <a:r>
              <a:rPr lang="en-US" altLang="en-US" dirty="0">
                <a:ea typeface="MS PGothic" panose="020B0600070205080204" pitchFamily="34" charset="-128"/>
              </a:rPr>
              <a:t>).  Scan each file block and test all records to see whether they satisfy the selection condition.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Cost estimate = </a:t>
            </a:r>
            <a:r>
              <a:rPr lang="en-US" altLang="en-US" i="1" dirty="0" err="1"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block transfers + 1 seek</a:t>
            </a:r>
            <a:endParaRPr lang="en-US" altLang="en-US" i="1" dirty="0">
              <a:ea typeface="MS PGothic" panose="020B0600070205080204" pitchFamily="34" charset="-128"/>
            </a:endParaRPr>
          </a:p>
          <a:p>
            <a:pPr lvl="2">
              <a:lnSpc>
                <a:spcPct val="90000"/>
              </a:lnSpc>
            </a:pPr>
            <a:r>
              <a:rPr lang="en-US" altLang="en-US" i="1" dirty="0" err="1"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>
                <a:ea typeface="MS PGothic" panose="020B0600070205080204" pitchFamily="34" charset="-128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denotes number of blocks containing records from relation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If selection is on a key attribute, can stop on finding record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cost = (</a:t>
            </a:r>
            <a:r>
              <a:rPr lang="en-US" altLang="en-US" i="1" dirty="0" err="1"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/2) block transfers + 1 seek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Linear search can be applied regardless of 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selection condition or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ordering of records in the file, or 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availability of indices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Note: binary search generally does not make sense since data is not stored consecutively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except when there is an index available, 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and binary search requires more seeks than index search</a:t>
            </a:r>
          </a:p>
        </p:txBody>
      </p:sp>
    </p:spTree>
  </p:cSld>
  <p:clrMapOvr>
    <a:masterClrMapping/>
  </p:clrMapOvr>
  <p:transition advTm="380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>
            <a:extLst>
              <a:ext uri="{FF2B5EF4-FFF2-40B4-BE49-F238E27FC236}">
                <a16:creationId xmlns:a16="http://schemas.microsoft.com/office/drawing/2014/main" id="{369C0E0E-12BB-4241-BE56-69B9C34C5D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Selections Using Indices</a:t>
            </a:r>
          </a:p>
        </p:txBody>
      </p:sp>
      <p:sp>
        <p:nvSpPr>
          <p:cNvPr id="316419" name="Rectangle 3">
            <a:extLst>
              <a:ext uri="{FF2B5EF4-FFF2-40B4-BE49-F238E27FC236}">
                <a16:creationId xmlns:a16="http://schemas.microsoft.com/office/drawing/2014/main" id="{69273CB8-BC00-402F-AF16-C1D9F91D07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4501" y="1162657"/>
            <a:ext cx="7617041" cy="3565756"/>
          </a:xfrm>
        </p:spPr>
        <p:txBody>
          <a:bodyPr/>
          <a:lstStyle/>
          <a:p>
            <a:r>
              <a:rPr lang="en-US" altLang="en-US" sz="2800" b="1" dirty="0">
                <a:solidFill>
                  <a:srgbClr val="002060"/>
                </a:solidFill>
                <a:ea typeface="MS PGothic" panose="020B0600070205080204" pitchFamily="34" charset="-128"/>
              </a:rPr>
              <a:t>Index scan </a:t>
            </a:r>
            <a:r>
              <a:rPr lang="en-US" altLang="en-US" dirty="0">
                <a:ea typeface="MS PGothic" panose="020B0600070205080204" pitchFamily="34" charset="-128"/>
              </a:rPr>
              <a:t>– search algorithms that use an index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selection condition must be on search-key of index.</a:t>
            </a:r>
          </a:p>
          <a:p>
            <a:r>
              <a:rPr lang="en-US" altLang="en-US" b="1" dirty="0">
                <a:ea typeface="MS PGothic" panose="020B0600070205080204" pitchFamily="34" charset="-128"/>
              </a:rPr>
              <a:t>A2 </a:t>
            </a:r>
            <a:r>
              <a:rPr lang="en-US" altLang="en-US" dirty="0">
                <a:ea typeface="MS PGothic" panose="020B0600070205080204" pitchFamily="34" charset="-128"/>
              </a:rPr>
              <a:t>(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clustering index, equality on key</a:t>
            </a:r>
            <a:r>
              <a:rPr lang="en-US" altLang="en-US" dirty="0">
                <a:ea typeface="MS PGothic" panose="020B0600070205080204" pitchFamily="34" charset="-128"/>
              </a:rPr>
              <a:t>).  Retrieve a single record that satisfies the corresponding equality condition  </a:t>
            </a:r>
          </a:p>
          <a:p>
            <a:pPr lvl="1"/>
            <a:r>
              <a:rPr lang="en-US" altLang="en-US" i="1" dirty="0">
                <a:ea typeface="MS PGothic" panose="020B0600070205080204" pitchFamily="34" charset="-128"/>
              </a:rPr>
              <a:t>Cost</a:t>
            </a:r>
            <a:r>
              <a:rPr lang="en-US" altLang="en-US" dirty="0">
                <a:ea typeface="MS PGothic" panose="020B0600070205080204" pitchFamily="34" charset="-128"/>
              </a:rPr>
              <a:t> = (</a:t>
            </a:r>
            <a:r>
              <a:rPr lang="en-US" altLang="en-US" i="1" dirty="0">
                <a:ea typeface="MS PGothic" panose="020B0600070205080204" pitchFamily="34" charset="-128"/>
              </a:rPr>
              <a:t>h</a:t>
            </a:r>
            <a:r>
              <a:rPr lang="en-US" altLang="en-US" i="1" baseline="-25000" dirty="0">
                <a:ea typeface="MS PGothic" panose="020B0600070205080204" pitchFamily="34" charset="-128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+ 1) *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 [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= </a:t>
            </a:r>
            <a:r>
              <a:rPr lang="fr-CA" altLang="en-US" i="1" dirty="0">
                <a:ea typeface="MS PGothic"/>
              </a:rPr>
              <a:t>h</a:t>
            </a:r>
            <a:r>
              <a:rPr lang="fr-CA" altLang="en-US" i="1" baseline="-25000" dirty="0">
                <a:ea typeface="MS PGothic"/>
              </a:rPr>
              <a:t>i</a:t>
            </a:r>
            <a:r>
              <a:rPr lang="fr-CA" altLang="en-US" i="1" dirty="0">
                <a:ea typeface="MS PGothic"/>
              </a:rPr>
              <a:t> 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(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 + 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) + (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 + </a:t>
            </a:r>
            <a:r>
              <a:rPr lang="fr-CA" altLang="en-US" i="1" dirty="0" err="1">
                <a:ea typeface="MS PGothic"/>
                <a:sym typeface="Symbol" panose="05050102010706020507" pitchFamily="18" charset="2"/>
              </a:rPr>
              <a:t>t</a:t>
            </a:r>
            <a:r>
              <a:rPr lang="fr-CA" altLang="en-US" i="1" baseline="-25000" dirty="0" err="1">
                <a:ea typeface="MS PGothic"/>
                <a:sym typeface="Symbol" panose="05050102010706020507" pitchFamily="18" charset="2"/>
              </a:rPr>
              <a:t>S</a:t>
            </a:r>
            <a:r>
              <a:rPr lang="fr-CA" altLang="en-US" dirty="0">
                <a:ea typeface="MS PGothic"/>
                <a:sym typeface="Symbol" panose="05050102010706020507" pitchFamily="18" charset="2"/>
              </a:rPr>
              <a:t>)]</a:t>
            </a:r>
            <a:endParaRPr lang="en-US" altLang="en-US" dirty="0">
              <a:ea typeface="MS PGothic" panose="020B0600070205080204" pitchFamily="34" charset="-128"/>
            </a:endParaRPr>
          </a:p>
          <a:p>
            <a:r>
              <a:rPr lang="en-US" altLang="en-US" b="1" dirty="0">
                <a:ea typeface="MS PGothic" panose="020B0600070205080204" pitchFamily="34" charset="-128"/>
              </a:rPr>
              <a:t>A3 </a:t>
            </a:r>
            <a:r>
              <a:rPr lang="en-US" altLang="en-US" dirty="0">
                <a:ea typeface="MS PGothic" panose="020B0600070205080204" pitchFamily="34" charset="-128"/>
              </a:rPr>
              <a:t>(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clustering index, equality on </a:t>
            </a:r>
            <a:r>
              <a:rPr lang="en-US" altLang="en-US" b="1" dirty="0" err="1">
                <a:solidFill>
                  <a:srgbClr val="002060"/>
                </a:solidFill>
                <a:ea typeface="MS PGothic" panose="020B0600070205080204" pitchFamily="34" charset="-128"/>
              </a:rPr>
              <a:t>nonkey</a:t>
            </a:r>
            <a:r>
              <a:rPr lang="en-US" altLang="en-US" dirty="0">
                <a:ea typeface="MS PGothic" panose="020B0600070205080204" pitchFamily="34" charset="-128"/>
              </a:rPr>
              <a:t>)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Retrieve multiple records. 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Records will be on consecutive blocks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Let b = number of blocks containing matching records</a:t>
            </a:r>
          </a:p>
          <a:p>
            <a:pPr lvl="1"/>
            <a:r>
              <a:rPr lang="en-US" altLang="en-US" i="1" dirty="0">
                <a:ea typeface="MS PGothic" panose="020B0600070205080204" pitchFamily="34" charset="-128"/>
              </a:rPr>
              <a:t>Cost</a:t>
            </a:r>
            <a:r>
              <a:rPr lang="en-US" altLang="en-US" dirty="0">
                <a:ea typeface="MS PGothic" panose="020B0600070205080204" pitchFamily="34" charset="-128"/>
              </a:rPr>
              <a:t> = </a:t>
            </a:r>
            <a:r>
              <a:rPr lang="en-US" altLang="en-US" i="1" dirty="0">
                <a:ea typeface="MS PGothic" panose="020B0600070205080204" pitchFamily="34" charset="-128"/>
              </a:rPr>
              <a:t>h</a:t>
            </a:r>
            <a:r>
              <a:rPr lang="en-US" altLang="en-US" i="1" baseline="-25000" dirty="0">
                <a:ea typeface="MS PGothic" panose="020B0600070205080204" pitchFamily="34" charset="-128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</a:rPr>
              <a:t> *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+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dirty="0">
                <a:ea typeface="MS PGothic" panose="020B0600070205080204" pitchFamily="34" charset="-128"/>
              </a:rPr>
              <a:t> +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T</a:t>
            </a:r>
            <a:r>
              <a:rPr lang="en-US" altLang="en-US" dirty="0">
                <a:ea typeface="MS PGothic" panose="020B0600070205080204" pitchFamily="34" charset="-128"/>
              </a:rPr>
              <a:t> * b</a:t>
            </a:r>
            <a:endParaRPr lang="en-US" altLang="en-US" i="1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>
            <a:extLst>
              <a:ext uri="{FF2B5EF4-FFF2-40B4-BE49-F238E27FC236}">
                <a16:creationId xmlns:a16="http://schemas.microsoft.com/office/drawing/2014/main" id="{669527DF-FFDC-4C5E-AEAD-2E439565E1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Selections Using Indices</a:t>
            </a:r>
          </a:p>
        </p:txBody>
      </p:sp>
      <p:sp>
        <p:nvSpPr>
          <p:cNvPr id="316419" name="Rectangle 3">
            <a:extLst>
              <a:ext uri="{FF2B5EF4-FFF2-40B4-BE49-F238E27FC236}">
                <a16:creationId xmlns:a16="http://schemas.microsoft.com/office/drawing/2014/main" id="{7DB53E9F-8A74-4C7D-8CBA-255265F636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80" y="1162657"/>
            <a:ext cx="7747168" cy="3192775"/>
          </a:xfrm>
        </p:spPr>
        <p:txBody>
          <a:bodyPr/>
          <a:lstStyle/>
          <a:p>
            <a:r>
              <a:rPr lang="en-US" altLang="en-US" b="1" dirty="0">
                <a:ea typeface="MS PGothic" panose="020B0600070205080204" pitchFamily="34" charset="-128"/>
              </a:rPr>
              <a:t>A4</a:t>
            </a:r>
            <a:r>
              <a:rPr lang="en-US" altLang="en-US" dirty="0">
                <a:ea typeface="MS PGothic" panose="020B0600070205080204" pitchFamily="34" charset="-128"/>
              </a:rPr>
              <a:t> (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secondary index, equality on key/non-key</a:t>
            </a:r>
            <a:r>
              <a:rPr lang="en-US" altLang="en-US" dirty="0">
                <a:ea typeface="MS PGothic" panose="020B0600070205080204" pitchFamily="34" charset="-128"/>
              </a:rPr>
              <a:t>)</a:t>
            </a:r>
            <a:r>
              <a:rPr lang="en-US" altLang="en-US" i="1" dirty="0">
                <a:ea typeface="MS PGothic" panose="020B0600070205080204" pitchFamily="34" charset="-128"/>
              </a:rPr>
              <a:t>.</a:t>
            </a:r>
            <a:endParaRPr lang="en-US" altLang="en-US" dirty="0">
              <a:ea typeface="MS PGothic" panose="020B0600070205080204" pitchFamily="34" charset="-128"/>
            </a:endParaRP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Retrieve a single record if the search-key is a candidate key</a:t>
            </a:r>
          </a:p>
          <a:p>
            <a:pPr lvl="2"/>
            <a:r>
              <a:rPr lang="en-US" altLang="en-US" i="1" dirty="0">
                <a:ea typeface="MS PGothic" panose="020B0600070205080204" pitchFamily="34" charset="-128"/>
              </a:rPr>
              <a:t>Cost = (h</a:t>
            </a:r>
            <a:r>
              <a:rPr lang="en-US" altLang="en-US" i="1" baseline="-25000" dirty="0">
                <a:ea typeface="MS PGothic" panose="020B0600070205080204" pitchFamily="34" charset="-128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+ </a:t>
            </a: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1</a:t>
            </a:r>
            <a:r>
              <a:rPr lang="en-US" altLang="en-US" dirty="0">
                <a:ea typeface="MS PGothic" panose="020B0600070205080204" pitchFamily="34" charset="-128"/>
              </a:rPr>
              <a:t>) *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 (i.e., same cast as A2)</a:t>
            </a:r>
            <a:endParaRPr lang="en-US" altLang="en-US" dirty="0">
              <a:ea typeface="MS PGothic" panose="020B0600070205080204" pitchFamily="34" charset="-128"/>
            </a:endParaRP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Retrieve multiple records if search-key is not a candidate key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each of </a:t>
            </a:r>
            <a:r>
              <a:rPr lang="en-US" altLang="en-US" i="1" dirty="0">
                <a:ea typeface="MS PGothic" panose="020B0600070205080204" pitchFamily="34" charset="-128"/>
              </a:rPr>
              <a:t>n</a:t>
            </a:r>
            <a:r>
              <a:rPr lang="en-US" altLang="en-US" dirty="0">
                <a:ea typeface="MS PGothic" panose="020B0600070205080204" pitchFamily="34" charset="-128"/>
              </a:rPr>
              <a:t> matching records may be on a different block  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Cost =  (</a:t>
            </a:r>
            <a:r>
              <a:rPr lang="en-US" altLang="en-US" i="1" dirty="0">
                <a:ea typeface="MS PGothic" panose="020B0600070205080204" pitchFamily="34" charset="-128"/>
              </a:rPr>
              <a:t>h</a:t>
            </a:r>
            <a:r>
              <a:rPr lang="en-US" altLang="en-US" i="1" baseline="-25000" dirty="0">
                <a:ea typeface="MS PGothic" panose="020B0600070205080204" pitchFamily="34" charset="-128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+ </a:t>
            </a:r>
            <a:r>
              <a:rPr lang="en-US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n</a:t>
            </a:r>
            <a:r>
              <a:rPr lang="en-US" altLang="en-US" i="1" dirty="0">
                <a:ea typeface="MS PGothic" panose="020B0600070205080204" pitchFamily="34" charset="-128"/>
              </a:rPr>
              <a:t>) *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</a:p>
          <a:p>
            <a:pPr lvl="3"/>
            <a:r>
              <a:rPr lang="en-US" altLang="en-US" dirty="0">
                <a:ea typeface="MS PGothic" panose="020B0600070205080204" pitchFamily="34" charset="-128"/>
              </a:rPr>
              <a:t>Can be very expensive!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9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>
            <a:extLst>
              <a:ext uri="{FF2B5EF4-FFF2-40B4-BE49-F238E27FC236}">
                <a16:creationId xmlns:a16="http://schemas.microsoft.com/office/drawing/2014/main" id="{63DD128C-77F0-4A3D-A3AD-12E6BC9F55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Selections Involving Comparisons</a:t>
            </a:r>
          </a:p>
        </p:txBody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C20946C2-54EF-43A4-BEEE-FF0078C6C2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9374" y="1174689"/>
            <a:ext cx="7638801" cy="47207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kumimoji="0" lang="en-US" altLang="en-US" dirty="0">
                <a:ea typeface="MS PGothic" panose="020B0600070205080204" pitchFamily="34" charset="-128"/>
              </a:rPr>
              <a:t>Can implement selections of the form 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kumimoji="0"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A</a:t>
            </a:r>
            <a:r>
              <a:rPr kumimoji="0"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</a:t>
            </a:r>
            <a:r>
              <a:rPr kumimoji="0"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V 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or </a:t>
            </a:r>
            <a:r>
              <a:rPr kumimoji="0"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A </a:t>
            </a:r>
            <a:r>
              <a:rPr kumimoji="0"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 </a:t>
            </a:r>
            <a:r>
              <a:rPr kumimoji="0"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V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by using</a:t>
            </a:r>
          </a:p>
          <a:p>
            <a:pPr lvl="1">
              <a:lnSpc>
                <a:spcPct val="90000"/>
              </a:lnSpc>
            </a:pP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a linear file scan,</a:t>
            </a:r>
          </a:p>
          <a:p>
            <a:pPr lvl="1">
              <a:lnSpc>
                <a:spcPct val="90000"/>
              </a:lnSpc>
            </a:pP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or by using indices in the following ways:</a:t>
            </a:r>
          </a:p>
          <a:p>
            <a:pPr>
              <a:lnSpc>
                <a:spcPct val="90000"/>
              </a:lnSpc>
            </a:pPr>
            <a:r>
              <a:rPr lang="en-US" altLang="en-US" b="1" dirty="0">
                <a:ea typeface="MS PGothic" panose="020B0600070205080204" pitchFamily="34" charset="-128"/>
              </a:rPr>
              <a:t>A5</a:t>
            </a:r>
            <a:r>
              <a:rPr lang="en-US" altLang="en-US" dirty="0">
                <a:ea typeface="MS PGothic" panose="020B0600070205080204" pitchFamily="34" charset="-128"/>
              </a:rPr>
              <a:t> (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clustering index, comparison</a:t>
            </a:r>
            <a:r>
              <a:rPr lang="en-US" altLang="en-US" dirty="0">
                <a:ea typeface="MS PGothic" panose="020B0600070205080204" pitchFamily="34" charset="-128"/>
              </a:rPr>
              <a:t>)</a:t>
            </a:r>
            <a:r>
              <a:rPr lang="en-US" altLang="en-US" i="1" dirty="0">
                <a:ea typeface="MS PGothic" panose="020B0600070205080204" pitchFamily="34" charset="-128"/>
              </a:rPr>
              <a:t>.</a:t>
            </a:r>
            <a:r>
              <a:rPr lang="en-US" altLang="en-US" dirty="0">
                <a:ea typeface="MS PGothic" panose="020B0600070205080204" pitchFamily="34" charset="-128"/>
              </a:rPr>
              <a:t> (Relation is sorted on A)</a:t>
            </a:r>
            <a:endParaRPr lang="en-US" altLang="en-US" i="1" dirty="0">
              <a:ea typeface="MS PGothic" panose="020B0600070205080204" pitchFamily="34" charset="-128"/>
            </a:endParaRP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For 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kumimoji="0"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A  V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(r)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use index to find first tuple 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v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and scan relation sequentially  from there</a:t>
            </a:r>
          </a:p>
          <a:p>
            <a:pPr lvl="2">
              <a:lnSpc>
                <a:spcPct val="90000"/>
              </a:lnSpc>
            </a:pP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For </a:t>
            </a:r>
            <a:r>
              <a:rPr kumimoji="0"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A</a:t>
            </a:r>
            <a:r>
              <a:rPr kumimoji="0"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</a:t>
            </a:r>
            <a:r>
              <a:rPr kumimoji="0"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V 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just scan relation sequentially till first tuple &gt; 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v; 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do not use index</a:t>
            </a:r>
            <a:endParaRPr lang="en-US" altLang="en-US" dirty="0">
              <a:ea typeface="MS PGothic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b="1" dirty="0">
                <a:ea typeface="MS PGothic" panose="020B0600070205080204" pitchFamily="34" charset="-128"/>
              </a:rPr>
              <a:t>A6</a:t>
            </a:r>
            <a:r>
              <a:rPr lang="en-US" altLang="en-US" dirty="0">
                <a:ea typeface="MS PGothic" panose="020B0600070205080204" pitchFamily="34" charset="-128"/>
              </a:rPr>
              <a:t> (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secondary index, comparison</a:t>
            </a:r>
            <a:r>
              <a:rPr lang="en-US" altLang="en-US" dirty="0">
                <a:ea typeface="MS PGothic" panose="020B0600070205080204" pitchFamily="34" charset="-128"/>
              </a:rPr>
              <a:t>). 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For 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kumimoji="0"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A  V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(r)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use index to find first index entry 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v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and scan index sequentially  from there, </a:t>
            </a:r>
            <a:r>
              <a:rPr kumimoji="0" lang="en-US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to find pointers to records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.</a:t>
            </a:r>
          </a:p>
          <a:p>
            <a:pPr lvl="2">
              <a:lnSpc>
                <a:spcPct val="90000"/>
              </a:lnSpc>
            </a:pP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For </a:t>
            </a:r>
            <a:r>
              <a:rPr kumimoji="0"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A</a:t>
            </a:r>
            <a:r>
              <a:rPr kumimoji="0"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</a:t>
            </a:r>
            <a:r>
              <a:rPr kumimoji="0"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V 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just scan leaf pages of index finding pointers to records, till first entry &gt; </a:t>
            </a:r>
            <a:r>
              <a:rPr kumimoji="0"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v</a:t>
            </a:r>
            <a:endParaRPr lang="en-US" altLang="en-US" i="1" dirty="0">
              <a:ea typeface="MS PGothic" panose="020B0600070205080204" pitchFamily="34" charset="-128"/>
            </a:endParaRPr>
          </a:p>
          <a:p>
            <a:pPr lvl="2">
              <a:lnSpc>
                <a:spcPct val="90000"/>
              </a:lnSpc>
            </a:pP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In either case, retrieve records that are pointed to</a:t>
            </a:r>
          </a:p>
          <a:p>
            <a:pPr lvl="2">
              <a:lnSpc>
                <a:spcPct val="90000"/>
              </a:lnSpc>
            </a:pPr>
            <a:r>
              <a:rPr kumimoji="0"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requires an I/O per record;</a:t>
            </a:r>
            <a:r>
              <a:rPr lang="en-US" altLang="en-US" dirty="0">
                <a:ea typeface="MS PGothic" panose="020B0600070205080204" pitchFamily="34" charset="-128"/>
              </a:rPr>
              <a:t> Linear file scan may be cheaper!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>
            <a:extLst>
              <a:ext uri="{FF2B5EF4-FFF2-40B4-BE49-F238E27FC236}">
                <a16:creationId xmlns:a16="http://schemas.microsoft.com/office/drawing/2014/main" id="{7FD05BB0-1BC5-4784-9BDD-C08905CE8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Implementation of Complex Selections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BB2B64C1-1D3F-4E22-A3D1-7315FFB662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8249" y="1186721"/>
            <a:ext cx="7505638" cy="5086858"/>
          </a:xfrm>
        </p:spPr>
        <p:txBody>
          <a:bodyPr/>
          <a:lstStyle/>
          <a:p>
            <a:pPr>
              <a:tabLst>
                <a:tab pos="2338388" algn="l"/>
              </a:tabLst>
            </a:pPr>
            <a:r>
              <a:rPr lang="en-US" altLang="en-US" b="1" dirty="0">
                <a:ea typeface="MS PGothic" panose="020B0600070205080204" pitchFamily="34" charset="-128"/>
                <a:sym typeface="Greek Symbols" pitchFamily="18" charset="2"/>
              </a:rPr>
              <a:t>Conjunction: 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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2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. . .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n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r)  </a:t>
            </a:r>
          </a:p>
          <a:p>
            <a:pPr>
              <a:tabLst>
                <a:tab pos="2338388" algn="l"/>
              </a:tabLst>
            </a:pPr>
            <a:r>
              <a:rPr lang="en-US" altLang="en-US" b="1" dirty="0">
                <a:ea typeface="MS PGothic" panose="020B0600070205080204" pitchFamily="34" charset="-128"/>
              </a:rPr>
              <a:t>A7</a:t>
            </a:r>
            <a:r>
              <a:rPr lang="en-US" altLang="en-US" dirty="0">
                <a:ea typeface="MS PGothic" panose="020B0600070205080204" pitchFamily="34" charset="-128"/>
              </a:rPr>
              <a:t> (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conjunctive selection using one index</a:t>
            </a:r>
            <a:r>
              <a:rPr lang="en-US" altLang="en-US" dirty="0">
                <a:ea typeface="MS PGothic" panose="020B0600070205080204" pitchFamily="34" charset="-128"/>
              </a:rPr>
              <a:t>).</a:t>
            </a:r>
            <a:r>
              <a:rPr lang="en-US" altLang="en-US" i="1" dirty="0">
                <a:ea typeface="MS PGothic" panose="020B0600070205080204" pitchFamily="34" charset="-128"/>
              </a:rPr>
              <a:t>  </a:t>
            </a:r>
          </a:p>
          <a:p>
            <a:pPr lvl="1">
              <a:tabLst>
                <a:tab pos="2338388" algn="l"/>
              </a:tabLst>
            </a:pPr>
            <a:r>
              <a:rPr lang="en-US" altLang="en-US" dirty="0">
                <a:ea typeface="MS PGothic" panose="020B0600070205080204" pitchFamily="34" charset="-128"/>
              </a:rPr>
              <a:t>Select a combination of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i="1" baseline="-25000" dirty="0" err="1">
                <a:ea typeface="MS PGothic" panose="020B0600070205080204" pitchFamily="34" charset="-128"/>
                <a:sym typeface="Greek Symbols" pitchFamily="18" charset="2"/>
              </a:rPr>
              <a:t>i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and algorithms A1 through A7 that results in the least cost for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(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r).</a:t>
            </a:r>
          </a:p>
          <a:p>
            <a:pPr lvl="1">
              <a:tabLst>
                <a:tab pos="2338388" algn="l"/>
              </a:tabLst>
            </a:pP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Test other conditions on tuple after fetching it into memory buffer.</a:t>
            </a:r>
          </a:p>
          <a:p>
            <a:pPr>
              <a:tabLst>
                <a:tab pos="2338388" algn="l"/>
              </a:tabLst>
            </a:pPr>
            <a:r>
              <a:rPr lang="en-US" altLang="en-US" b="1" dirty="0">
                <a:ea typeface="MS PGothic" panose="020B0600070205080204" pitchFamily="34" charset="-128"/>
                <a:sym typeface="Greek Symbols" pitchFamily="18" charset="2"/>
              </a:rPr>
              <a:t>A8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(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conjunctive selection using composite index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).  </a:t>
            </a:r>
          </a:p>
          <a:p>
            <a:pPr lvl="1">
              <a:tabLst>
                <a:tab pos="2338388" algn="l"/>
              </a:tabLst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Use appropriate composite (multiple-key) index if available.</a:t>
            </a:r>
          </a:p>
          <a:p>
            <a:pPr>
              <a:tabLst>
                <a:tab pos="2338388" algn="l"/>
              </a:tabLst>
            </a:pPr>
            <a:r>
              <a:rPr lang="en-US" altLang="en-US" b="1" dirty="0">
                <a:ea typeface="MS PGothic" panose="020B0600070205080204" pitchFamily="34" charset="-128"/>
                <a:sym typeface="Greek Symbols" pitchFamily="18" charset="2"/>
              </a:rPr>
              <a:t>A9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(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conjunctive selection by intersection of identifiers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).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</a:t>
            </a:r>
          </a:p>
          <a:p>
            <a:pPr lvl="1">
              <a:tabLst>
                <a:tab pos="2338388" algn="l"/>
              </a:tabLst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Requires indices with record pointers. </a:t>
            </a:r>
          </a:p>
          <a:p>
            <a:pPr lvl="2">
              <a:tabLst>
                <a:tab pos="2338388" algn="l"/>
              </a:tabLst>
            </a:pPr>
            <a:r>
              <a:rPr lang="en-CA" altLang="en-US" dirty="0">
                <a:ea typeface="MS PGothic" panose="020B0600070205080204" pitchFamily="34" charset="-128"/>
                <a:sym typeface="Greek Symbols" pitchFamily="18" charset="2"/>
              </a:rPr>
              <a:t>Applicable if </a:t>
            </a:r>
            <a:r>
              <a:rPr lang="en-CA" altLang="en-US" i="1" dirty="0">
                <a:ea typeface="MS PGothic" panose="020B0600070205080204" pitchFamily="34" charset="-128"/>
                <a:sym typeface="Greek Symbols" pitchFamily="18" charset="2"/>
              </a:rPr>
              <a:t>some </a:t>
            </a:r>
            <a:r>
              <a:rPr lang="en-CA" altLang="en-US" dirty="0">
                <a:ea typeface="MS PGothic" panose="020B0600070205080204" pitchFamily="34" charset="-128"/>
                <a:sym typeface="Greek Symbols" pitchFamily="18" charset="2"/>
              </a:rPr>
              <a:t>conditions have available indices. </a:t>
            </a:r>
            <a:endParaRPr lang="en-US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 lvl="3">
              <a:tabLst>
                <a:tab pos="2338388" algn="l"/>
              </a:tabLst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Use corresponding index for each condition, and take intersection of all the obtained sets of record pointers. </a:t>
            </a:r>
          </a:p>
          <a:p>
            <a:pPr lvl="3">
              <a:tabLst>
                <a:tab pos="2338388" algn="l"/>
              </a:tabLst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Then fetch records from file</a:t>
            </a:r>
          </a:p>
          <a:p>
            <a:pPr lvl="3">
              <a:tabLst>
                <a:tab pos="2338388" algn="l"/>
              </a:tabLst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If some conditions do not have appropriate indices, apply test in memory.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7CA54525-062A-441C-8B55-B1782A395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Algorithms for Complex Selections</a:t>
            </a:r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855EF866-759B-4729-84CD-6D98CCFE56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9374" y="1191276"/>
            <a:ext cx="7594412" cy="3902640"/>
          </a:xfrm>
        </p:spPr>
        <p:txBody>
          <a:bodyPr/>
          <a:lstStyle/>
          <a:p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Disjunction: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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2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. . .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n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r). </a:t>
            </a:r>
            <a:endParaRPr lang="en-US" altLang="en-US" dirty="0"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r>
              <a:rPr lang="en-US" altLang="en-US" b="1" dirty="0">
                <a:ea typeface="MS PGothic" panose="020B0600070205080204" pitchFamily="34" charset="-128"/>
                <a:sym typeface="Greek Symbols" pitchFamily="18" charset="2"/>
              </a:rPr>
              <a:t>A10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(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disjunctive selection by union of identifiers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). 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Applicable if 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all 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conditions have available indices.  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Otherwise use linear scan.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Use corresponding index for each condition, and take union of all the obtained sets of record pointers. 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Then fetch records from file</a:t>
            </a:r>
          </a:p>
          <a:p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Negation: 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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r)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Use linear scan on file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If very few records satisfy , and an index is applicable to 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Find satisfying records using index and fetch from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7CA54525-062A-441C-8B55-B1782A395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Bitmap Index Scan</a:t>
            </a:r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855EF866-759B-4729-84CD-6D98CCFE56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6" y="1136345"/>
            <a:ext cx="7421732" cy="4364076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The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bitmap index scan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algorithm of PostgreSQL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Bridges gap between secondary index scan and linear file scan when number of matching records is not known before execution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Bitmap with 1 bit per page in relation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Steps: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Index scan used to find record ids, and set bit of corresponding page in bitmap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Linear file scan fetching only pages with bit set to 1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Performance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Similar to index scan when only a few bits are set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Similar to linear file scan when most bits are set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Never behaves very badly compared to best alternative</a:t>
            </a:r>
          </a:p>
        </p:txBody>
      </p:sp>
    </p:spTree>
    <p:extLst>
      <p:ext uri="{BB962C8B-B14F-4D97-AF65-F5344CB8AC3E}">
        <p14:creationId xmlns:p14="http://schemas.microsoft.com/office/powerpoint/2010/main" val="389507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>
            <a:extLst>
              <a:ext uri="{FF2B5EF4-FFF2-40B4-BE49-F238E27FC236}">
                <a16:creationId xmlns:a16="http://schemas.microsoft.com/office/drawing/2014/main" id="{30ADAA97-BAE6-4F68-846B-69138BFF14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Sorting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363E5989-E98B-420C-AFB3-5AD92AE20E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5" y="1234849"/>
            <a:ext cx="7501630" cy="2085867"/>
          </a:xfrm>
        </p:spPr>
        <p:txBody>
          <a:bodyPr/>
          <a:lstStyle/>
          <a:p>
            <a:r>
              <a:rPr lang="en-US" altLang="en-US" b="1" dirty="0">
                <a:ea typeface="MS PGothic" panose="020B0600070205080204" pitchFamily="34" charset="-128"/>
              </a:rPr>
              <a:t>First possible algorithm</a:t>
            </a:r>
            <a:r>
              <a:rPr lang="en-US" altLang="en-US" dirty="0">
                <a:ea typeface="MS PGothic" panose="020B0600070205080204" pitchFamily="34" charset="-128"/>
              </a:rPr>
              <a:t>: We may build an index on the relation, and then use the index to read the relation in sorted order.  May lead to one disk block access for each tuple.</a:t>
            </a:r>
          </a:p>
          <a:p>
            <a:r>
              <a:rPr lang="en-US" altLang="en-US" b="1" dirty="0">
                <a:ea typeface="MS PGothic" panose="020B0600070205080204" pitchFamily="34" charset="-128"/>
              </a:rPr>
              <a:t>Best algorithm</a:t>
            </a:r>
            <a:r>
              <a:rPr lang="en-US" altLang="en-US" dirty="0">
                <a:ea typeface="MS PGothic" panose="020B0600070205080204" pitchFamily="34" charset="-128"/>
              </a:rPr>
              <a:t>: For relations that fit in memory, techniques like quicksort can be used.  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For relations that don</a:t>
            </a:r>
            <a:r>
              <a:rPr lang="ja-JP" altLang="en-US" dirty="0">
                <a:ea typeface="MS PGothic" panose="020B0600070205080204" pitchFamily="34" charset="-128"/>
              </a:rPr>
              <a:t>’</a:t>
            </a:r>
            <a:r>
              <a:rPr lang="en-US" altLang="ja-JP" dirty="0">
                <a:ea typeface="MS PGothic" panose="020B0600070205080204" pitchFamily="34" charset="-128"/>
              </a:rPr>
              <a:t>t fit in memory, </a:t>
            </a:r>
            <a:r>
              <a:rPr lang="en-US" altLang="ja-JP" b="1" dirty="0">
                <a:ea typeface="MS PGothic" panose="020B0600070205080204" pitchFamily="34" charset="-128"/>
              </a:rPr>
              <a:t>external sort-merge </a:t>
            </a:r>
            <a:r>
              <a:rPr lang="en-US" altLang="ja-JP" dirty="0">
                <a:ea typeface="MS PGothic" panose="020B0600070205080204" pitchFamily="34" charset="-128"/>
              </a:rPr>
              <a:t>is a good choice. </a:t>
            </a:r>
            <a:endParaRPr lang="en-US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>
            <a:extLst>
              <a:ext uri="{FF2B5EF4-FFF2-40B4-BE49-F238E27FC236}">
                <a16:creationId xmlns:a16="http://schemas.microsoft.com/office/drawing/2014/main" id="{2E05F04B-6D1D-4332-BF78-7954D146D0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7288" y="272720"/>
            <a:ext cx="7812088" cy="457200"/>
          </a:xfrm>
        </p:spPr>
        <p:txBody>
          <a:bodyPr/>
          <a:lstStyle/>
          <a:p>
            <a:pPr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Example: External Sorting Using Sort-Merge</a:t>
            </a:r>
          </a:p>
        </p:txBody>
      </p:sp>
      <p:pic>
        <p:nvPicPr>
          <p:cNvPr id="37891" name="Picture 8">
            <a:extLst>
              <a:ext uri="{FF2B5EF4-FFF2-40B4-BE49-F238E27FC236}">
                <a16:creationId xmlns:a16="http://schemas.microsoft.com/office/drawing/2014/main" id="{721DF48C-363E-4408-8053-3C04462AC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439" y="1285591"/>
            <a:ext cx="4292349" cy="4854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>
            <a:extLst>
              <a:ext uri="{FF2B5EF4-FFF2-40B4-BE49-F238E27FC236}">
                <a16:creationId xmlns:a16="http://schemas.microsoft.com/office/drawing/2014/main" id="{FF0E6F30-3341-416A-97A7-D2C72A5D0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External Sort-Merge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F6CCD75-942C-439D-82FA-FF88628B29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2737" y="1530227"/>
            <a:ext cx="8449989" cy="2404099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>
                <a:ea typeface="MS PGothic" panose="020B0600070205080204" pitchFamily="34" charset="-128"/>
              </a:rPr>
              <a:t>1.  </a:t>
            </a:r>
            <a:r>
              <a:rPr lang="en-US" altLang="en-US" b="1" dirty="0">
                <a:ea typeface="MS PGothic" panose="020B0600070205080204" pitchFamily="34" charset="-128"/>
              </a:rPr>
              <a:t>Create sorted</a:t>
            </a:r>
            <a:r>
              <a:rPr lang="en-US" altLang="en-US" dirty="0">
                <a:ea typeface="MS PGothic" panose="020B0600070205080204" pitchFamily="34" charset="-128"/>
              </a:rPr>
              <a:t>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runs</a:t>
            </a:r>
            <a:r>
              <a:rPr lang="en-US" altLang="en-US" dirty="0">
                <a:ea typeface="MS PGothic" panose="020B0600070205080204" pitchFamily="34" charset="-128"/>
              </a:rPr>
              <a:t>.  Let </a:t>
            </a:r>
            <a:r>
              <a:rPr lang="en-US" altLang="en-US" i="1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be 0 initially. (</a:t>
            </a:r>
            <a:r>
              <a:rPr lang="en-US" altLang="en-US" i="1" dirty="0" err="1">
                <a:ea typeface="MS PGothic" panose="020B0600070205080204" pitchFamily="34" charset="-128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saves the current number of runs)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     Repeatedly do the following till the end of the relation: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     (a)  Read </a:t>
            </a:r>
            <a:r>
              <a:rPr lang="en-US" altLang="en-US" i="1" dirty="0">
                <a:ea typeface="MS PGothic" panose="020B0600070205080204" pitchFamily="34" charset="-128"/>
              </a:rPr>
              <a:t>M</a:t>
            </a:r>
            <a:r>
              <a:rPr lang="en-US" altLang="en-US" dirty="0">
                <a:ea typeface="MS PGothic" panose="020B0600070205080204" pitchFamily="34" charset="-128"/>
              </a:rPr>
              <a:t> blocks of relation into memory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     (b)  Sort the in-memory blocks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     (c)  Write sorted data to run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; increment </a:t>
            </a:r>
            <a:r>
              <a:rPr lang="en-US" altLang="en-US" i="1" dirty="0" err="1">
                <a:ea typeface="MS PGothic" panose="020B0600070205080204" pitchFamily="34" charset="-128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</a:rPr>
              <a:t>.</a:t>
            </a:r>
            <a:br>
              <a:rPr lang="en-US" altLang="en-US" i="1" dirty="0">
                <a:ea typeface="MS PGothic" panose="020B0600070205080204" pitchFamily="34" charset="-128"/>
              </a:rPr>
            </a:br>
            <a:r>
              <a:rPr lang="en-US" altLang="en-US" sz="800" i="1" dirty="0">
                <a:ea typeface="MS PGothic" panose="020B0600070205080204" pitchFamily="34" charset="-128"/>
              </a:rPr>
              <a:t> </a:t>
            </a:r>
          </a:p>
          <a:p>
            <a:pPr marL="0" indent="0">
              <a:buNone/>
            </a:pPr>
            <a:r>
              <a:rPr lang="en-US" altLang="en-US" dirty="0">
                <a:ea typeface="MS PGothic" panose="020B0600070205080204" pitchFamily="34" charset="-128"/>
              </a:rPr>
              <a:t>Let the final value of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i="1" dirty="0" err="1">
                <a:ea typeface="MS PGothic" panose="020B0600070205080204" pitchFamily="34" charset="-128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be </a:t>
            </a:r>
            <a:r>
              <a:rPr lang="en-US" altLang="en-US" i="1" dirty="0">
                <a:ea typeface="MS PGothic" panose="020B0600070205080204" pitchFamily="34" charset="-128"/>
              </a:rPr>
              <a:t>N</a:t>
            </a:r>
          </a:p>
          <a:p>
            <a:pPr marL="0" indent="0">
              <a:buNone/>
            </a:pPr>
            <a:r>
              <a:rPr lang="en-US" altLang="en-US" dirty="0">
                <a:ea typeface="MS PGothic" panose="020B0600070205080204" pitchFamily="34" charset="-128"/>
              </a:rPr>
              <a:t>2.  </a:t>
            </a:r>
            <a:r>
              <a:rPr lang="en-US" altLang="en-US" i="1" dirty="0">
                <a:ea typeface="MS PGothic" panose="020B0600070205080204" pitchFamily="34" charset="-128"/>
              </a:rPr>
              <a:t>Merge the runs (next slide)…..</a:t>
            </a:r>
            <a:endParaRPr lang="en-US" altLang="en-US" dirty="0">
              <a:ea typeface="MS PGothic" panose="020B0600070205080204" pitchFamily="34" charset="-128"/>
            </a:endParaRPr>
          </a:p>
        </p:txBody>
      </p:sp>
      <p:sp>
        <p:nvSpPr>
          <p:cNvPr id="39940" name="Text Box 4">
            <a:extLst>
              <a:ext uri="{FF2B5EF4-FFF2-40B4-BE49-F238E27FC236}">
                <a16:creationId xmlns:a16="http://schemas.microsoft.com/office/drawing/2014/main" id="{19586A7C-CFE1-4107-AB21-0043BE6F0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380" y="1124655"/>
            <a:ext cx="5459766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65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-65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1700" dirty="0"/>
              <a:t> Let </a:t>
            </a:r>
            <a:r>
              <a:rPr kumimoji="0" lang="en-US" altLang="en-US" sz="1700" i="1" dirty="0"/>
              <a:t>M</a:t>
            </a:r>
            <a:r>
              <a:rPr kumimoji="0" lang="en-US" altLang="en-US" sz="1700" dirty="0"/>
              <a:t> denote memory size (in pages).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83E7B48-50DD-40B1-82EB-DB0F7EE991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Chapter 15:  Query Processing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04C8AB1-093B-4BD3-B57D-1117443AEF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9374" y="1174689"/>
            <a:ext cx="7509376" cy="3096524"/>
          </a:xfrm>
        </p:spPr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Overview </a:t>
            </a:r>
          </a:p>
          <a:p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Measures of Query Cost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Selection Operation  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Sorting 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Join Operation 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Other Operations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Evaluation of Expressions</a:t>
            </a:r>
          </a:p>
        </p:txBody>
      </p:sp>
    </p:spTree>
  </p:cSld>
  <p:clrMapOvr>
    <a:masterClrMapping/>
  </p:clrMapOvr>
  <p:transition advTm="5014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>
            <a:extLst>
              <a:ext uri="{FF2B5EF4-FFF2-40B4-BE49-F238E27FC236}">
                <a16:creationId xmlns:a16="http://schemas.microsoft.com/office/drawing/2014/main" id="{B455E99A-6E33-4D71-AC5E-6946BAEB2C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External Sort-Merge (Cont.)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55E9DD6-1995-4144-A54F-C000727D8C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4" y="1168380"/>
            <a:ext cx="7483876" cy="3945043"/>
          </a:xfrm>
        </p:spPr>
        <p:txBody>
          <a:bodyPr/>
          <a:lstStyle/>
          <a:p>
            <a:pPr marL="0" indent="0">
              <a:buNone/>
            </a:pP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2.    </a:t>
            </a:r>
            <a:r>
              <a:rPr lang="en-US" altLang="en-US" b="1" dirty="0">
                <a:ea typeface="MS PGothic" panose="020B0600070205080204" pitchFamily="34" charset="-128"/>
              </a:rPr>
              <a:t>Merge the runs (N-way merge)</a:t>
            </a:r>
            <a:r>
              <a:rPr lang="en-US" altLang="en-US" dirty="0">
                <a:ea typeface="MS PGothic" panose="020B0600070205080204" pitchFamily="34" charset="-128"/>
              </a:rPr>
              <a:t>. We assume (for now) that </a:t>
            </a:r>
            <a:r>
              <a:rPr lang="en-US" altLang="en-US" i="1" dirty="0">
                <a:ea typeface="MS PGothic" panose="020B0600070205080204" pitchFamily="34" charset="-128"/>
              </a:rPr>
              <a:t>N</a:t>
            </a:r>
            <a:r>
              <a:rPr lang="en-US" altLang="en-US" dirty="0">
                <a:ea typeface="MS PGothic" panose="020B0600070205080204" pitchFamily="34" charset="-128"/>
              </a:rPr>
              <a:t> &lt; </a:t>
            </a:r>
            <a:r>
              <a:rPr lang="en-US" altLang="en-US" i="1" dirty="0">
                <a:ea typeface="MS PGothic" panose="020B0600070205080204" pitchFamily="34" charset="-128"/>
              </a:rPr>
              <a:t>M</a:t>
            </a:r>
            <a:r>
              <a:rPr lang="en-US" altLang="en-US" dirty="0">
                <a:ea typeface="MS PGothic" panose="020B0600070205080204" pitchFamily="34" charset="-128"/>
              </a:rPr>
              <a:t>. </a:t>
            </a:r>
          </a:p>
          <a:p>
            <a:pPr marL="457200" lvl="1" indent="0">
              <a:buNone/>
            </a:pPr>
            <a:r>
              <a:rPr lang="en-US" altLang="en-US" b="1" dirty="0">
                <a:solidFill>
                  <a:srgbClr val="FF9900"/>
                </a:solidFill>
                <a:ea typeface="MS PGothic" panose="020B0600070205080204" pitchFamily="34" charset="-128"/>
              </a:rPr>
              <a:t>1.</a:t>
            </a:r>
            <a:r>
              <a:rPr lang="en-US" altLang="en-US" dirty="0">
                <a:ea typeface="MS PGothic" panose="020B0600070205080204" pitchFamily="34" charset="-128"/>
              </a:rPr>
              <a:t>	Use </a:t>
            </a:r>
            <a:r>
              <a:rPr lang="en-US" altLang="en-US" i="1" dirty="0">
                <a:ea typeface="MS PGothic" panose="020B0600070205080204" pitchFamily="34" charset="-128"/>
              </a:rPr>
              <a:t>N</a:t>
            </a:r>
            <a:r>
              <a:rPr lang="en-US" altLang="en-US" dirty="0">
                <a:ea typeface="MS PGothic" panose="020B0600070205080204" pitchFamily="34" charset="-128"/>
              </a:rPr>
              <a:t> blocks of memory to buffer input runs, and 1 block to buffer 	output. Read the first block of each run into its buffer page</a:t>
            </a:r>
          </a:p>
          <a:p>
            <a:pPr marL="457200" lvl="1" indent="0">
              <a:buNone/>
            </a:pPr>
            <a:r>
              <a:rPr lang="en-US" altLang="en-US" b="1" dirty="0">
                <a:solidFill>
                  <a:srgbClr val="FF9900"/>
                </a:solidFill>
                <a:ea typeface="MS PGothic" panose="020B0600070205080204" pitchFamily="34" charset="-128"/>
              </a:rPr>
              <a:t>2.    </a:t>
            </a:r>
            <a:r>
              <a:rPr lang="en-US" altLang="en-US" b="1" dirty="0">
                <a:ea typeface="MS PGothic" panose="020B0600070205080204" pitchFamily="34" charset="-128"/>
              </a:rPr>
              <a:t>repeat</a:t>
            </a:r>
          </a:p>
          <a:p>
            <a:pPr marL="1200150" lvl="2" indent="-342900"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</a:rPr>
              <a:t>Select the first record (in sort order) among all buffer pages</a:t>
            </a:r>
          </a:p>
          <a:p>
            <a:pPr marL="1200150" lvl="2" indent="-342900"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</a:rPr>
              <a:t>Write the record to the output buffer.  If the output buffer is full write it to disk.</a:t>
            </a:r>
          </a:p>
          <a:p>
            <a:pPr marL="1200150" lvl="2" indent="-342900"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</a:rPr>
              <a:t>Delete the record from its input buffer page.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b="1" dirty="0">
                <a:ea typeface="MS PGothic" panose="020B0600070205080204" pitchFamily="34" charset="-128"/>
              </a:rPr>
              <a:t>If</a:t>
            </a:r>
            <a:r>
              <a:rPr lang="en-US" altLang="en-US" dirty="0">
                <a:ea typeface="MS PGothic" panose="020B0600070205080204" pitchFamily="34" charset="-128"/>
              </a:rPr>
              <a:t> the buffer page becomes empty </a:t>
            </a:r>
            <a:r>
              <a:rPr lang="en-US" altLang="en-US" b="1" dirty="0">
                <a:ea typeface="MS PGothic" panose="020B0600070205080204" pitchFamily="34" charset="-128"/>
              </a:rPr>
              <a:t>then</a:t>
            </a:r>
            <a:br>
              <a:rPr lang="en-US" altLang="en-US" b="1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   read the next block (if any) of the run into the buffer. </a:t>
            </a:r>
          </a:p>
          <a:p>
            <a:pPr marL="457200" lvl="1" indent="0">
              <a:buNone/>
            </a:pPr>
            <a:r>
              <a:rPr lang="en-US" altLang="en-US" b="1" dirty="0">
                <a:solidFill>
                  <a:srgbClr val="FF9900"/>
                </a:solidFill>
                <a:ea typeface="MS PGothic" panose="020B0600070205080204" pitchFamily="34" charset="-128"/>
              </a:rPr>
              <a:t>3.</a:t>
            </a:r>
            <a:r>
              <a:rPr lang="en-US" altLang="en-US" b="1" dirty="0">
                <a:ea typeface="MS PGothic" panose="020B0600070205080204" pitchFamily="34" charset="-128"/>
              </a:rPr>
              <a:t>    until</a:t>
            </a:r>
            <a:r>
              <a:rPr lang="en-US" altLang="en-US" dirty="0">
                <a:ea typeface="MS PGothic" panose="020B0600070205080204" pitchFamily="34" charset="-128"/>
              </a:rPr>
              <a:t> all input buffer pages are empty:</a:t>
            </a:r>
          </a:p>
        </p:txBody>
      </p:sp>
    </p:spTree>
    <p:extLst>
      <p:ext uri="{BB962C8B-B14F-4D97-AF65-F5344CB8AC3E}">
        <p14:creationId xmlns:p14="http://schemas.microsoft.com/office/powerpoint/2010/main" val="152073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>
            <a:extLst>
              <a:ext uri="{FF2B5EF4-FFF2-40B4-BE49-F238E27FC236}">
                <a16:creationId xmlns:a16="http://schemas.microsoft.com/office/drawing/2014/main" id="{7F8477BF-A00E-4926-BD0B-683BCBA00A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External Sort-Merge (Cont.)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8BC4BBE-E990-4F52-8483-E23470A741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9" y="1162657"/>
            <a:ext cx="7482474" cy="2735577"/>
          </a:xfrm>
        </p:spPr>
        <p:txBody>
          <a:bodyPr/>
          <a:lstStyle/>
          <a:p>
            <a:pPr>
              <a:tabLst>
                <a:tab pos="2120900" algn="l"/>
              </a:tabLst>
            </a:pPr>
            <a:r>
              <a:rPr lang="en-US" altLang="en-US" dirty="0">
                <a:ea typeface="MS PGothic" panose="020B0600070205080204" pitchFamily="34" charset="-128"/>
              </a:rPr>
              <a:t>If </a:t>
            </a:r>
            <a:r>
              <a:rPr lang="en-US" altLang="en-US" i="1" dirty="0">
                <a:ea typeface="MS PGothic" panose="020B0600070205080204" pitchFamily="34" charset="-128"/>
              </a:rPr>
              <a:t>N</a:t>
            </a:r>
            <a:r>
              <a:rPr lang="en-US" altLang="en-US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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, several merge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passes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are required.</a:t>
            </a:r>
          </a:p>
          <a:p>
            <a:pPr lvl="1">
              <a:tabLst>
                <a:tab pos="2120900" algn="l"/>
              </a:tabLst>
            </a:pPr>
            <a:r>
              <a:rPr lang="en-US" altLang="en-US" dirty="0">
                <a:ea typeface="MS PGothic" panose="020B0600070205080204" pitchFamily="34" charset="-128"/>
              </a:rPr>
              <a:t>In each pass, contiguous groups of </a:t>
            </a:r>
            <a:r>
              <a:rPr lang="en-US" altLang="en-US" i="1" dirty="0">
                <a:ea typeface="MS PGothic" panose="020B0600070205080204" pitchFamily="34" charset="-128"/>
              </a:rPr>
              <a:t>M </a:t>
            </a:r>
            <a:r>
              <a:rPr lang="en-US" altLang="en-US" dirty="0">
                <a:ea typeface="MS PGothic" panose="020B0600070205080204" pitchFamily="34" charset="-128"/>
              </a:rPr>
              <a:t>- 1 runs are merged. </a:t>
            </a:r>
          </a:p>
          <a:p>
            <a:pPr lvl="1">
              <a:tabLst>
                <a:tab pos="2120900" algn="l"/>
              </a:tabLst>
            </a:pPr>
            <a:r>
              <a:rPr lang="en-US" altLang="en-US" dirty="0">
                <a:ea typeface="MS PGothic" panose="020B0600070205080204" pitchFamily="34" charset="-128"/>
              </a:rPr>
              <a:t>A pass reduces the number of runs by a factor of </a:t>
            </a:r>
            <a:r>
              <a:rPr lang="en-US" altLang="en-US" i="1" dirty="0">
                <a:ea typeface="MS PGothic" panose="020B0600070205080204" pitchFamily="34" charset="-128"/>
              </a:rPr>
              <a:t>M</a:t>
            </a:r>
            <a:r>
              <a:rPr lang="en-US" altLang="en-US" dirty="0">
                <a:ea typeface="MS PGothic" panose="020B0600070205080204" pitchFamily="34" charset="-128"/>
              </a:rPr>
              <a:t> -1, and creates runs longer by the same factor. </a:t>
            </a:r>
          </a:p>
          <a:p>
            <a:pPr lvl="2">
              <a:tabLst>
                <a:tab pos="2120900" algn="l"/>
              </a:tabLst>
            </a:pPr>
            <a:r>
              <a:rPr lang="en-US" altLang="en-US" dirty="0">
                <a:ea typeface="MS PGothic" panose="020B0600070205080204" pitchFamily="34" charset="-128"/>
              </a:rPr>
              <a:t>E.g.  If M=11, and there are 90 runs, one pass reduces the number of runs to 9, each 10 times the size of the initial runs</a:t>
            </a:r>
          </a:p>
          <a:p>
            <a:pPr lvl="1">
              <a:tabLst>
                <a:tab pos="2120900" algn="l"/>
              </a:tabLst>
            </a:pPr>
            <a:r>
              <a:rPr lang="en-US" altLang="en-US" dirty="0">
                <a:ea typeface="MS PGothic" panose="020B0600070205080204" pitchFamily="34" charset="-128"/>
              </a:rPr>
              <a:t>Repeated passes are performed till all runs have been merged into one.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1026">
            <a:extLst>
              <a:ext uri="{FF2B5EF4-FFF2-40B4-BE49-F238E27FC236}">
                <a16:creationId xmlns:a16="http://schemas.microsoft.com/office/drawing/2014/main" id="{DFC73E65-9AFD-4ECD-9AF3-77E9B19EF8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External Merge Sort (Cont.)</a:t>
            </a:r>
          </a:p>
        </p:txBody>
      </p:sp>
      <p:sp>
        <p:nvSpPr>
          <p:cNvPr id="46083" name="Rectangle 1027">
            <a:extLst>
              <a:ext uri="{FF2B5EF4-FFF2-40B4-BE49-F238E27FC236}">
                <a16:creationId xmlns:a16="http://schemas.microsoft.com/office/drawing/2014/main" id="{DE302D56-8B04-422C-8D1F-3315935AFB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8843" y="1150625"/>
            <a:ext cx="7510508" cy="421545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Cost analysis: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1  block per run leads to too many seeks during merge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Instead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use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 buffer blocks per run</a:t>
            </a:r>
            <a:endParaRPr lang="en-US" altLang="en-US" baseline="-25000" dirty="0">
              <a:solidFill>
                <a:schemeClr val="tx2"/>
              </a:solidFill>
              <a:ea typeface="MS PGothic" panose="020B0600070205080204" pitchFamily="34" charset="-128"/>
            </a:endParaRPr>
          </a:p>
          <a:p>
            <a:pPr lvl="3">
              <a:lnSpc>
                <a:spcPct val="90000"/>
              </a:lnSpc>
              <a:buFont typeface="Times New Roman" panose="02020603050405020304" pitchFamily="18" charset="0"/>
              <a:buNone/>
            </a:pPr>
            <a:r>
              <a:rPr lang="en-US" altLang="en-US" dirty="0">
                <a:ea typeface="MS PGothic" panose="020B0600070205080204" pitchFamily="34" charset="-128"/>
                <a:sym typeface="Wingdings" panose="05000000000000000000" pitchFamily="2" charset="2"/>
              </a:rPr>
              <a:t>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read/write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blocks at a time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Can merge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M/b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–1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runs in one pass</a:t>
            </a:r>
            <a:endParaRPr lang="en-US" altLang="en-US" dirty="0">
              <a:ea typeface="MS PGothic" panose="020B0600070205080204" pitchFamily="34" charset="-128"/>
            </a:endParaRP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Total number of merge passes required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: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log </a:t>
            </a:r>
            <a:r>
              <a:rPr lang="en-US" altLang="en-US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M/bb</a:t>
            </a:r>
            <a:r>
              <a:rPr lang="en-US" altLang="en-US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–1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/M)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.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Block transfers for initial run creation as well as in each pass is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2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</a:rPr>
              <a:t>r</a:t>
            </a:r>
            <a:endParaRPr lang="en-US" altLang="en-US" dirty="0">
              <a:solidFill>
                <a:schemeClr val="tx2"/>
              </a:solidFill>
              <a:ea typeface="MS PGothic" panose="020B0600070205080204" pitchFamily="34" charset="-128"/>
            </a:endParaRP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for final pass, we don</a:t>
            </a:r>
            <a:r>
              <a:rPr lang="ja-JP" altLang="en-US" dirty="0">
                <a:ea typeface="MS PGothic" panose="020B0600070205080204" pitchFamily="34" charset="-128"/>
              </a:rPr>
              <a:t>’</a:t>
            </a:r>
            <a:r>
              <a:rPr lang="en-US" altLang="ja-JP" dirty="0">
                <a:ea typeface="MS PGothic" panose="020B0600070205080204" pitchFamily="34" charset="-128"/>
              </a:rPr>
              <a:t>t count write cost </a:t>
            </a:r>
          </a:p>
          <a:p>
            <a:pPr lvl="3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we ignore final write cost for all operations since the output of an operation may be sent to the parent operation without being written to disk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Thus total </a:t>
            </a:r>
            <a:r>
              <a:rPr lang="en-US" altLang="en-US" b="1" u="sng" dirty="0">
                <a:solidFill>
                  <a:schemeClr val="tx2"/>
                </a:solidFill>
                <a:ea typeface="MS PGothic" panose="020B0600070205080204" pitchFamily="34" charset="-128"/>
              </a:rPr>
              <a:t>number of block transfers </a:t>
            </a:r>
            <a:r>
              <a:rPr lang="en-US" altLang="en-US" dirty="0">
                <a:ea typeface="MS PGothic" panose="020B0600070205080204" pitchFamily="34" charset="-128"/>
              </a:rPr>
              <a:t>for external sorting: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		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2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</a:rPr>
              <a:t>r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( 2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log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M/bb</a:t>
            </a:r>
            <a:r>
              <a:rPr lang="en-US" altLang="en-US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–1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M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) +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1)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	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Seeks: next slide</a:t>
            </a:r>
          </a:p>
          <a:p>
            <a:pPr>
              <a:lnSpc>
                <a:spcPct val="90000"/>
              </a:lnSpc>
            </a:pPr>
            <a:endParaRPr lang="en-US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>
            <a:extLst>
              <a:ext uri="{FF2B5EF4-FFF2-40B4-BE49-F238E27FC236}">
                <a16:creationId xmlns:a16="http://schemas.microsoft.com/office/drawing/2014/main" id="{37F47688-C60A-4B93-A080-91044678D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External Merge Sort (Cont.)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0ABE10F-E8EA-413F-AB31-270B5A8638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4" y="1162657"/>
            <a:ext cx="7103771" cy="3168711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Cost of seeks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During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run generation</a:t>
            </a:r>
            <a:r>
              <a:rPr lang="en-US" altLang="en-US" dirty="0">
                <a:ea typeface="MS PGothic" panose="020B0600070205080204" pitchFamily="34" charset="-128"/>
              </a:rPr>
              <a:t>: one seek to read each run and one seek to write each run</a:t>
            </a:r>
          </a:p>
          <a:p>
            <a:pPr lvl="2"/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2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M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During the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merge phase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Need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2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b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seeks for each merge pass </a:t>
            </a:r>
          </a:p>
          <a:p>
            <a:pPr lvl="3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except the final one which does not require a write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Total number of seeks:</a:t>
            </a:r>
            <a:b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 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2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M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+ 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b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(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2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log</a:t>
            </a:r>
            <a:r>
              <a:rPr lang="en-US" altLang="en-US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/bb</a:t>
            </a:r>
            <a:r>
              <a:rPr lang="en-US" altLang="en-US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–1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M)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-1)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>
            <a:extLst>
              <a:ext uri="{FF2B5EF4-FFF2-40B4-BE49-F238E27FC236}">
                <a16:creationId xmlns:a16="http://schemas.microsoft.com/office/drawing/2014/main" id="{879B8AA5-A0A8-4838-ADA1-686E9F72FF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Join Operation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229C29A8-5587-4BF6-ABF6-F0C97C489F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5" y="1153195"/>
            <a:ext cx="7542632" cy="3770292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Several different algorithms to implement joins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Nested-loop join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Block nested-loop join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Indexed nested-loop join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Merge-join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Hash-join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Choice based on cost estimate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Examples use the following information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Number of records of </a:t>
            </a:r>
            <a:r>
              <a:rPr lang="en-US" altLang="en-US" i="1" dirty="0">
                <a:ea typeface="MS PGothic" panose="020B0600070205080204" pitchFamily="34" charset="-128"/>
              </a:rPr>
              <a:t>student</a:t>
            </a:r>
            <a:r>
              <a:rPr lang="en-US" altLang="en-US" dirty="0">
                <a:ea typeface="MS PGothic" panose="020B0600070205080204" pitchFamily="34" charset="-128"/>
              </a:rPr>
              <a:t>:  5,000     </a:t>
            </a:r>
            <a:r>
              <a:rPr lang="en-US" altLang="en-US" i="1" dirty="0">
                <a:ea typeface="MS PGothic" panose="020B0600070205080204" pitchFamily="34" charset="-128"/>
              </a:rPr>
              <a:t>takes</a:t>
            </a:r>
            <a:r>
              <a:rPr lang="en-US" altLang="en-US" dirty="0">
                <a:ea typeface="MS PGothic" panose="020B0600070205080204" pitchFamily="34" charset="-128"/>
              </a:rPr>
              <a:t>: 10,000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Number of blocks of   </a:t>
            </a:r>
            <a:r>
              <a:rPr lang="en-US" altLang="en-US" i="1" dirty="0">
                <a:ea typeface="MS PGothic" panose="020B0600070205080204" pitchFamily="34" charset="-128"/>
              </a:rPr>
              <a:t>student</a:t>
            </a:r>
            <a:r>
              <a:rPr lang="en-US" altLang="en-US" dirty="0">
                <a:ea typeface="MS PGothic" panose="020B0600070205080204" pitchFamily="34" charset="-128"/>
              </a:rPr>
              <a:t>:     100     </a:t>
            </a:r>
            <a:r>
              <a:rPr lang="en-US" altLang="en-US" i="1" dirty="0">
                <a:ea typeface="MS PGothic" panose="020B0600070205080204" pitchFamily="34" charset="-128"/>
              </a:rPr>
              <a:t>takes</a:t>
            </a:r>
            <a:r>
              <a:rPr lang="en-US" altLang="en-US" dirty="0">
                <a:ea typeface="MS PGothic" panose="020B0600070205080204" pitchFamily="34" charset="-128"/>
              </a:rPr>
              <a:t>:      400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1026">
            <a:extLst>
              <a:ext uri="{FF2B5EF4-FFF2-40B4-BE49-F238E27FC236}">
                <a16:creationId xmlns:a16="http://schemas.microsoft.com/office/drawing/2014/main" id="{91286922-3E05-43EB-BC96-525D4D8EE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Nested-Loop Join</a:t>
            </a:r>
          </a:p>
        </p:txBody>
      </p:sp>
      <p:sp>
        <p:nvSpPr>
          <p:cNvPr id="52227" name="Rectangle 1027">
            <a:extLst>
              <a:ext uri="{FF2B5EF4-FFF2-40B4-BE49-F238E27FC236}">
                <a16:creationId xmlns:a16="http://schemas.microsoft.com/office/drawing/2014/main" id="{D21FCF93-DB51-4923-B080-101A70BED1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4" y="1154944"/>
            <a:ext cx="7729413" cy="3216838"/>
          </a:xfrm>
        </p:spPr>
        <p:txBody>
          <a:bodyPr/>
          <a:lstStyle/>
          <a:p>
            <a:pPr>
              <a:tabLst>
                <a:tab pos="461963" algn="l"/>
                <a:tab pos="850900" algn="l"/>
              </a:tabLst>
            </a:pPr>
            <a:r>
              <a:rPr lang="en-US" altLang="en-US" dirty="0">
                <a:ea typeface="MS PGothic" panose="020B0600070205080204" pitchFamily="34" charset="-128"/>
              </a:rPr>
              <a:t>To compute the theta join       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dirty="0">
                <a:ea typeface="MS PGothic" panose="020B0600070205080204" pitchFamily="34" charset="-128"/>
              </a:rPr>
              <a:t> </a:t>
            </a:r>
            <a:r>
              <a:rPr lang="en-IN" altLang="en-US" dirty="0">
                <a:ea typeface="MS PGothic" panose="020B0600070205080204" pitchFamily="34" charset="-128"/>
              </a:rPr>
              <a:t>⨝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b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    </a:t>
            </a:r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for each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tuple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in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do begin</a:t>
            </a:r>
            <a:b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	        for each tuple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in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 do begin</a:t>
            </a:r>
            <a:b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		    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test pair (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,t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to see if they satisfy the join condition 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b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</a:b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		     if they do, add </a:t>
            </a:r>
            <a:r>
              <a:rPr lang="en-US" altLang="en-US" i="1" dirty="0" err="1">
                <a:ea typeface="MS PGothic" panose="020B0600070205080204" pitchFamily="34" charset="-128"/>
                <a:sym typeface="Greek Symbols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Greek Symbols" pitchFamily="18" charset="2"/>
              </a:rPr>
              <a:t>r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 • </a:t>
            </a:r>
            <a:r>
              <a:rPr lang="en-US" altLang="en-US" i="1" dirty="0" err="1">
                <a:ea typeface="MS PGothic" panose="020B0600070205080204" pitchFamily="34" charset="-128"/>
                <a:sym typeface="Greek Symbols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Greek Symbols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to the result.</a:t>
            </a:r>
            <a:b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</a:b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	        </a:t>
            </a:r>
            <a:r>
              <a:rPr lang="en-US" altLang="en-US" b="1" dirty="0">
                <a:ea typeface="MS PGothic" panose="020B0600070205080204" pitchFamily="34" charset="-128"/>
                <a:sym typeface="Greek Symbols" pitchFamily="18" charset="2"/>
              </a:rPr>
              <a:t>end</a:t>
            </a:r>
            <a:br>
              <a:rPr lang="en-US" altLang="en-US" b="1" dirty="0">
                <a:ea typeface="MS PGothic" panose="020B0600070205080204" pitchFamily="34" charset="-128"/>
                <a:sym typeface="Greek Symbols" pitchFamily="18" charset="2"/>
              </a:rPr>
            </a:br>
            <a:r>
              <a:rPr lang="en-US" altLang="en-US" b="1" dirty="0">
                <a:ea typeface="MS PGothic" panose="020B0600070205080204" pitchFamily="34" charset="-128"/>
                <a:sym typeface="Greek Symbols" pitchFamily="18" charset="2"/>
              </a:rPr>
              <a:t>     </a:t>
            </a:r>
            <a:r>
              <a:rPr lang="en-US" altLang="en-US" b="1" dirty="0" err="1">
                <a:ea typeface="MS PGothic" panose="020B0600070205080204" pitchFamily="34" charset="-128"/>
                <a:sym typeface="Greek Symbols" pitchFamily="18" charset="2"/>
              </a:rPr>
              <a:t>end</a:t>
            </a:r>
            <a:endParaRPr lang="en-US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>
              <a:tabLst>
                <a:tab pos="461963" algn="l"/>
                <a:tab pos="850900" algn="l"/>
              </a:tabLst>
            </a:pP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r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 is called the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outer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relation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and 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the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inner relation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of the join.</a:t>
            </a:r>
          </a:p>
          <a:p>
            <a:pPr>
              <a:tabLst>
                <a:tab pos="461963" algn="l"/>
                <a:tab pos="850900" algn="l"/>
              </a:tabLst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Requires no indices and can be used with any kind of join condition.</a:t>
            </a:r>
          </a:p>
          <a:p>
            <a:pPr>
              <a:tabLst>
                <a:tab pos="461963" algn="l"/>
                <a:tab pos="850900" algn="l"/>
              </a:tabLst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Expensive since it examines every pair of tuples in the two relations.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>
            <a:extLst>
              <a:ext uri="{FF2B5EF4-FFF2-40B4-BE49-F238E27FC236}">
                <a16:creationId xmlns:a16="http://schemas.microsoft.com/office/drawing/2014/main" id="{857CDEC3-6BD7-4F5B-9D23-EF0F2519A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Nested-Loop Join (Cont.)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F91C2E64-0FB9-436E-9F23-CCE048FE2E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7131" y="1165225"/>
            <a:ext cx="7567778" cy="5203825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In the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worst case</a:t>
            </a:r>
            <a:r>
              <a:rPr lang="en-US" altLang="en-US" dirty="0">
                <a:ea typeface="MS PGothic" panose="020B0600070205080204" pitchFamily="34" charset="-128"/>
              </a:rPr>
              <a:t>, if there is enough memory only to hold one block of each relation, the estimated cost is 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       </a:t>
            </a:r>
            <a:r>
              <a:rPr lang="en-US" altLang="en-US" sz="2000" i="1" dirty="0">
                <a:solidFill>
                  <a:schemeClr val="tx2"/>
                </a:solidFill>
                <a:ea typeface="MS PGothic" panose="020B0600070205080204" pitchFamily="34" charset="-128"/>
              </a:rPr>
              <a:t>n</a:t>
            </a:r>
            <a:r>
              <a:rPr lang="en-US" altLang="en-US" sz="2000" i="1" baseline="-25000" dirty="0">
                <a:solidFill>
                  <a:schemeClr val="tx2"/>
                </a:solidFill>
                <a:ea typeface="MS PGothic" panose="020B0600070205080204" pitchFamily="34" charset="-128"/>
              </a:rPr>
              <a:t>r</a:t>
            </a:r>
            <a:r>
              <a:rPr lang="en-US" altLang="en-US" sz="2000" i="1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sz="2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 </a:t>
            </a:r>
            <a:r>
              <a:rPr lang="en-US" altLang="en-US" sz="2000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+</a:t>
            </a:r>
            <a:r>
              <a:rPr lang="en-US" altLang="en-US" sz="2000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 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block transfers, plus  </a:t>
            </a:r>
            <a:r>
              <a:rPr lang="en-US" altLang="en-US" sz="2000" i="1" dirty="0" err="1">
                <a:solidFill>
                  <a:schemeClr val="tx2"/>
                </a:solidFill>
                <a:ea typeface="MS PGothic" panose="020B0600070205080204" pitchFamily="34" charset="-128"/>
              </a:rPr>
              <a:t>n</a:t>
            </a:r>
            <a:r>
              <a:rPr lang="en-US" altLang="en-US" sz="2000" i="1" baseline="-25000" dirty="0" err="1">
                <a:solidFill>
                  <a:schemeClr val="tx2"/>
                </a:solidFill>
                <a:ea typeface="MS PGothic" panose="020B0600070205080204" pitchFamily="34" charset="-128"/>
              </a:rPr>
              <a:t>r</a:t>
            </a:r>
            <a:r>
              <a:rPr lang="en-US" altLang="en-US" sz="2000" i="1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sz="2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+</a:t>
            </a:r>
            <a:r>
              <a:rPr lang="en-US" altLang="en-US" sz="2000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seeks</a:t>
            </a:r>
            <a:endParaRPr lang="en-US" altLang="en-US" sz="1600" dirty="0">
              <a:solidFill>
                <a:schemeClr val="tx2"/>
              </a:solidFill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If the smaller relation fits entirely in memory, use that as the inner relation.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Reduces cost to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block transfers and 2 seeks</a:t>
            </a:r>
          </a:p>
          <a:p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Assuming worst case memory availability cost estimate is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with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student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as outer relation: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5000  400 + 100 = 2,000,100 block transfers,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5000 + 100 = 5100 seeks 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with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takes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as the outer relation 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10000  100 + 400 = 1,000,400 block transfers and 10,400 seeks</a:t>
            </a:r>
          </a:p>
          <a:p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If smaller relation (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student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fits entirely in memory, the cost estimate will be 500 block transfers.</a:t>
            </a:r>
          </a:p>
          <a:p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Block nested-loops algorithm (next slide) is preferable.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>
            <a:extLst>
              <a:ext uri="{FF2B5EF4-FFF2-40B4-BE49-F238E27FC236}">
                <a16:creationId xmlns:a16="http://schemas.microsoft.com/office/drawing/2014/main" id="{DE19C081-1E63-4543-8D37-D34F578D99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Block Nested-Loop Join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F271E85F-D50F-4FAC-81D5-291C4D3EA4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4" y="1165811"/>
            <a:ext cx="6794104" cy="3192774"/>
          </a:xfrm>
        </p:spPr>
        <p:txBody>
          <a:bodyPr/>
          <a:lstStyle/>
          <a:p>
            <a:pPr>
              <a:tabLst>
                <a:tab pos="404813" algn="l"/>
                <a:tab pos="793750" algn="l"/>
                <a:tab pos="1198563" algn="l"/>
                <a:tab pos="1544638" algn="l"/>
                <a:tab pos="1890713" algn="l"/>
              </a:tabLst>
            </a:pPr>
            <a:r>
              <a:rPr lang="en-US" altLang="en-US" dirty="0">
                <a:ea typeface="MS PGothic" panose="020B0600070205080204" pitchFamily="34" charset="-128"/>
              </a:rPr>
              <a:t>Variant of nested-loop join in which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every block of inner relation is paired with every block of outer relation</a:t>
            </a:r>
            <a:r>
              <a:rPr lang="en-US" altLang="en-US" dirty="0">
                <a:ea typeface="MS PGothic" panose="020B0600070205080204" pitchFamily="34" charset="-128"/>
              </a:rPr>
              <a:t>.</a:t>
            </a:r>
          </a:p>
          <a:p>
            <a:pPr>
              <a:buFont typeface="Monotype Sorts" pitchFamily="-65" charset="2"/>
              <a:buNone/>
              <a:tabLst>
                <a:tab pos="404813" algn="l"/>
                <a:tab pos="793750" algn="l"/>
                <a:tab pos="1198563" algn="l"/>
                <a:tab pos="1544638" algn="l"/>
                <a:tab pos="1890713" algn="l"/>
              </a:tabLst>
            </a:pPr>
            <a:r>
              <a:rPr lang="en-US" altLang="en-US" dirty="0">
                <a:ea typeface="MS PGothic" panose="020B0600070205080204" pitchFamily="34" charset="-128"/>
              </a:rPr>
              <a:t>		</a:t>
            </a:r>
            <a:r>
              <a:rPr lang="en-US" altLang="en-US" b="1" dirty="0">
                <a:ea typeface="MS PGothic" panose="020B0600070205080204" pitchFamily="34" charset="-128"/>
              </a:rPr>
              <a:t>for each </a:t>
            </a:r>
            <a:r>
              <a:rPr lang="en-US" altLang="en-US" dirty="0">
                <a:ea typeface="MS PGothic" panose="020B0600070205080204" pitchFamily="34" charset="-128"/>
              </a:rPr>
              <a:t>block </a:t>
            </a:r>
            <a:r>
              <a:rPr lang="en-US" altLang="en-US" i="1" dirty="0"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>
                <a:ea typeface="MS PGothic" panose="020B0600070205080204" pitchFamily="34" charset="-128"/>
              </a:rPr>
              <a:t>r</a:t>
            </a:r>
            <a:r>
              <a:rPr lang="en-US" altLang="en-US" b="1" dirty="0">
                <a:ea typeface="MS PGothic" panose="020B0600070205080204" pitchFamily="34" charset="-128"/>
              </a:rPr>
              <a:t> of</a:t>
            </a:r>
            <a:r>
              <a:rPr lang="en-US" altLang="en-US" b="1" i="1" dirty="0">
                <a:ea typeface="MS PGothic" panose="020B0600070205080204" pitchFamily="34" charset="-128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b="1" dirty="0">
                <a:ea typeface="MS PGothic" panose="020B0600070205080204" pitchFamily="34" charset="-128"/>
              </a:rPr>
              <a:t> do begin</a:t>
            </a:r>
            <a:br>
              <a:rPr lang="en-US" altLang="en-US" b="1" dirty="0">
                <a:ea typeface="MS PGothic" panose="020B0600070205080204" pitchFamily="34" charset="-128"/>
              </a:rPr>
            </a:br>
            <a:r>
              <a:rPr lang="en-US" altLang="en-US" b="1" dirty="0">
                <a:ea typeface="MS PGothic" panose="020B0600070205080204" pitchFamily="34" charset="-128"/>
              </a:rPr>
              <a:t>		for each</a:t>
            </a:r>
            <a:r>
              <a:rPr lang="en-US" altLang="en-US" dirty="0">
                <a:ea typeface="MS PGothic" panose="020B0600070205080204" pitchFamily="34" charset="-128"/>
              </a:rPr>
              <a:t> block </a:t>
            </a:r>
            <a:r>
              <a:rPr lang="en-US" altLang="en-US" i="1" dirty="0" err="1"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b="1" dirty="0">
                <a:ea typeface="MS PGothic" panose="020B0600070205080204" pitchFamily="34" charset="-128"/>
              </a:rPr>
              <a:t> of </a:t>
            </a:r>
            <a:r>
              <a:rPr lang="en-US" altLang="en-US" b="1" i="1" dirty="0">
                <a:ea typeface="MS PGothic" panose="020B0600070205080204" pitchFamily="34" charset="-128"/>
              </a:rPr>
              <a:t>s </a:t>
            </a:r>
            <a:r>
              <a:rPr lang="en-US" altLang="en-US" b="1" dirty="0">
                <a:ea typeface="MS PGothic" panose="020B0600070205080204" pitchFamily="34" charset="-128"/>
              </a:rPr>
              <a:t>do begin</a:t>
            </a:r>
            <a:br>
              <a:rPr lang="en-US" altLang="en-US" b="1" dirty="0">
                <a:ea typeface="MS PGothic" panose="020B0600070205080204" pitchFamily="34" charset="-128"/>
              </a:rPr>
            </a:br>
            <a:r>
              <a:rPr lang="en-US" altLang="en-US" b="1" dirty="0">
                <a:ea typeface="MS PGothic" panose="020B0600070205080204" pitchFamily="34" charset="-128"/>
              </a:rPr>
              <a:t>			for each</a:t>
            </a:r>
            <a:r>
              <a:rPr lang="en-US" altLang="en-US" dirty="0">
                <a:ea typeface="MS PGothic" panose="020B0600070205080204" pitchFamily="34" charset="-128"/>
              </a:rPr>
              <a:t> tuple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r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b="1" dirty="0">
                <a:ea typeface="MS PGothic" panose="020B0600070205080204" pitchFamily="34" charset="-128"/>
              </a:rPr>
              <a:t>in </a:t>
            </a:r>
            <a:r>
              <a:rPr lang="en-US" altLang="en-US" i="1" dirty="0"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>
                <a:ea typeface="MS PGothic" panose="020B0600070205080204" pitchFamily="34" charset="-128"/>
              </a:rPr>
              <a:t>r </a:t>
            </a:r>
            <a:r>
              <a:rPr lang="en-US" altLang="en-US" b="1" baseline="-25000" dirty="0">
                <a:ea typeface="MS PGothic" panose="020B0600070205080204" pitchFamily="34" charset="-128"/>
              </a:rPr>
              <a:t> </a:t>
            </a:r>
            <a:r>
              <a:rPr lang="en-US" altLang="en-US" b="1" dirty="0">
                <a:ea typeface="MS PGothic" panose="020B0600070205080204" pitchFamily="34" charset="-128"/>
              </a:rPr>
              <a:t>do begin</a:t>
            </a:r>
            <a:br>
              <a:rPr lang="en-US" altLang="en-US" b="1" dirty="0">
                <a:ea typeface="MS PGothic" panose="020B0600070205080204" pitchFamily="34" charset="-128"/>
              </a:rPr>
            </a:br>
            <a:r>
              <a:rPr lang="en-US" altLang="en-US" b="1" dirty="0">
                <a:ea typeface="MS PGothic" panose="020B0600070205080204" pitchFamily="34" charset="-128"/>
              </a:rPr>
              <a:t>				for each </a:t>
            </a:r>
            <a:r>
              <a:rPr lang="en-US" altLang="en-US" dirty="0">
                <a:ea typeface="MS PGothic" panose="020B0600070205080204" pitchFamily="34" charset="-128"/>
              </a:rPr>
              <a:t>tuple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b="1" dirty="0">
                <a:ea typeface="MS PGothic" panose="020B0600070205080204" pitchFamily="34" charset="-128"/>
              </a:rPr>
              <a:t>in </a:t>
            </a:r>
            <a:r>
              <a:rPr lang="en-US" altLang="en-US" i="1" dirty="0" err="1"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b="1" dirty="0">
                <a:ea typeface="MS PGothic" panose="020B0600070205080204" pitchFamily="34" charset="-128"/>
              </a:rPr>
              <a:t>do begin</a:t>
            </a:r>
            <a:br>
              <a:rPr lang="en-US" altLang="en-US" b="1" dirty="0">
                <a:ea typeface="MS PGothic" panose="020B0600070205080204" pitchFamily="34" charset="-128"/>
              </a:rPr>
            </a:br>
            <a:r>
              <a:rPr lang="en-US" altLang="en-US" b="1" dirty="0">
                <a:ea typeface="MS PGothic" panose="020B0600070205080204" pitchFamily="34" charset="-128"/>
              </a:rPr>
              <a:t>					</a:t>
            </a:r>
            <a:r>
              <a:rPr lang="en-US" altLang="en-US" dirty="0">
                <a:ea typeface="MS PGothic" panose="020B0600070205080204" pitchFamily="34" charset="-128"/>
              </a:rPr>
              <a:t>Check if (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r</a:t>
            </a:r>
            <a:r>
              <a:rPr lang="en-US" altLang="en-US" i="1" dirty="0" err="1">
                <a:ea typeface="MS PGothic" panose="020B0600070205080204" pitchFamily="34" charset="-128"/>
              </a:rPr>
              <a:t>,t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i="1" dirty="0">
                <a:ea typeface="MS PGothic" panose="020B0600070205080204" pitchFamily="34" charset="-128"/>
              </a:rPr>
              <a:t>) </a:t>
            </a:r>
            <a:r>
              <a:rPr lang="en-US" altLang="en-US" dirty="0">
                <a:ea typeface="MS PGothic" panose="020B0600070205080204" pitchFamily="34" charset="-128"/>
              </a:rPr>
              <a:t>satisfy the join condition 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					if they do, add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30000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•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to the result.</a:t>
            </a:r>
            <a:b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				</a:t>
            </a:r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end</a:t>
            </a:r>
            <a:b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			end</a:t>
            </a:r>
            <a:b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		end</a:t>
            </a:r>
            <a:b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b="1" dirty="0">
                <a:ea typeface="MS PGothic" panose="020B0600070205080204" pitchFamily="34" charset="-128"/>
                <a:sym typeface="Symbol" panose="05050102010706020507" pitchFamily="18" charset="2"/>
              </a:rPr>
              <a:t>	end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>
            <a:extLst>
              <a:ext uri="{FF2B5EF4-FFF2-40B4-BE49-F238E27FC236}">
                <a16:creationId xmlns:a16="http://schemas.microsoft.com/office/drawing/2014/main" id="{9D3A3C43-4D24-468B-AFB2-2FAEEE4552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Block Nested-Loop Join (Cont.)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157E4264-3916-4528-9C49-6A074457E9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8" y="1164643"/>
            <a:ext cx="7491352" cy="446812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Worst case estimate: 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</a:rPr>
              <a:t>r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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block transfers + 2 *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seeks</a:t>
            </a:r>
            <a:endParaRPr lang="en-US" altLang="en-US" dirty="0">
              <a:solidFill>
                <a:schemeClr val="tx2"/>
              </a:solidFill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Each block in the inner relation </a:t>
            </a:r>
            <a:r>
              <a:rPr lang="en-US" altLang="en-US" i="1" dirty="0">
                <a:ea typeface="MS PGothic" panose="020B0600070205080204" pitchFamily="34" charset="-128"/>
              </a:rPr>
              <a:t>s</a:t>
            </a:r>
            <a:r>
              <a:rPr lang="en-US" altLang="en-US" dirty="0">
                <a:ea typeface="MS PGothic" panose="020B0600070205080204" pitchFamily="34" charset="-128"/>
              </a:rPr>
              <a:t> is read once for each </a:t>
            </a:r>
            <a:r>
              <a:rPr lang="en-US" altLang="en-US" i="1" dirty="0">
                <a:ea typeface="MS PGothic" panose="020B0600070205080204" pitchFamily="34" charset="-128"/>
              </a:rPr>
              <a:t>block</a:t>
            </a:r>
            <a:r>
              <a:rPr lang="en-US" altLang="en-US" dirty="0">
                <a:ea typeface="MS PGothic" panose="020B0600070205080204" pitchFamily="34" charset="-128"/>
              </a:rPr>
              <a:t> in the outer relation</a:t>
            </a:r>
            <a:endParaRPr lang="en-US" altLang="en-US" dirty="0"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Best case: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+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block transfers + 2 seeks.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Improvements to nested loop and block nested loop algorithms: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In block nested-loop, use </a:t>
            </a:r>
            <a:r>
              <a:rPr lang="en-US" altLang="en-US" i="1" dirty="0">
                <a:ea typeface="MS PGothic" panose="020B0600070205080204" pitchFamily="34" charset="-128"/>
              </a:rPr>
              <a:t>M — </a:t>
            </a:r>
            <a:r>
              <a:rPr lang="en-US" altLang="en-US" dirty="0">
                <a:ea typeface="MS PGothic" panose="020B0600070205080204" pitchFamily="34" charset="-128"/>
              </a:rPr>
              <a:t>2 disk blocks as blocking unit for outer relations, where </a:t>
            </a:r>
            <a:r>
              <a:rPr lang="en-US" altLang="en-US" i="1" dirty="0">
                <a:ea typeface="MS PGothic" panose="020B0600070205080204" pitchFamily="34" charset="-128"/>
              </a:rPr>
              <a:t>M</a:t>
            </a:r>
            <a:r>
              <a:rPr lang="en-US" altLang="en-US" dirty="0">
                <a:ea typeface="MS PGothic" panose="020B0600070205080204" pitchFamily="34" charset="-128"/>
              </a:rPr>
              <a:t> = memory size in blocks; use remaining two blocks to buffer inner relation and output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  Cost =  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 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/ (M-2)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 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block transfers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+</a:t>
            </a:r>
            <a:b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              2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 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/ (M-2)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 seeks</a:t>
            </a:r>
            <a:endParaRPr lang="en-US" altLang="en-US" dirty="0">
              <a:ea typeface="MS PGothic" panose="020B0600070205080204" pitchFamily="34" charset="-128"/>
            </a:endParaRP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If </a:t>
            </a:r>
            <a:r>
              <a:rPr lang="en-US" altLang="en-US" dirty="0" err="1">
                <a:ea typeface="MS PGothic" panose="020B0600070205080204" pitchFamily="34" charset="-128"/>
              </a:rPr>
              <a:t>equi</a:t>
            </a:r>
            <a:r>
              <a:rPr lang="en-US" altLang="en-US" dirty="0">
                <a:ea typeface="MS PGothic" panose="020B0600070205080204" pitchFamily="34" charset="-128"/>
              </a:rPr>
              <a:t>-join attribute forms a key or inner relation, stop inner loop on first match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Scan inner loop forward and backward alternately, to make use of the blocks remaining in buffer (with LRU replacement)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Use index on inner relation if available (next slide)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>
            <a:extLst>
              <a:ext uri="{FF2B5EF4-FFF2-40B4-BE49-F238E27FC236}">
                <a16:creationId xmlns:a16="http://schemas.microsoft.com/office/drawing/2014/main" id="{AC6F6974-A8C7-4393-82EB-2846C81D08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Indexed Nested-Loop Join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4D40F014-D3E9-4914-80EE-CCDD23D009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9" y="1146887"/>
            <a:ext cx="7217779" cy="450421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Index lookups can replace file scans if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join is an </a:t>
            </a:r>
            <a:r>
              <a:rPr lang="en-US" altLang="en-US" dirty="0" err="1">
                <a:solidFill>
                  <a:schemeClr val="tx2"/>
                </a:solidFill>
                <a:ea typeface="MS PGothic" panose="020B0600070205080204" pitchFamily="34" charset="-128"/>
              </a:rPr>
              <a:t>equi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-join or natural join and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an index is available on the inner relation</a:t>
            </a:r>
            <a:r>
              <a:rPr lang="ja-JP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’</a:t>
            </a:r>
            <a:r>
              <a:rPr lang="en-US" altLang="ja-JP" dirty="0">
                <a:solidFill>
                  <a:schemeClr val="tx2"/>
                </a:solidFill>
                <a:ea typeface="MS PGothic" panose="020B0600070205080204" pitchFamily="34" charset="-128"/>
              </a:rPr>
              <a:t>s join attribute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Can construct an index just to compute a join.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For each tuple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r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in the outer relation </a:t>
            </a:r>
            <a:r>
              <a:rPr lang="en-US" altLang="en-US" i="1" dirty="0">
                <a:ea typeface="MS PGothic" panose="020B0600070205080204" pitchFamily="34" charset="-128"/>
              </a:rPr>
              <a:t>r,</a:t>
            </a:r>
            <a:r>
              <a:rPr lang="en-US" altLang="en-US" dirty="0">
                <a:ea typeface="MS PGothic" panose="020B0600070205080204" pitchFamily="34" charset="-128"/>
              </a:rPr>
              <a:t> use the index to look up tuples in </a:t>
            </a:r>
            <a:r>
              <a:rPr lang="en-US" altLang="en-US" i="1" dirty="0">
                <a:ea typeface="MS PGothic" panose="020B0600070205080204" pitchFamily="34" charset="-128"/>
              </a:rPr>
              <a:t>s</a:t>
            </a:r>
            <a:r>
              <a:rPr lang="en-US" altLang="en-US" dirty="0">
                <a:ea typeface="MS PGothic" panose="020B0600070205080204" pitchFamily="34" charset="-128"/>
              </a:rPr>
              <a:t> that satisfy the join condition with tuple </a:t>
            </a:r>
            <a:r>
              <a:rPr lang="en-US" altLang="en-US" i="1" dirty="0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>
                <a:ea typeface="MS PGothic" panose="020B0600070205080204" pitchFamily="34" charset="-128"/>
              </a:rPr>
              <a:t>r</a:t>
            </a:r>
            <a:r>
              <a:rPr lang="en-US" altLang="en-US" i="1" dirty="0">
                <a:ea typeface="MS PGothic" panose="020B0600070205080204" pitchFamily="34" charset="-128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Worst case:  buffer has space for only one page of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dirty="0">
                <a:ea typeface="MS PGothic" panose="020B0600070205080204" pitchFamily="34" charset="-128"/>
              </a:rPr>
              <a:t>, and, for each tuple in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dirty="0">
                <a:ea typeface="MS PGothic" panose="020B0600070205080204" pitchFamily="34" charset="-128"/>
              </a:rPr>
              <a:t>, we perform an index lookup on </a:t>
            </a:r>
            <a:r>
              <a:rPr lang="en-US" altLang="en-US" i="1" dirty="0">
                <a:ea typeface="MS PGothic" panose="020B0600070205080204" pitchFamily="34" charset="-128"/>
              </a:rPr>
              <a:t>s.</a:t>
            </a:r>
            <a:endParaRPr lang="en-US" altLang="en-US" dirty="0">
              <a:ea typeface="MS PGothic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Cost of the join: 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</a:rPr>
              <a:t>r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(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+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</a:rPr>
              <a:t>S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) +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</a:rPr>
              <a:t>n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</a:rPr>
              <a:t>r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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c</a:t>
            </a:r>
            <a:endParaRPr lang="en-US" altLang="en-US" dirty="0">
              <a:solidFill>
                <a:schemeClr val="tx2"/>
              </a:solidFill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Where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c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is the cost of traversing index and fetching all matching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tuples for one tuple or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endParaRPr lang="en-US" altLang="en-US" dirty="0">
              <a:solidFill>
                <a:schemeClr val="tx2"/>
              </a:solidFill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c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can be estimated as cost of a single selection on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using the join condition.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If indices are available on join attributes of both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and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s,</a:t>
            </a:r>
            <a:b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use the relation with fewer tuples as the outer relation.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>
            <a:extLst>
              <a:ext uri="{FF2B5EF4-FFF2-40B4-BE49-F238E27FC236}">
                <a16:creationId xmlns:a16="http://schemas.microsoft.com/office/drawing/2014/main" id="{C4F7EECF-E672-4EC7-A229-C16B8BBFB5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Basic Steps in Query Processing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D2522C3-D90D-4FC0-8084-00D0088674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4501" y="1093788"/>
            <a:ext cx="6925870" cy="1228307"/>
          </a:xfrm>
        </p:spPr>
        <p:txBody>
          <a:bodyPr/>
          <a:lstStyle/>
          <a:p>
            <a:pPr>
              <a:buFont typeface="Monotype Sorts" pitchFamily="-65" charset="2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1.	Parsing and translation</a:t>
            </a:r>
          </a:p>
          <a:p>
            <a:pPr>
              <a:buFont typeface="Monotype Sorts" pitchFamily="-65" charset="2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2.	Optimization</a:t>
            </a:r>
          </a:p>
          <a:p>
            <a:pPr>
              <a:buFont typeface="Monotype Sorts" pitchFamily="-65" charset="2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3.	Evaluation</a:t>
            </a:r>
          </a:p>
        </p:txBody>
      </p:sp>
      <p:pic>
        <p:nvPicPr>
          <p:cNvPr id="9220" name="Picture 11">
            <a:extLst>
              <a:ext uri="{FF2B5EF4-FFF2-40B4-BE49-F238E27FC236}">
                <a16:creationId xmlns:a16="http://schemas.microsoft.com/office/drawing/2014/main" id="{CDACD50C-619F-4E1E-97A1-AEC99C2D45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390" y="2299271"/>
            <a:ext cx="5855786" cy="3516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52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>
            <a:extLst>
              <a:ext uri="{FF2B5EF4-FFF2-40B4-BE49-F238E27FC236}">
                <a16:creationId xmlns:a16="http://schemas.microsoft.com/office/drawing/2014/main" id="{E260B1DB-F028-424C-8475-29B2DDDA21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Example of Nested-Loop Join Costs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DCE07011-A9E6-40D9-A07C-CCA35253E4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18587"/>
            <a:ext cx="7609099" cy="4647110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Compute </a:t>
            </a:r>
            <a:r>
              <a:rPr lang="en-US" altLang="en-US" i="1" dirty="0">
                <a:ea typeface="MS PGothic" panose="020B0600070205080204" pitchFamily="34" charset="-128"/>
              </a:rPr>
              <a:t>student </a:t>
            </a:r>
            <a:r>
              <a:rPr lang="en-IN" altLang="en-US" dirty="0">
                <a:ea typeface="MS PGothic" panose="020B0600070205080204" pitchFamily="34" charset="-128"/>
              </a:rPr>
              <a:t>⨝</a:t>
            </a:r>
            <a:r>
              <a:rPr lang="en-US" altLang="en-US" i="1" dirty="0">
                <a:ea typeface="MS PGothic" panose="020B0600070205080204" pitchFamily="34" charset="-128"/>
              </a:rPr>
              <a:t> takes, </a:t>
            </a:r>
            <a:r>
              <a:rPr lang="en-US" altLang="en-US" dirty="0">
                <a:ea typeface="MS PGothic" panose="020B0600070205080204" pitchFamily="34" charset="-128"/>
              </a:rPr>
              <a:t>with </a:t>
            </a:r>
            <a:r>
              <a:rPr lang="en-US" altLang="en-US" i="1" dirty="0">
                <a:ea typeface="MS PGothic" panose="020B0600070205080204" pitchFamily="34" charset="-128"/>
              </a:rPr>
              <a:t>student</a:t>
            </a:r>
            <a:r>
              <a:rPr lang="en-US" altLang="en-US" dirty="0">
                <a:ea typeface="MS PGothic" panose="020B0600070205080204" pitchFamily="34" charset="-128"/>
              </a:rPr>
              <a:t> as the outer relation.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Let </a:t>
            </a:r>
            <a:r>
              <a:rPr lang="en-US" altLang="en-US" i="1" dirty="0">
                <a:ea typeface="MS PGothic" panose="020B0600070205080204" pitchFamily="34" charset="-128"/>
              </a:rPr>
              <a:t>takes</a:t>
            </a:r>
            <a:r>
              <a:rPr lang="en-US" altLang="en-US" dirty="0">
                <a:ea typeface="MS PGothic" panose="020B0600070205080204" pitchFamily="34" charset="-128"/>
              </a:rPr>
              <a:t> have a primary B</a:t>
            </a:r>
            <a:r>
              <a:rPr lang="en-US" altLang="en-US" baseline="30000" dirty="0">
                <a:ea typeface="MS PGothic" panose="020B0600070205080204" pitchFamily="34" charset="-128"/>
              </a:rPr>
              <a:t>+</a:t>
            </a:r>
            <a:r>
              <a:rPr lang="en-US" altLang="en-US" dirty="0">
                <a:ea typeface="MS PGothic" panose="020B0600070205080204" pitchFamily="34" charset="-128"/>
              </a:rPr>
              <a:t>-tree index on the attribute </a:t>
            </a:r>
            <a:r>
              <a:rPr lang="en-US" altLang="en-US" i="1" dirty="0">
                <a:ea typeface="MS PGothic" panose="020B0600070205080204" pitchFamily="34" charset="-128"/>
              </a:rPr>
              <a:t>ID, </a:t>
            </a:r>
            <a:r>
              <a:rPr lang="en-US" altLang="en-US" dirty="0">
                <a:ea typeface="MS PGothic" panose="020B0600070205080204" pitchFamily="34" charset="-128"/>
              </a:rPr>
              <a:t>which contains 20 entries in each index node.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Since</a:t>
            </a:r>
            <a:r>
              <a:rPr lang="en-US" altLang="en-US" i="1" dirty="0">
                <a:ea typeface="MS PGothic" panose="020B0600070205080204" pitchFamily="34" charset="-128"/>
              </a:rPr>
              <a:t> takes </a:t>
            </a:r>
            <a:r>
              <a:rPr lang="en-US" altLang="en-US" dirty="0">
                <a:ea typeface="MS PGothic" panose="020B0600070205080204" pitchFamily="34" charset="-128"/>
              </a:rPr>
              <a:t>has 10,000 tuples, the height of the tree is 4, and one more access is needed to find the actual data</a:t>
            </a:r>
          </a:p>
          <a:p>
            <a:r>
              <a:rPr lang="en-US" altLang="en-US" i="1" dirty="0">
                <a:ea typeface="MS PGothic" panose="020B0600070205080204" pitchFamily="34" charset="-128"/>
              </a:rPr>
              <a:t>student</a:t>
            </a:r>
            <a:r>
              <a:rPr lang="en-US" altLang="en-US" dirty="0">
                <a:ea typeface="MS PGothic" panose="020B0600070205080204" pitchFamily="34" charset="-128"/>
              </a:rPr>
              <a:t> has 5000 tuples</a:t>
            </a:r>
          </a:p>
          <a:p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Cost of block nested loops join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400*100 + 100 =  40,100 block transfers + 2 * 100 = 200 seeks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assuming worst case memory 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may be significantly less with more memory</a:t>
            </a:r>
          </a:p>
          <a:p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Cost of indexed nested loops join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100 + 5000 * 5 = 25,100  block transfers and seeks.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CPU cost likely to be less than that for block nested loops join 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>
            <a:extLst>
              <a:ext uri="{FF2B5EF4-FFF2-40B4-BE49-F238E27FC236}">
                <a16:creationId xmlns:a16="http://schemas.microsoft.com/office/drawing/2014/main" id="{0543EE86-49A1-4B2E-A768-5258983E9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Merge-Join (Sort-Merge Join)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A970AC8B-5F83-483D-AF83-922F8CEC98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5523" y="1260397"/>
            <a:ext cx="7940028" cy="2537305"/>
          </a:xfrm>
        </p:spPr>
        <p:txBody>
          <a:bodyPr/>
          <a:lstStyle/>
          <a:p>
            <a:pPr marL="0" indent="0">
              <a:lnSpc>
                <a:spcPct val="60000"/>
              </a:lnSpc>
              <a:buNone/>
            </a:pP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1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.   Sort both relations on their join attribute </a:t>
            </a:r>
            <a:r>
              <a:rPr lang="en-US" altLang="en-US" dirty="0">
                <a:ea typeface="MS PGothic" panose="020B0600070205080204" pitchFamily="34" charset="-128"/>
              </a:rPr>
              <a:t>(if not already sorted on the join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altLang="en-US" dirty="0">
                <a:ea typeface="MS PGothic" panose="020B0600070205080204" pitchFamily="34" charset="-128"/>
              </a:rPr>
              <a:t>      attributes).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2.   </a:t>
            </a:r>
            <a:r>
              <a:rPr lang="en-US" altLang="en-US" dirty="0">
                <a:ea typeface="MS PGothic" panose="020B0600070205080204" pitchFamily="34" charset="-128"/>
              </a:rPr>
              <a:t>Merge the sorted relations to join them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1.   </a:t>
            </a:r>
            <a:r>
              <a:rPr lang="en-US" altLang="en-US" dirty="0">
                <a:ea typeface="MS PGothic" panose="020B0600070205080204" pitchFamily="34" charset="-128"/>
              </a:rPr>
              <a:t>Join step is similar to the merge stage of the sort-merge algorithm.  </a:t>
            </a:r>
          </a:p>
          <a:p>
            <a:pPr marL="457200" lvl="1" indent="0">
              <a:lnSpc>
                <a:spcPct val="60000"/>
              </a:lnSpc>
              <a:buNone/>
            </a:pPr>
            <a:r>
              <a:rPr lang="en-US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2.   </a:t>
            </a:r>
            <a:r>
              <a:rPr lang="en-US" altLang="en-US" dirty="0">
                <a:ea typeface="MS PGothic" panose="020B0600070205080204" pitchFamily="34" charset="-128"/>
              </a:rPr>
              <a:t>Main difference is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handling of duplicate values in join attribute</a:t>
            </a:r>
            <a:r>
              <a:rPr lang="en-US" altLang="en-US" dirty="0">
                <a:ea typeface="MS PGothic" panose="020B0600070205080204" pitchFamily="34" charset="-128"/>
              </a:rPr>
              <a:t> — </a:t>
            </a:r>
          </a:p>
          <a:p>
            <a:pPr marL="457200" lvl="1" indent="0">
              <a:lnSpc>
                <a:spcPct val="60000"/>
              </a:lnSpc>
              <a:buNone/>
            </a:pPr>
            <a:r>
              <a:rPr lang="en-US" altLang="en-US" dirty="0">
                <a:ea typeface="MS PGothic" panose="020B0600070205080204" pitchFamily="34" charset="-128"/>
              </a:rPr>
              <a:t>      every pair with same value on join attribute must be matched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3.   </a:t>
            </a:r>
            <a:r>
              <a:rPr lang="en-US" altLang="en-US" dirty="0">
                <a:ea typeface="MS PGothic" panose="020B0600070205080204" pitchFamily="34" charset="-128"/>
              </a:rPr>
              <a:t>Detailed algorithm in book</a:t>
            </a:r>
          </a:p>
        </p:txBody>
      </p:sp>
      <p:pic>
        <p:nvPicPr>
          <p:cNvPr id="64516" name="Picture 10">
            <a:extLst>
              <a:ext uri="{FF2B5EF4-FFF2-40B4-BE49-F238E27FC236}">
                <a16:creationId xmlns:a16="http://schemas.microsoft.com/office/drawing/2014/main" id="{EB9A4822-0DB7-4C8A-88DB-460E67E7B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508" y="3316431"/>
            <a:ext cx="5168348" cy="3076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9572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>
            <a:extLst>
              <a:ext uri="{FF2B5EF4-FFF2-40B4-BE49-F238E27FC236}">
                <a16:creationId xmlns:a16="http://schemas.microsoft.com/office/drawing/2014/main" id="{13E438D7-C598-4EDA-9E3F-8B9987EC8F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Merge-Join (Cont.)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B2137334-2ACC-454C-B8E0-4D48367141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4" y="1165225"/>
            <a:ext cx="7464719" cy="5633139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Can be used only for </a:t>
            </a:r>
            <a:r>
              <a:rPr lang="en-US" altLang="en-US" dirty="0" err="1">
                <a:ea typeface="MS PGothic" panose="020B0600070205080204" pitchFamily="34" charset="-128"/>
              </a:rPr>
              <a:t>equi</a:t>
            </a:r>
            <a:r>
              <a:rPr lang="en-US" altLang="en-US" dirty="0">
                <a:ea typeface="MS PGothic" panose="020B0600070205080204" pitchFamily="34" charset="-128"/>
              </a:rPr>
              <a:t>-joins and natural joins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Each block needs to be read only once (assuming all tuples for any given value of the join attributes fit in memory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Thus the cost of merge join is: 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        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</a:rPr>
              <a:t>r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</a:rPr>
              <a:t> + 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</a:rPr>
              <a:t>s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</a:rPr>
              <a:t>  block transfers  + 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b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+ </a:t>
            </a:r>
            <a:r>
              <a:rPr lang="en-US" altLang="en-US" i="1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b</a:t>
            </a:r>
            <a:r>
              <a:rPr lang="en-US" altLang="en-US" i="1" baseline="-25000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dirty="0">
                <a:solidFill>
                  <a:schemeClr val="tx2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 seeks</a:t>
            </a:r>
            <a:endParaRPr lang="en-US" altLang="en-US" dirty="0">
              <a:solidFill>
                <a:schemeClr val="tx2"/>
              </a:solidFill>
              <a:ea typeface="MS PGothic" panose="020B0600070205080204" pitchFamily="34" charset="-128"/>
            </a:endParaRPr>
          </a:p>
          <a:p>
            <a:pPr marL="457200" lvl="1" indent="0">
              <a:buNone/>
            </a:pPr>
            <a:r>
              <a:rPr lang="en-US" altLang="en-US" dirty="0">
                <a:ea typeface="MS PGothic" panose="020B0600070205080204" pitchFamily="34" charset="-128"/>
              </a:rPr>
              <a:t>       + the cost of sorting if relations are unsorted.</a:t>
            </a:r>
          </a:p>
          <a:p>
            <a:r>
              <a:rPr lang="en-US" altLang="en-US" b="1" dirty="0">
                <a:solidFill>
                  <a:srgbClr val="00B050"/>
                </a:solidFill>
                <a:ea typeface="MS PGothic" panose="020B0600070205080204" pitchFamily="34" charset="-128"/>
              </a:rPr>
              <a:t>hybrid merge-join(*): </a:t>
            </a:r>
            <a:r>
              <a:rPr lang="en-US" altLang="en-US" dirty="0">
                <a:solidFill>
                  <a:srgbClr val="00B050"/>
                </a:solidFill>
                <a:ea typeface="MS PGothic" panose="020B0600070205080204" pitchFamily="34" charset="-128"/>
              </a:rPr>
              <a:t>If one relation is sorted, and the other has a secondary B</a:t>
            </a:r>
            <a:r>
              <a:rPr lang="en-US" altLang="en-US" baseline="30000" dirty="0">
                <a:solidFill>
                  <a:srgbClr val="00B050"/>
                </a:solidFill>
                <a:ea typeface="MS PGothic" panose="020B0600070205080204" pitchFamily="34" charset="-128"/>
              </a:rPr>
              <a:t>+</a:t>
            </a:r>
            <a:r>
              <a:rPr lang="en-US" altLang="en-US" dirty="0">
                <a:solidFill>
                  <a:srgbClr val="00B050"/>
                </a:solidFill>
                <a:ea typeface="MS PGothic" panose="020B0600070205080204" pitchFamily="34" charset="-128"/>
              </a:rPr>
              <a:t>-tree index on the join attribute</a:t>
            </a:r>
          </a:p>
          <a:p>
            <a:pPr lvl="1"/>
            <a:r>
              <a:rPr lang="en-US" altLang="en-US" dirty="0">
                <a:solidFill>
                  <a:srgbClr val="00B050"/>
                </a:solidFill>
                <a:ea typeface="MS PGothic" panose="020B0600070205080204" pitchFamily="34" charset="-128"/>
              </a:rPr>
              <a:t>Merge the sorted relation with the leaf entries of the B</a:t>
            </a:r>
            <a:r>
              <a:rPr lang="en-US" altLang="en-US" baseline="30000" dirty="0">
                <a:solidFill>
                  <a:srgbClr val="00B050"/>
                </a:solidFill>
                <a:ea typeface="MS PGothic" panose="020B0600070205080204" pitchFamily="34" charset="-128"/>
              </a:rPr>
              <a:t>+</a:t>
            </a:r>
            <a:r>
              <a:rPr lang="en-US" altLang="en-US" dirty="0">
                <a:solidFill>
                  <a:srgbClr val="00B050"/>
                </a:solidFill>
                <a:ea typeface="MS PGothic" panose="020B0600070205080204" pitchFamily="34" charset="-128"/>
              </a:rPr>
              <a:t>-tree . </a:t>
            </a:r>
          </a:p>
          <a:p>
            <a:pPr lvl="1"/>
            <a:r>
              <a:rPr lang="en-US" altLang="en-US" dirty="0">
                <a:solidFill>
                  <a:srgbClr val="00B050"/>
                </a:solidFill>
                <a:ea typeface="MS PGothic" panose="020B0600070205080204" pitchFamily="34" charset="-128"/>
              </a:rPr>
              <a:t>Sort the result on the addresses of the unsorted relation</a:t>
            </a:r>
            <a:r>
              <a:rPr lang="ja-JP" altLang="en-US" dirty="0">
                <a:solidFill>
                  <a:srgbClr val="00B050"/>
                </a:solidFill>
                <a:ea typeface="MS PGothic" panose="020B0600070205080204" pitchFamily="34" charset="-128"/>
              </a:rPr>
              <a:t>’</a:t>
            </a:r>
            <a:r>
              <a:rPr lang="en-US" altLang="ja-JP" dirty="0">
                <a:solidFill>
                  <a:srgbClr val="00B050"/>
                </a:solidFill>
                <a:ea typeface="MS PGothic" panose="020B0600070205080204" pitchFamily="34" charset="-128"/>
              </a:rPr>
              <a:t>s tuples</a:t>
            </a:r>
          </a:p>
          <a:p>
            <a:pPr lvl="1"/>
            <a:r>
              <a:rPr lang="en-US" altLang="en-US" dirty="0">
                <a:solidFill>
                  <a:srgbClr val="00B050"/>
                </a:solidFill>
                <a:ea typeface="MS PGothic" panose="020B0600070205080204" pitchFamily="34" charset="-128"/>
              </a:rPr>
              <a:t>Scan the unsorted relation in physical address order and merge with previous result, to replace addresses by the actual tuples</a:t>
            </a:r>
          </a:p>
          <a:p>
            <a:pPr lvl="2"/>
            <a:r>
              <a:rPr lang="en-US" altLang="en-US" dirty="0">
                <a:solidFill>
                  <a:srgbClr val="00B050"/>
                </a:solidFill>
                <a:ea typeface="MS PGothic" panose="020B0600070205080204" pitchFamily="34" charset="-128"/>
              </a:rPr>
              <a:t>Sequential scan more efficient than random lookup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353F4C-6704-AC41-DA64-DC3D577FD42D}"/>
              </a:ext>
            </a:extLst>
          </p:cNvPr>
          <p:cNvSpPr txBox="1"/>
          <p:nvPr/>
        </p:nvSpPr>
        <p:spPr>
          <a:xfrm>
            <a:off x="1192696" y="5971430"/>
            <a:ext cx="14975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(*) See tutorial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>
            <a:extLst>
              <a:ext uri="{FF2B5EF4-FFF2-40B4-BE49-F238E27FC236}">
                <a16:creationId xmlns:a16="http://schemas.microsoft.com/office/drawing/2014/main" id="{E449C0D3-B1B5-442F-8C15-9D1470DE1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Hash-Join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74D9820F-1360-4789-A03A-243DEC7442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8" y="1178012"/>
            <a:ext cx="7554896" cy="3454149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Applicable for </a:t>
            </a:r>
            <a:r>
              <a:rPr lang="en-US" altLang="en-US" dirty="0" err="1">
                <a:ea typeface="MS PGothic" panose="020B0600070205080204" pitchFamily="34" charset="-128"/>
              </a:rPr>
              <a:t>equi</a:t>
            </a:r>
            <a:r>
              <a:rPr lang="en-US" altLang="en-US" dirty="0">
                <a:ea typeface="MS PGothic" panose="020B0600070205080204" pitchFamily="34" charset="-128"/>
              </a:rPr>
              <a:t>-joins and natural joins.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A hash function</a:t>
            </a:r>
            <a:r>
              <a:rPr lang="en-US" altLang="en-US" i="1" dirty="0">
                <a:ea typeface="MS PGothic" panose="020B0600070205080204" pitchFamily="34" charset="-128"/>
              </a:rPr>
              <a:t> h</a:t>
            </a:r>
            <a:r>
              <a:rPr lang="en-US" altLang="en-US" dirty="0">
                <a:ea typeface="MS PGothic" panose="020B0600070205080204" pitchFamily="34" charset="-128"/>
              </a:rPr>
              <a:t> is used to partition tuples of both relations </a:t>
            </a:r>
          </a:p>
          <a:p>
            <a:r>
              <a:rPr lang="en-US" altLang="en-US" i="1" dirty="0">
                <a:ea typeface="MS PGothic" panose="020B0600070205080204" pitchFamily="34" charset="-128"/>
              </a:rPr>
              <a:t>h</a:t>
            </a:r>
            <a:r>
              <a:rPr lang="en-US" altLang="en-US" dirty="0">
                <a:ea typeface="MS PGothic" panose="020B0600070205080204" pitchFamily="34" charset="-128"/>
              </a:rPr>
              <a:t> maps </a:t>
            </a:r>
            <a:r>
              <a:rPr lang="en-US" altLang="en-US" i="1" dirty="0" err="1">
                <a:ea typeface="MS PGothic" panose="020B0600070205080204" pitchFamily="34" charset="-128"/>
              </a:rPr>
              <a:t>JoinAttrs</a:t>
            </a:r>
            <a:r>
              <a:rPr lang="en-US" altLang="en-US" dirty="0">
                <a:ea typeface="MS PGothic" panose="020B0600070205080204" pitchFamily="34" charset="-128"/>
              </a:rPr>
              <a:t> values to {0, 1, ..., </a:t>
            </a:r>
            <a:r>
              <a:rPr lang="en-US" altLang="en-US" i="1" dirty="0">
                <a:ea typeface="MS PGothic" panose="020B0600070205080204" pitchFamily="34" charset="-128"/>
              </a:rPr>
              <a:t>n</a:t>
            </a:r>
            <a:r>
              <a:rPr lang="en-US" altLang="en-US" dirty="0">
                <a:ea typeface="MS PGothic" panose="020B0600070205080204" pitchFamily="34" charset="-128"/>
              </a:rPr>
              <a:t>}, where </a:t>
            </a:r>
            <a:r>
              <a:rPr lang="en-US" altLang="en-US" i="1" dirty="0" err="1">
                <a:ea typeface="MS PGothic" panose="020B0600070205080204" pitchFamily="34" charset="-128"/>
              </a:rPr>
              <a:t>JoinAttrs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denotes the common attributes of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dirty="0">
                <a:ea typeface="MS PGothic" panose="020B0600070205080204" pitchFamily="34" charset="-128"/>
              </a:rPr>
              <a:t> and </a:t>
            </a:r>
            <a:r>
              <a:rPr lang="en-US" altLang="en-US" i="1" dirty="0">
                <a:ea typeface="MS PGothic" panose="020B0600070205080204" pitchFamily="34" charset="-128"/>
              </a:rPr>
              <a:t>s </a:t>
            </a:r>
            <a:r>
              <a:rPr lang="en-US" altLang="en-US" dirty="0">
                <a:ea typeface="MS PGothic" panose="020B0600070205080204" pitchFamily="34" charset="-128"/>
              </a:rPr>
              <a:t>used in the natural join. </a:t>
            </a:r>
          </a:p>
          <a:p>
            <a:pPr lvl="1"/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>
                <a:ea typeface="MS PGothic" panose="020B0600070205080204" pitchFamily="34" charset="-128"/>
              </a:rPr>
              <a:t>0</a:t>
            </a:r>
            <a:r>
              <a:rPr lang="en-US" altLang="en-US" i="1" dirty="0">
                <a:ea typeface="MS PGothic" panose="020B0600070205080204" pitchFamily="34" charset="-128"/>
              </a:rPr>
              <a:t>, r</a:t>
            </a:r>
            <a:r>
              <a:rPr lang="en-US" altLang="en-US" i="1" baseline="-25000" dirty="0">
                <a:ea typeface="MS PGothic" panose="020B0600070205080204" pitchFamily="34" charset="-128"/>
              </a:rPr>
              <a:t>1</a:t>
            </a:r>
            <a:r>
              <a:rPr lang="en-US" altLang="en-US" i="1" dirty="0">
                <a:ea typeface="MS PGothic" panose="020B0600070205080204" pitchFamily="34" charset="-128"/>
              </a:rPr>
              <a:t>, . . ., </a:t>
            </a:r>
            <a:r>
              <a:rPr lang="en-US" altLang="en-US" i="1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n</a:t>
            </a:r>
            <a:r>
              <a:rPr lang="en-US" altLang="en-US" dirty="0">
                <a:ea typeface="MS PGothic" panose="020B0600070205080204" pitchFamily="34" charset="-128"/>
              </a:rPr>
              <a:t> denote partitions of </a:t>
            </a: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US" altLang="en-US" dirty="0">
                <a:ea typeface="MS PGothic" panose="020B0600070205080204" pitchFamily="34" charset="-128"/>
              </a:rPr>
              <a:t>tuples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Each tuple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r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 r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is put in partition </a:t>
            </a:r>
            <a:r>
              <a:rPr lang="en-US" altLang="en-US" i="1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where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= h(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[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JoinAttrs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]).</a:t>
            </a:r>
          </a:p>
          <a:p>
            <a:pPr lvl="1"/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>
                <a:ea typeface="MS PGothic" panose="020B0600070205080204" pitchFamily="34" charset="-128"/>
              </a:rPr>
              <a:t>0</a:t>
            </a:r>
            <a:r>
              <a:rPr lang="en-US" altLang="en-US" i="1" dirty="0">
                <a:ea typeface="MS PGothic" panose="020B0600070205080204" pitchFamily="34" charset="-128"/>
              </a:rPr>
              <a:t>,, r</a:t>
            </a:r>
            <a:r>
              <a:rPr lang="en-US" altLang="en-US" i="1" baseline="-25000" dirty="0">
                <a:ea typeface="MS PGothic" panose="020B0600070205080204" pitchFamily="34" charset="-128"/>
              </a:rPr>
              <a:t>1</a:t>
            </a:r>
            <a:r>
              <a:rPr lang="en-US" altLang="en-US" i="1" dirty="0">
                <a:ea typeface="MS PGothic" panose="020B0600070205080204" pitchFamily="34" charset="-128"/>
              </a:rPr>
              <a:t>. . ., </a:t>
            </a:r>
            <a:r>
              <a:rPr lang="en-US" altLang="en-US" i="1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n</a:t>
            </a:r>
            <a:r>
              <a:rPr lang="en-US" altLang="en-US" dirty="0">
                <a:ea typeface="MS PGothic" panose="020B0600070205080204" pitchFamily="34" charset="-128"/>
              </a:rPr>
              <a:t> denotes partitions of </a:t>
            </a:r>
            <a:r>
              <a:rPr lang="en-US" altLang="en-US" i="1" dirty="0">
                <a:ea typeface="MS PGothic" panose="020B0600070205080204" pitchFamily="34" charset="-128"/>
              </a:rPr>
              <a:t>s</a:t>
            </a:r>
            <a:r>
              <a:rPr lang="en-US" altLang="en-US" dirty="0">
                <a:ea typeface="MS PGothic" panose="020B0600070205080204" pitchFamily="34" charset="-128"/>
              </a:rPr>
              <a:t> tuples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Each tuple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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is put in partition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, where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= h(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[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JoinAttrs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]).</a:t>
            </a:r>
          </a:p>
          <a:p>
            <a:r>
              <a:rPr lang="en-US" altLang="en-US" i="1" dirty="0">
                <a:ea typeface="MS PGothic" panose="020B0600070205080204" pitchFamily="34" charset="-128"/>
              </a:rPr>
              <a:t>Note: </a:t>
            </a:r>
            <a:r>
              <a:rPr lang="en-US" altLang="en-US" dirty="0">
                <a:ea typeface="MS PGothic" panose="020B0600070205080204" pitchFamily="34" charset="-128"/>
              </a:rPr>
              <a:t>In book, </a:t>
            </a:r>
            <a:r>
              <a:rPr lang="en-US" altLang="en-US" i="1" dirty="0">
                <a:ea typeface="MS PGothic" panose="020B0600070205080204" pitchFamily="34" charset="-128"/>
              </a:rPr>
              <a:t>n</a:t>
            </a:r>
            <a:r>
              <a:rPr lang="en-US" altLang="en-US" i="1" baseline="-25000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is denoted as </a:t>
            </a:r>
            <a:r>
              <a:rPr lang="en-US" altLang="en-US" i="1" dirty="0" err="1">
                <a:ea typeface="MS PGothic" panose="020B0600070205080204" pitchFamily="34" charset="-128"/>
              </a:rPr>
              <a:t>n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h</a:t>
            </a:r>
            <a:r>
              <a:rPr lang="en-US" altLang="en-US" i="1" baseline="-25000" dirty="0">
                <a:ea typeface="MS PGothic" panose="020B0600070205080204" pitchFamily="34" charset="-128"/>
              </a:rPr>
              <a:t>. </a:t>
            </a:r>
            <a:endParaRPr lang="en-US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>
            <a:extLst>
              <a:ext uri="{FF2B5EF4-FFF2-40B4-BE49-F238E27FC236}">
                <a16:creationId xmlns:a16="http://schemas.microsoft.com/office/drawing/2014/main" id="{74E34440-0C98-4ADA-BA4C-BAEBEDF015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Hash-Join (Cont.)</a:t>
            </a:r>
          </a:p>
        </p:txBody>
      </p:sp>
      <p:pic>
        <p:nvPicPr>
          <p:cNvPr id="70659" name="Picture 8">
            <a:extLst>
              <a:ext uri="{FF2B5EF4-FFF2-40B4-BE49-F238E27FC236}">
                <a16:creationId xmlns:a16="http://schemas.microsoft.com/office/drawing/2014/main" id="{EBE0E4E7-07C2-4B72-9B27-F9B80E26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650" y="1375060"/>
            <a:ext cx="4085807" cy="4107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>
            <a:extLst>
              <a:ext uri="{FF2B5EF4-FFF2-40B4-BE49-F238E27FC236}">
                <a16:creationId xmlns:a16="http://schemas.microsoft.com/office/drawing/2014/main" id="{48CAA5AF-67A3-4585-9C6F-0592EA7C4C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Hash-Join (Cont.)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2BB958A5-6618-4B98-BAA4-FEA5A47509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4500" y="1102498"/>
            <a:ext cx="7528265" cy="1965556"/>
          </a:xfrm>
        </p:spPr>
        <p:txBody>
          <a:bodyPr/>
          <a:lstStyle/>
          <a:p>
            <a:r>
              <a:rPr lang="en-US" altLang="en-US" i="1" dirty="0">
                <a:ea typeface="MS PGothic" panose="020B0600070205080204" pitchFamily="34" charset="-128"/>
              </a:rPr>
              <a:t>r  </a:t>
            </a:r>
            <a:r>
              <a:rPr lang="en-US" altLang="en-US" dirty="0">
                <a:ea typeface="MS PGothic" panose="020B0600070205080204" pitchFamily="34" charset="-128"/>
              </a:rPr>
              <a:t>tuples in </a:t>
            </a:r>
            <a:r>
              <a:rPr lang="en-US" altLang="en-US" i="1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need only to be compared with </a:t>
            </a:r>
            <a:r>
              <a:rPr lang="en-US" altLang="en-US" i="1" dirty="0">
                <a:ea typeface="MS PGothic" panose="020B0600070205080204" pitchFamily="34" charset="-128"/>
              </a:rPr>
              <a:t>s </a:t>
            </a:r>
            <a:r>
              <a:rPr lang="en-US" altLang="en-US" dirty="0">
                <a:ea typeface="MS PGothic" panose="020B0600070205080204" pitchFamily="34" charset="-128"/>
              </a:rPr>
              <a:t>tuples in </a:t>
            </a:r>
            <a:r>
              <a:rPr lang="en-US" altLang="en-US" i="1" dirty="0" err="1">
                <a:ea typeface="MS PGothic" panose="020B0600070205080204" pitchFamily="34" charset="-128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Need not be compared with </a:t>
            </a:r>
            <a:r>
              <a:rPr lang="en-US" altLang="en-US" i="1" dirty="0">
                <a:ea typeface="MS PGothic" panose="020B0600070205080204" pitchFamily="34" charset="-128"/>
              </a:rPr>
              <a:t>s</a:t>
            </a:r>
            <a:r>
              <a:rPr lang="en-US" altLang="en-US" dirty="0">
                <a:ea typeface="MS PGothic" panose="020B0600070205080204" pitchFamily="34" charset="-128"/>
              </a:rPr>
              <a:t> tuples in any other partition, since: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an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dirty="0">
                <a:ea typeface="MS PGothic" panose="020B0600070205080204" pitchFamily="34" charset="-128"/>
              </a:rPr>
              <a:t> tuple and an </a:t>
            </a:r>
            <a:r>
              <a:rPr lang="en-US" altLang="en-US" i="1" dirty="0">
                <a:ea typeface="MS PGothic" panose="020B0600070205080204" pitchFamily="34" charset="-128"/>
              </a:rPr>
              <a:t>s </a:t>
            </a:r>
            <a:r>
              <a:rPr lang="en-US" altLang="en-US" dirty="0">
                <a:ea typeface="MS PGothic" panose="020B0600070205080204" pitchFamily="34" charset="-128"/>
              </a:rPr>
              <a:t>tuple that satisfy the join condition will have the same value for the join attributes.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If that value is hashed to some value </a:t>
            </a:r>
            <a:r>
              <a:rPr lang="en-US" altLang="en-US" i="1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, the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dirty="0">
                <a:ea typeface="MS PGothic" panose="020B0600070205080204" pitchFamily="34" charset="-128"/>
              </a:rPr>
              <a:t> tuple has to be in </a:t>
            </a:r>
            <a:r>
              <a:rPr lang="en-US" altLang="en-US" i="1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and the </a:t>
            </a:r>
            <a:r>
              <a:rPr lang="en-US" altLang="en-US" i="1" dirty="0">
                <a:ea typeface="MS PGothic" panose="020B0600070205080204" pitchFamily="34" charset="-128"/>
              </a:rPr>
              <a:t>s </a:t>
            </a:r>
            <a:r>
              <a:rPr lang="en-US" altLang="en-US" dirty="0">
                <a:ea typeface="MS PGothic" panose="020B0600070205080204" pitchFamily="34" charset="-128"/>
              </a:rPr>
              <a:t>tuple in </a:t>
            </a:r>
            <a:r>
              <a:rPr lang="en-US" altLang="en-US" i="1" dirty="0" err="1">
                <a:ea typeface="MS PGothic" panose="020B0600070205080204" pitchFamily="34" charset="-128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</a:rPr>
              <a:t>.</a:t>
            </a:r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0406DA1-3985-0FD7-3932-A1A2C86F8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FFDA062-B0A0-5D87-A599-49C630C00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CD4F16D8-B380-5772-6FBA-4CEDAB6D72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419100"/>
            <a:ext cx="7772400" cy="47626"/>
          </a:xfrm>
          <a:noFill/>
        </p:spPr>
        <p:txBody>
          <a:bodyPr/>
          <a:lstStyle/>
          <a:p>
            <a:r>
              <a:rPr lang="en-US" altLang="en-US" dirty="0"/>
              <a:t>Hash-Join (© Ramakrishnan &amp; </a:t>
            </a:r>
            <a:r>
              <a:rPr lang="en-US" altLang="en-US" dirty="0" err="1"/>
              <a:t>Gherke</a:t>
            </a:r>
            <a:r>
              <a:rPr lang="en-US" altLang="en-US" dirty="0"/>
              <a:t>)</a:t>
            </a:r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45D23E3D-6A86-72B7-3B11-25832D466ED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3276600" cy="2286000"/>
          </a:xfrm>
          <a:noFill/>
        </p:spPr>
        <p:txBody>
          <a:bodyPr/>
          <a:lstStyle/>
          <a:p>
            <a:r>
              <a:rPr lang="en-US" altLang="en-US" sz="2400"/>
              <a:t>Partition both relations using hash fn </a:t>
            </a:r>
            <a:r>
              <a:rPr lang="en-US" altLang="en-US" sz="2400" b="1">
                <a:solidFill>
                  <a:schemeClr val="accent2"/>
                </a:solidFill>
              </a:rPr>
              <a:t>h</a:t>
            </a:r>
            <a:r>
              <a:rPr lang="en-US" altLang="en-US" sz="2400"/>
              <a:t>:  R tuples in partition i will only match S tuples in partition i.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F83B974E-BFBA-BCE4-188F-78E224430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14800"/>
            <a:ext cx="3276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v"/>
            </a:pPr>
            <a:r>
              <a:rPr lang="en-US" altLang="en-US">
                <a:latin typeface="Book Antiqua" panose="02040602050305030304" pitchFamily="18" charset="0"/>
              </a:rPr>
              <a:t>Read in a partition of R, hash it using </a:t>
            </a:r>
            <a:r>
              <a:rPr lang="en-US" altLang="en-US" b="1">
                <a:solidFill>
                  <a:srgbClr val="3365FB"/>
                </a:solidFill>
                <a:latin typeface="Book Antiqua" panose="02040602050305030304" pitchFamily="18" charset="0"/>
              </a:rPr>
              <a:t>h2 (&lt;&gt; </a:t>
            </a:r>
            <a:r>
              <a:rPr lang="en-US" altLang="en-US" b="1">
                <a:solidFill>
                  <a:schemeClr val="accent2"/>
                </a:solidFill>
                <a:latin typeface="Book Antiqua" panose="02040602050305030304" pitchFamily="18" charset="0"/>
              </a:rPr>
              <a:t>h</a:t>
            </a:r>
            <a:r>
              <a:rPr lang="en-US" altLang="en-US" b="1">
                <a:solidFill>
                  <a:srgbClr val="3365FB"/>
                </a:solidFill>
                <a:latin typeface="Book Antiqua" panose="02040602050305030304" pitchFamily="18" charset="0"/>
              </a:rPr>
              <a:t>!)</a:t>
            </a:r>
            <a:r>
              <a:rPr lang="en-US" altLang="en-US">
                <a:latin typeface="Book Antiqua" panose="02040602050305030304" pitchFamily="18" charset="0"/>
              </a:rPr>
              <a:t>. Scan matching partition of S, search for matches.</a:t>
            </a:r>
          </a:p>
        </p:txBody>
      </p:sp>
      <p:sp>
        <p:nvSpPr>
          <p:cNvPr id="15367" name="Line 7">
            <a:extLst>
              <a:ext uri="{FF2B5EF4-FFF2-40B4-BE49-F238E27FC236}">
                <a16:creationId xmlns:a16="http://schemas.microsoft.com/office/drawing/2014/main" id="{0DC92BF9-25D2-878E-2A78-94659F9932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7900" y="3429000"/>
            <a:ext cx="5080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grpSp>
        <p:nvGrpSpPr>
          <p:cNvPr id="15368" name="Group 60">
            <a:extLst>
              <a:ext uri="{FF2B5EF4-FFF2-40B4-BE49-F238E27FC236}">
                <a16:creationId xmlns:a16="http://schemas.microsoft.com/office/drawing/2014/main" id="{05AAADF4-2AD6-1817-4761-7643EB0D6D99}"/>
              </a:ext>
            </a:extLst>
          </p:cNvPr>
          <p:cNvGrpSpPr>
            <a:grpSpLocks/>
          </p:cNvGrpSpPr>
          <p:nvPr/>
        </p:nvGrpSpPr>
        <p:grpSpPr bwMode="auto">
          <a:xfrm>
            <a:off x="3430588" y="3554413"/>
            <a:ext cx="5478462" cy="3027362"/>
            <a:chOff x="2161" y="2239"/>
            <a:chExt cx="3451" cy="1907"/>
          </a:xfrm>
        </p:grpSpPr>
        <p:sp>
          <p:nvSpPr>
            <p:cNvPr id="15424" name="Rectangle 8">
              <a:extLst>
                <a:ext uri="{FF2B5EF4-FFF2-40B4-BE49-F238E27FC236}">
                  <a16:creationId xmlns:a16="http://schemas.microsoft.com/office/drawing/2014/main" id="{B4EECB20-965D-33ED-5EF7-F1B896253D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" y="2239"/>
              <a:ext cx="729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 dirty="0">
                  <a:solidFill>
                    <a:srgbClr val="000000"/>
                  </a:solidFill>
                </a:rPr>
                <a:t>Partitions</a:t>
              </a:r>
            </a:p>
            <a:p>
              <a:r>
                <a:rPr lang="en-US" altLang="en-US" sz="1800" b="1" dirty="0">
                  <a:solidFill>
                    <a:srgbClr val="000000"/>
                  </a:solidFill>
                </a:rPr>
                <a:t>of</a:t>
              </a:r>
              <a:r>
                <a:rPr lang="en-US" altLang="en-US" sz="1800" b="1" i="1" dirty="0">
                  <a:solidFill>
                    <a:srgbClr val="000000"/>
                  </a:solidFill>
                </a:rPr>
                <a:t> s </a:t>
              </a:r>
              <a:r>
                <a:rPr lang="en-US" altLang="en-US" sz="1800" b="1" dirty="0">
                  <a:solidFill>
                    <a:srgbClr val="000000"/>
                  </a:solidFill>
                </a:rPr>
                <a:t>&amp;</a:t>
              </a:r>
              <a:r>
                <a:rPr lang="en-US" altLang="en-US" sz="1800" b="1" i="1" dirty="0">
                  <a:solidFill>
                    <a:srgbClr val="000000"/>
                  </a:solidFill>
                </a:rPr>
                <a:t> r</a:t>
              </a:r>
            </a:p>
          </p:txBody>
        </p:sp>
        <p:sp>
          <p:nvSpPr>
            <p:cNvPr id="15425" name="Rectangle 9">
              <a:extLst>
                <a:ext uri="{FF2B5EF4-FFF2-40B4-BE49-F238E27FC236}">
                  <a16:creationId xmlns:a16="http://schemas.microsoft.com/office/drawing/2014/main" id="{D2BAE5C5-70DA-3C3C-81C7-CD4950E1B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1" y="3604"/>
              <a:ext cx="71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50000"/>
                </a:lnSpc>
              </a:pPr>
              <a:r>
                <a:rPr lang="en-US" altLang="en-US" sz="1400" b="1" dirty="0">
                  <a:solidFill>
                    <a:srgbClr val="000000"/>
                  </a:solidFill>
                </a:rPr>
                <a:t>Input buffer</a:t>
              </a:r>
            </a:p>
            <a:p>
              <a:pPr algn="ctr"/>
              <a:r>
                <a:rPr lang="en-US" altLang="en-US" sz="1400" b="1" dirty="0">
                  <a:solidFill>
                    <a:srgbClr val="000000"/>
                  </a:solidFill>
                </a:rPr>
                <a:t>for </a:t>
              </a:r>
              <a:r>
                <a:rPr lang="en-US" altLang="en-US" sz="1400" b="1" i="1" dirty="0" err="1">
                  <a:solidFill>
                    <a:srgbClr val="000000"/>
                  </a:solidFill>
                </a:rPr>
                <a:t>ri</a:t>
              </a:r>
              <a:endParaRPr lang="en-US" altLang="en-US" sz="1400" b="1" i="1" dirty="0">
                <a:solidFill>
                  <a:srgbClr val="000000"/>
                </a:solidFill>
              </a:endParaRPr>
            </a:p>
          </p:txBody>
        </p:sp>
        <p:sp>
          <p:nvSpPr>
            <p:cNvPr id="15426" name="Rectangle 10">
              <a:extLst>
                <a:ext uri="{FF2B5EF4-FFF2-40B4-BE49-F238E27FC236}">
                  <a16:creationId xmlns:a16="http://schemas.microsoft.com/office/drawing/2014/main" id="{51E8D666-941A-1CA1-FD62-F7CC667CB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1" y="2522"/>
              <a:ext cx="1426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1600" b="1" dirty="0">
                  <a:solidFill>
                    <a:srgbClr val="000000"/>
                  </a:solidFill>
                </a:rPr>
                <a:t>Hash table for partition</a:t>
              </a:r>
            </a:p>
            <a:p>
              <a:pPr algn="ctr"/>
              <a:r>
                <a:rPr lang="en-US" altLang="en-US" sz="1600" b="1" i="1" dirty="0" err="1">
                  <a:solidFill>
                    <a:srgbClr val="000000"/>
                  </a:solidFill>
                </a:rPr>
                <a:t>si</a:t>
              </a:r>
              <a:r>
                <a:rPr lang="en-US" altLang="en-US" sz="1600" b="1" dirty="0">
                  <a:solidFill>
                    <a:srgbClr val="000000"/>
                  </a:solidFill>
                </a:rPr>
                <a:t> (k &lt; M-1 pages)</a:t>
              </a:r>
            </a:p>
          </p:txBody>
        </p:sp>
        <p:sp>
          <p:nvSpPr>
            <p:cNvPr id="15427" name="Freeform 11">
              <a:extLst>
                <a:ext uri="{FF2B5EF4-FFF2-40B4-BE49-F238E27FC236}">
                  <a16:creationId xmlns:a16="http://schemas.microsoft.com/office/drawing/2014/main" id="{49C44BCE-EC6F-8F47-5DB4-C40EABFD0F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3" y="3414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6"/>
                <a:gd name="T17" fmla="*/ 145 w 145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8" name="Freeform 12">
              <a:extLst>
                <a:ext uri="{FF2B5EF4-FFF2-40B4-BE49-F238E27FC236}">
                  <a16:creationId xmlns:a16="http://schemas.microsoft.com/office/drawing/2014/main" id="{82D9C727-025E-F028-0769-3B0DF44EDF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2" y="346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2 w 25"/>
                <a:gd name="T3" fmla="*/ 0 h 36"/>
                <a:gd name="T4" fmla="*/ 0 w 25"/>
                <a:gd name="T5" fmla="*/ 18 h 36"/>
                <a:gd name="T6" fmla="*/ 12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6"/>
                <a:gd name="T17" fmla="*/ 25 w 25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6">
                  <a:moveTo>
                    <a:pt x="24" y="18"/>
                  </a:moveTo>
                  <a:lnTo>
                    <a:pt x="12" y="0"/>
                  </a:lnTo>
                  <a:lnTo>
                    <a:pt x="0" y="18"/>
                  </a:lnTo>
                  <a:lnTo>
                    <a:pt x="12" y="35"/>
                  </a:lnTo>
                  <a:lnTo>
                    <a:pt x="24" y="18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29" name="Freeform 13">
              <a:extLst>
                <a:ext uri="{FF2B5EF4-FFF2-40B4-BE49-F238E27FC236}">
                  <a16:creationId xmlns:a16="http://schemas.microsoft.com/office/drawing/2014/main" id="{7EFDB5E9-A130-94B7-FD6D-E4CE34F83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5" y="346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2 w 25"/>
                <a:gd name="T3" fmla="*/ 0 h 36"/>
                <a:gd name="T4" fmla="*/ 0 w 25"/>
                <a:gd name="T5" fmla="*/ 18 h 36"/>
                <a:gd name="T6" fmla="*/ 12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6"/>
                <a:gd name="T17" fmla="*/ 25 w 25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6">
                  <a:moveTo>
                    <a:pt x="24" y="18"/>
                  </a:moveTo>
                  <a:lnTo>
                    <a:pt x="12" y="0"/>
                  </a:lnTo>
                  <a:lnTo>
                    <a:pt x="0" y="18"/>
                  </a:lnTo>
                  <a:lnTo>
                    <a:pt x="12" y="35"/>
                  </a:lnTo>
                  <a:lnTo>
                    <a:pt x="24" y="18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0" name="Freeform 14">
              <a:extLst>
                <a:ext uri="{FF2B5EF4-FFF2-40B4-BE49-F238E27FC236}">
                  <a16:creationId xmlns:a16="http://schemas.microsoft.com/office/drawing/2014/main" id="{73FE2FF8-2814-E960-E22E-9377583A4E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5" y="346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2 w 25"/>
                <a:gd name="T3" fmla="*/ 0 h 36"/>
                <a:gd name="T4" fmla="*/ 0 w 25"/>
                <a:gd name="T5" fmla="*/ 18 h 36"/>
                <a:gd name="T6" fmla="*/ 12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6"/>
                <a:gd name="T17" fmla="*/ 25 w 25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6">
                  <a:moveTo>
                    <a:pt x="24" y="18"/>
                  </a:moveTo>
                  <a:lnTo>
                    <a:pt x="12" y="0"/>
                  </a:lnTo>
                  <a:lnTo>
                    <a:pt x="0" y="18"/>
                  </a:lnTo>
                  <a:lnTo>
                    <a:pt x="12" y="35"/>
                  </a:lnTo>
                  <a:lnTo>
                    <a:pt x="24" y="18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1" name="Freeform 15">
              <a:extLst>
                <a:ext uri="{FF2B5EF4-FFF2-40B4-BE49-F238E27FC236}">
                  <a16:creationId xmlns:a16="http://schemas.microsoft.com/office/drawing/2014/main" id="{8E9E60E9-7CAA-44A3-8B4A-3BFED43965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8" y="2962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6"/>
                <a:gd name="T17" fmla="*/ 145 w 145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2" name="Freeform 16">
              <a:extLst>
                <a:ext uri="{FF2B5EF4-FFF2-40B4-BE49-F238E27FC236}">
                  <a16:creationId xmlns:a16="http://schemas.microsoft.com/office/drawing/2014/main" id="{1D5A2460-E4D6-9452-8C42-E9DD3826E1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6" y="2962"/>
              <a:ext cx="144" cy="156"/>
            </a:xfrm>
            <a:custGeom>
              <a:avLst/>
              <a:gdLst>
                <a:gd name="T0" fmla="*/ 0 w 144"/>
                <a:gd name="T1" fmla="*/ 155 h 156"/>
                <a:gd name="T2" fmla="*/ 0 w 144"/>
                <a:gd name="T3" fmla="*/ 0 h 156"/>
                <a:gd name="T4" fmla="*/ 143 w 144"/>
                <a:gd name="T5" fmla="*/ 0 h 156"/>
                <a:gd name="T6" fmla="*/ 143 w 144"/>
                <a:gd name="T7" fmla="*/ 155 h 156"/>
                <a:gd name="T8" fmla="*/ 0 w 144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56"/>
                <a:gd name="T17" fmla="*/ 144 w 144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56">
                  <a:moveTo>
                    <a:pt x="0" y="155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5"/>
                  </a:lnTo>
                  <a:lnTo>
                    <a:pt x="0" y="155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3" name="Freeform 17">
              <a:extLst>
                <a:ext uri="{FF2B5EF4-FFF2-40B4-BE49-F238E27FC236}">
                  <a16:creationId xmlns:a16="http://schemas.microsoft.com/office/drawing/2014/main" id="{F1AAF0F8-6F42-1C59-144F-BB43B8B3E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8" y="3189"/>
              <a:ext cx="145" cy="155"/>
            </a:xfrm>
            <a:custGeom>
              <a:avLst/>
              <a:gdLst>
                <a:gd name="T0" fmla="*/ 0 w 145"/>
                <a:gd name="T1" fmla="*/ 154 h 155"/>
                <a:gd name="T2" fmla="*/ 0 w 145"/>
                <a:gd name="T3" fmla="*/ 0 h 155"/>
                <a:gd name="T4" fmla="*/ 144 w 145"/>
                <a:gd name="T5" fmla="*/ 0 h 155"/>
                <a:gd name="T6" fmla="*/ 144 w 145"/>
                <a:gd name="T7" fmla="*/ 154 h 155"/>
                <a:gd name="T8" fmla="*/ 0 w 145"/>
                <a:gd name="T9" fmla="*/ 154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5"/>
                <a:gd name="T17" fmla="*/ 145 w 14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5">
                  <a:moveTo>
                    <a:pt x="0" y="154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4"/>
                  </a:lnTo>
                  <a:lnTo>
                    <a:pt x="0" y="154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4" name="Freeform 18">
              <a:extLst>
                <a:ext uri="{FF2B5EF4-FFF2-40B4-BE49-F238E27FC236}">
                  <a16:creationId xmlns:a16="http://schemas.microsoft.com/office/drawing/2014/main" id="{5C33B952-A0D0-FE86-45AE-D210342CF3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2" y="3189"/>
              <a:ext cx="144" cy="155"/>
            </a:xfrm>
            <a:custGeom>
              <a:avLst/>
              <a:gdLst>
                <a:gd name="T0" fmla="*/ 0 w 144"/>
                <a:gd name="T1" fmla="*/ 154 h 155"/>
                <a:gd name="T2" fmla="*/ 0 w 144"/>
                <a:gd name="T3" fmla="*/ 0 h 155"/>
                <a:gd name="T4" fmla="*/ 143 w 144"/>
                <a:gd name="T5" fmla="*/ 0 h 155"/>
                <a:gd name="T6" fmla="*/ 143 w 144"/>
                <a:gd name="T7" fmla="*/ 154 h 155"/>
                <a:gd name="T8" fmla="*/ 0 w 144"/>
                <a:gd name="T9" fmla="*/ 154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55"/>
                <a:gd name="T17" fmla="*/ 144 w 144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55">
                  <a:moveTo>
                    <a:pt x="0" y="154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4"/>
                  </a:lnTo>
                  <a:lnTo>
                    <a:pt x="0" y="154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5" name="Freeform 19">
              <a:extLst>
                <a:ext uri="{FF2B5EF4-FFF2-40B4-BE49-F238E27FC236}">
                  <a16:creationId xmlns:a16="http://schemas.microsoft.com/office/drawing/2014/main" id="{9EA90E7C-0916-B5BB-78A3-BC6E0E24EC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1" y="3669"/>
              <a:ext cx="144" cy="155"/>
            </a:xfrm>
            <a:custGeom>
              <a:avLst/>
              <a:gdLst>
                <a:gd name="T0" fmla="*/ 0 w 144"/>
                <a:gd name="T1" fmla="*/ 154 h 155"/>
                <a:gd name="T2" fmla="*/ 0 w 144"/>
                <a:gd name="T3" fmla="*/ 0 h 155"/>
                <a:gd name="T4" fmla="*/ 143 w 144"/>
                <a:gd name="T5" fmla="*/ 0 h 155"/>
                <a:gd name="T6" fmla="*/ 143 w 144"/>
                <a:gd name="T7" fmla="*/ 154 h 155"/>
                <a:gd name="T8" fmla="*/ 0 w 144"/>
                <a:gd name="T9" fmla="*/ 154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55"/>
                <a:gd name="T17" fmla="*/ 144 w 144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55">
                  <a:moveTo>
                    <a:pt x="0" y="154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4"/>
                  </a:lnTo>
                  <a:lnTo>
                    <a:pt x="0" y="154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6" name="Freeform 20">
              <a:extLst>
                <a:ext uri="{FF2B5EF4-FFF2-40B4-BE49-F238E27FC236}">
                  <a16:creationId xmlns:a16="http://schemas.microsoft.com/office/drawing/2014/main" id="{23BEFF1F-47E5-051B-5D2F-4D37A26454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8" y="3670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6"/>
                <a:gd name="T17" fmla="*/ 145 w 145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7" name="Freeform 21">
              <a:extLst>
                <a:ext uri="{FF2B5EF4-FFF2-40B4-BE49-F238E27FC236}">
                  <a16:creationId xmlns:a16="http://schemas.microsoft.com/office/drawing/2014/main" id="{10952B8B-E197-02DE-A047-CF29AA8DE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2" y="2956"/>
              <a:ext cx="144" cy="156"/>
            </a:xfrm>
            <a:custGeom>
              <a:avLst/>
              <a:gdLst>
                <a:gd name="T0" fmla="*/ 0 w 144"/>
                <a:gd name="T1" fmla="*/ 155 h 156"/>
                <a:gd name="T2" fmla="*/ 0 w 144"/>
                <a:gd name="T3" fmla="*/ 0 h 156"/>
                <a:gd name="T4" fmla="*/ 143 w 144"/>
                <a:gd name="T5" fmla="*/ 0 h 156"/>
                <a:gd name="T6" fmla="*/ 143 w 144"/>
                <a:gd name="T7" fmla="*/ 155 h 156"/>
                <a:gd name="T8" fmla="*/ 0 w 144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56"/>
                <a:gd name="T17" fmla="*/ 144 w 144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56">
                  <a:moveTo>
                    <a:pt x="0" y="155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8" name="Freeform 22">
              <a:extLst>
                <a:ext uri="{FF2B5EF4-FFF2-40B4-BE49-F238E27FC236}">
                  <a16:creationId xmlns:a16="http://schemas.microsoft.com/office/drawing/2014/main" id="{65781732-B55E-A5D0-2982-511D21108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4" y="2962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6"/>
                <a:gd name="T17" fmla="*/ 145 w 145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39" name="Freeform 23">
              <a:extLst>
                <a:ext uri="{FF2B5EF4-FFF2-40B4-BE49-F238E27FC236}">
                  <a16:creationId xmlns:a16="http://schemas.microsoft.com/office/drawing/2014/main" id="{84396600-9E36-7904-AC16-F40F8A2101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7" y="2962"/>
              <a:ext cx="144" cy="156"/>
            </a:xfrm>
            <a:custGeom>
              <a:avLst/>
              <a:gdLst>
                <a:gd name="T0" fmla="*/ 0 w 144"/>
                <a:gd name="T1" fmla="*/ 155 h 156"/>
                <a:gd name="T2" fmla="*/ 0 w 144"/>
                <a:gd name="T3" fmla="*/ 0 h 156"/>
                <a:gd name="T4" fmla="*/ 143 w 144"/>
                <a:gd name="T5" fmla="*/ 0 h 156"/>
                <a:gd name="T6" fmla="*/ 143 w 144"/>
                <a:gd name="T7" fmla="*/ 155 h 156"/>
                <a:gd name="T8" fmla="*/ 0 w 144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56"/>
                <a:gd name="T17" fmla="*/ 144 w 144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56">
                  <a:moveTo>
                    <a:pt x="0" y="155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0" name="Freeform 24">
              <a:extLst>
                <a:ext uri="{FF2B5EF4-FFF2-40B4-BE49-F238E27FC236}">
                  <a16:creationId xmlns:a16="http://schemas.microsoft.com/office/drawing/2014/main" id="{86EEFABD-86F0-4BA9-1AB8-506037E3CA5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1" y="302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1 w 25"/>
                <a:gd name="T3" fmla="*/ 0 h 36"/>
                <a:gd name="T4" fmla="*/ 0 w 25"/>
                <a:gd name="T5" fmla="*/ 18 h 36"/>
                <a:gd name="T6" fmla="*/ 11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6"/>
                <a:gd name="T17" fmla="*/ 25 w 25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6">
                  <a:moveTo>
                    <a:pt x="24" y="18"/>
                  </a:moveTo>
                  <a:lnTo>
                    <a:pt x="11" y="0"/>
                  </a:lnTo>
                  <a:lnTo>
                    <a:pt x="0" y="18"/>
                  </a:lnTo>
                  <a:lnTo>
                    <a:pt x="11" y="35"/>
                  </a:lnTo>
                  <a:lnTo>
                    <a:pt x="24" y="18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1" name="Freeform 25">
              <a:extLst>
                <a:ext uri="{FF2B5EF4-FFF2-40B4-BE49-F238E27FC236}">
                  <a16:creationId xmlns:a16="http://schemas.microsoft.com/office/drawing/2014/main" id="{A92F515A-51C5-EEF3-4DBB-9979479E5AF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5" y="3028"/>
              <a:ext cx="24" cy="36"/>
            </a:xfrm>
            <a:custGeom>
              <a:avLst/>
              <a:gdLst>
                <a:gd name="T0" fmla="*/ 23 w 24"/>
                <a:gd name="T1" fmla="*/ 18 h 36"/>
                <a:gd name="T2" fmla="*/ 11 w 24"/>
                <a:gd name="T3" fmla="*/ 0 h 36"/>
                <a:gd name="T4" fmla="*/ 0 w 24"/>
                <a:gd name="T5" fmla="*/ 18 h 36"/>
                <a:gd name="T6" fmla="*/ 11 w 24"/>
                <a:gd name="T7" fmla="*/ 35 h 36"/>
                <a:gd name="T8" fmla="*/ 23 w 24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36"/>
                <a:gd name="T17" fmla="*/ 24 w 24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36">
                  <a:moveTo>
                    <a:pt x="23" y="18"/>
                  </a:moveTo>
                  <a:lnTo>
                    <a:pt x="11" y="0"/>
                  </a:lnTo>
                  <a:lnTo>
                    <a:pt x="0" y="18"/>
                  </a:lnTo>
                  <a:lnTo>
                    <a:pt x="11" y="35"/>
                  </a:lnTo>
                  <a:lnTo>
                    <a:pt x="23" y="18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2" name="Freeform 26">
              <a:extLst>
                <a:ext uri="{FF2B5EF4-FFF2-40B4-BE49-F238E27FC236}">
                  <a16:creationId xmlns:a16="http://schemas.microsoft.com/office/drawing/2014/main" id="{BEAF602D-40AA-64B8-D49A-0CDF2FE1197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4" y="302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1 w 25"/>
                <a:gd name="T3" fmla="*/ 0 h 36"/>
                <a:gd name="T4" fmla="*/ 0 w 25"/>
                <a:gd name="T5" fmla="*/ 18 h 36"/>
                <a:gd name="T6" fmla="*/ 11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"/>
                <a:gd name="T16" fmla="*/ 0 h 36"/>
                <a:gd name="T17" fmla="*/ 25 w 25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" h="36">
                  <a:moveTo>
                    <a:pt x="24" y="18"/>
                  </a:moveTo>
                  <a:lnTo>
                    <a:pt x="11" y="0"/>
                  </a:lnTo>
                  <a:lnTo>
                    <a:pt x="0" y="18"/>
                  </a:lnTo>
                  <a:lnTo>
                    <a:pt x="11" y="35"/>
                  </a:lnTo>
                  <a:lnTo>
                    <a:pt x="24" y="18"/>
                  </a:lnTo>
                </a:path>
              </a:pathLst>
            </a:custGeom>
            <a:solidFill>
              <a:srgbClr val="C0FEF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3" name="Freeform 27">
              <a:extLst>
                <a:ext uri="{FF2B5EF4-FFF2-40B4-BE49-F238E27FC236}">
                  <a16:creationId xmlns:a16="http://schemas.microsoft.com/office/drawing/2014/main" id="{AB736DC6-A5BF-8147-1FC7-6DECBE2B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8" y="2928"/>
              <a:ext cx="1102" cy="231"/>
            </a:xfrm>
            <a:custGeom>
              <a:avLst/>
              <a:gdLst>
                <a:gd name="T0" fmla="*/ 0 w 1102"/>
                <a:gd name="T1" fmla="*/ 230 h 231"/>
                <a:gd name="T2" fmla="*/ 0 w 1102"/>
                <a:gd name="T3" fmla="*/ 0 h 231"/>
                <a:gd name="T4" fmla="*/ 1101 w 1102"/>
                <a:gd name="T5" fmla="*/ 0 h 231"/>
                <a:gd name="T6" fmla="*/ 1101 w 1102"/>
                <a:gd name="T7" fmla="*/ 230 h 231"/>
                <a:gd name="T8" fmla="*/ 0 w 1102"/>
                <a:gd name="T9" fmla="*/ 230 h 2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02"/>
                <a:gd name="T16" fmla="*/ 0 h 231"/>
                <a:gd name="T17" fmla="*/ 1102 w 1102"/>
                <a:gd name="T18" fmla="*/ 231 h 2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02" h="231">
                  <a:moveTo>
                    <a:pt x="0" y="230"/>
                  </a:moveTo>
                  <a:lnTo>
                    <a:pt x="0" y="0"/>
                  </a:lnTo>
                  <a:lnTo>
                    <a:pt x="1101" y="0"/>
                  </a:lnTo>
                  <a:lnTo>
                    <a:pt x="1101" y="230"/>
                  </a:lnTo>
                  <a:lnTo>
                    <a:pt x="0" y="23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4" name="Freeform 28">
              <a:extLst>
                <a:ext uri="{FF2B5EF4-FFF2-40B4-BE49-F238E27FC236}">
                  <a16:creationId xmlns:a16="http://schemas.microsoft.com/office/drawing/2014/main" id="{52D2B32C-96D3-D111-831F-4D5286CA00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5" y="3414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156"/>
                <a:gd name="T17" fmla="*/ 145 w 145"/>
                <a:gd name="T18" fmla="*/ 156 h 1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chemeClr val="accent1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45" name="Freeform 29">
              <a:extLst>
                <a:ext uri="{FF2B5EF4-FFF2-40B4-BE49-F238E27FC236}">
                  <a16:creationId xmlns:a16="http://schemas.microsoft.com/office/drawing/2014/main" id="{41A679DB-3BB4-7AB7-97B7-0D4C3E760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7" y="2496"/>
              <a:ext cx="1526" cy="1393"/>
            </a:xfrm>
            <a:custGeom>
              <a:avLst/>
              <a:gdLst>
                <a:gd name="T0" fmla="*/ 0 w 1526"/>
                <a:gd name="T1" fmla="*/ 1392 h 1393"/>
                <a:gd name="T2" fmla="*/ 0 w 1526"/>
                <a:gd name="T3" fmla="*/ 0 h 1393"/>
                <a:gd name="T4" fmla="*/ 1525 w 1526"/>
                <a:gd name="T5" fmla="*/ 0 h 1393"/>
                <a:gd name="T6" fmla="*/ 1525 w 1526"/>
                <a:gd name="T7" fmla="*/ 1392 h 1393"/>
                <a:gd name="T8" fmla="*/ 0 w 1526"/>
                <a:gd name="T9" fmla="*/ 1392 h 13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26"/>
                <a:gd name="T16" fmla="*/ 0 h 1393"/>
                <a:gd name="T17" fmla="*/ 1526 w 1526"/>
                <a:gd name="T18" fmla="*/ 1393 h 13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26" h="1393">
                  <a:moveTo>
                    <a:pt x="0" y="1392"/>
                  </a:moveTo>
                  <a:lnTo>
                    <a:pt x="0" y="0"/>
                  </a:lnTo>
                  <a:lnTo>
                    <a:pt x="1525" y="0"/>
                  </a:lnTo>
                  <a:lnTo>
                    <a:pt x="1525" y="1392"/>
                  </a:lnTo>
                  <a:lnTo>
                    <a:pt x="0" y="1392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446" name="Group 36">
              <a:extLst>
                <a:ext uri="{FF2B5EF4-FFF2-40B4-BE49-F238E27FC236}">
                  <a16:creationId xmlns:a16="http://schemas.microsoft.com/office/drawing/2014/main" id="{729A2D12-8F98-98EA-2CA5-8D142317AF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95" y="2868"/>
              <a:ext cx="197" cy="862"/>
              <a:chOff x="5095" y="2868"/>
              <a:chExt cx="197" cy="862"/>
            </a:xfrm>
          </p:grpSpPr>
          <p:sp>
            <p:nvSpPr>
              <p:cNvPr id="15470" name="Freeform 30">
                <a:extLst>
                  <a:ext uri="{FF2B5EF4-FFF2-40B4-BE49-F238E27FC236}">
                    <a16:creationId xmlns:a16="http://schemas.microsoft.com/office/drawing/2014/main" id="{B6C59EDF-B944-FD77-12E9-FE04D007F1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95" y="3396"/>
                <a:ext cx="25" cy="37"/>
              </a:xfrm>
              <a:custGeom>
                <a:avLst/>
                <a:gdLst>
                  <a:gd name="T0" fmla="*/ 24 w 25"/>
                  <a:gd name="T1" fmla="*/ 18 h 37"/>
                  <a:gd name="T2" fmla="*/ 12 w 25"/>
                  <a:gd name="T3" fmla="*/ 0 h 37"/>
                  <a:gd name="T4" fmla="*/ 0 w 25"/>
                  <a:gd name="T5" fmla="*/ 18 h 37"/>
                  <a:gd name="T6" fmla="*/ 12 w 25"/>
                  <a:gd name="T7" fmla="*/ 36 h 37"/>
                  <a:gd name="T8" fmla="*/ 24 w 25"/>
                  <a:gd name="T9" fmla="*/ 18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"/>
                  <a:gd name="T16" fmla="*/ 0 h 37"/>
                  <a:gd name="T17" fmla="*/ 25 w 25"/>
                  <a:gd name="T18" fmla="*/ 37 h 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" h="37">
                    <a:moveTo>
                      <a:pt x="24" y="18"/>
                    </a:moveTo>
                    <a:lnTo>
                      <a:pt x="12" y="0"/>
                    </a:lnTo>
                    <a:lnTo>
                      <a:pt x="0" y="18"/>
                    </a:lnTo>
                    <a:lnTo>
                      <a:pt x="12" y="36"/>
                    </a:lnTo>
                    <a:lnTo>
                      <a:pt x="24" y="18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71" name="Freeform 31">
                <a:extLst>
                  <a:ext uri="{FF2B5EF4-FFF2-40B4-BE49-F238E27FC236}">
                    <a16:creationId xmlns:a16="http://schemas.microsoft.com/office/drawing/2014/main" id="{270340A9-314B-A727-1E55-6AE174BF73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78" y="3396"/>
                <a:ext cx="25" cy="37"/>
              </a:xfrm>
              <a:custGeom>
                <a:avLst/>
                <a:gdLst>
                  <a:gd name="T0" fmla="*/ 24 w 25"/>
                  <a:gd name="T1" fmla="*/ 18 h 37"/>
                  <a:gd name="T2" fmla="*/ 12 w 25"/>
                  <a:gd name="T3" fmla="*/ 0 h 37"/>
                  <a:gd name="T4" fmla="*/ 0 w 25"/>
                  <a:gd name="T5" fmla="*/ 18 h 37"/>
                  <a:gd name="T6" fmla="*/ 12 w 25"/>
                  <a:gd name="T7" fmla="*/ 36 h 37"/>
                  <a:gd name="T8" fmla="*/ 24 w 25"/>
                  <a:gd name="T9" fmla="*/ 18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"/>
                  <a:gd name="T16" fmla="*/ 0 h 37"/>
                  <a:gd name="T17" fmla="*/ 25 w 25"/>
                  <a:gd name="T18" fmla="*/ 37 h 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" h="37">
                    <a:moveTo>
                      <a:pt x="24" y="18"/>
                    </a:moveTo>
                    <a:lnTo>
                      <a:pt x="12" y="0"/>
                    </a:lnTo>
                    <a:lnTo>
                      <a:pt x="0" y="18"/>
                    </a:lnTo>
                    <a:lnTo>
                      <a:pt x="12" y="36"/>
                    </a:lnTo>
                    <a:lnTo>
                      <a:pt x="24" y="18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72" name="Freeform 32">
                <a:extLst>
                  <a:ext uri="{FF2B5EF4-FFF2-40B4-BE49-F238E27FC236}">
                    <a16:creationId xmlns:a16="http://schemas.microsoft.com/office/drawing/2014/main" id="{212BC44E-B636-27A0-DEE9-32E5E26C71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3396"/>
                <a:ext cx="24" cy="37"/>
              </a:xfrm>
              <a:custGeom>
                <a:avLst/>
                <a:gdLst>
                  <a:gd name="T0" fmla="*/ 23 w 24"/>
                  <a:gd name="T1" fmla="*/ 18 h 37"/>
                  <a:gd name="T2" fmla="*/ 12 w 24"/>
                  <a:gd name="T3" fmla="*/ 0 h 37"/>
                  <a:gd name="T4" fmla="*/ 0 w 24"/>
                  <a:gd name="T5" fmla="*/ 18 h 37"/>
                  <a:gd name="T6" fmla="*/ 12 w 24"/>
                  <a:gd name="T7" fmla="*/ 36 h 37"/>
                  <a:gd name="T8" fmla="*/ 23 w 24"/>
                  <a:gd name="T9" fmla="*/ 18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"/>
                  <a:gd name="T16" fmla="*/ 0 h 37"/>
                  <a:gd name="T17" fmla="*/ 24 w 24"/>
                  <a:gd name="T18" fmla="*/ 37 h 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" h="37">
                    <a:moveTo>
                      <a:pt x="23" y="18"/>
                    </a:moveTo>
                    <a:lnTo>
                      <a:pt x="12" y="0"/>
                    </a:lnTo>
                    <a:lnTo>
                      <a:pt x="0" y="18"/>
                    </a:lnTo>
                    <a:lnTo>
                      <a:pt x="12" y="36"/>
                    </a:lnTo>
                    <a:lnTo>
                      <a:pt x="23" y="18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73" name="Freeform 33">
                <a:extLst>
                  <a:ext uri="{FF2B5EF4-FFF2-40B4-BE49-F238E27FC236}">
                    <a16:creationId xmlns:a16="http://schemas.microsoft.com/office/drawing/2014/main" id="{01A7044A-6A53-A80D-BC72-7648EA5511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1" y="2868"/>
                <a:ext cx="144" cy="155"/>
              </a:xfrm>
              <a:custGeom>
                <a:avLst/>
                <a:gdLst>
                  <a:gd name="T0" fmla="*/ 0 w 144"/>
                  <a:gd name="T1" fmla="*/ 154 h 155"/>
                  <a:gd name="T2" fmla="*/ 0 w 144"/>
                  <a:gd name="T3" fmla="*/ 0 h 155"/>
                  <a:gd name="T4" fmla="*/ 143 w 144"/>
                  <a:gd name="T5" fmla="*/ 0 h 155"/>
                  <a:gd name="T6" fmla="*/ 143 w 144"/>
                  <a:gd name="T7" fmla="*/ 154 h 155"/>
                  <a:gd name="T8" fmla="*/ 0 w 144"/>
                  <a:gd name="T9" fmla="*/ 154 h 1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4"/>
                  <a:gd name="T16" fmla="*/ 0 h 155"/>
                  <a:gd name="T17" fmla="*/ 144 w 144"/>
                  <a:gd name="T18" fmla="*/ 155 h 1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4" h="155">
                    <a:moveTo>
                      <a:pt x="0" y="154"/>
                    </a:moveTo>
                    <a:lnTo>
                      <a:pt x="0" y="0"/>
                    </a:lnTo>
                    <a:lnTo>
                      <a:pt x="143" y="0"/>
                    </a:lnTo>
                    <a:lnTo>
                      <a:pt x="143" y="154"/>
                    </a:lnTo>
                    <a:lnTo>
                      <a:pt x="0" y="154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74" name="Freeform 34">
                <a:extLst>
                  <a:ext uri="{FF2B5EF4-FFF2-40B4-BE49-F238E27FC236}">
                    <a16:creationId xmlns:a16="http://schemas.microsoft.com/office/drawing/2014/main" id="{EF30DF2D-C917-58CE-FE7C-395936D59D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1" y="3093"/>
                <a:ext cx="144" cy="156"/>
              </a:xfrm>
              <a:custGeom>
                <a:avLst/>
                <a:gdLst>
                  <a:gd name="T0" fmla="*/ 0 w 144"/>
                  <a:gd name="T1" fmla="*/ 155 h 156"/>
                  <a:gd name="T2" fmla="*/ 0 w 144"/>
                  <a:gd name="T3" fmla="*/ 0 h 156"/>
                  <a:gd name="T4" fmla="*/ 143 w 144"/>
                  <a:gd name="T5" fmla="*/ 0 h 156"/>
                  <a:gd name="T6" fmla="*/ 143 w 144"/>
                  <a:gd name="T7" fmla="*/ 155 h 156"/>
                  <a:gd name="T8" fmla="*/ 0 w 144"/>
                  <a:gd name="T9" fmla="*/ 155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4"/>
                  <a:gd name="T16" fmla="*/ 0 h 156"/>
                  <a:gd name="T17" fmla="*/ 144 w 144"/>
                  <a:gd name="T18" fmla="*/ 156 h 1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4" h="156">
                    <a:moveTo>
                      <a:pt x="0" y="155"/>
                    </a:moveTo>
                    <a:lnTo>
                      <a:pt x="0" y="0"/>
                    </a:lnTo>
                    <a:lnTo>
                      <a:pt x="143" y="0"/>
                    </a:lnTo>
                    <a:lnTo>
                      <a:pt x="143" y="155"/>
                    </a:lnTo>
                    <a:lnTo>
                      <a:pt x="0" y="155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75" name="Freeform 35">
                <a:extLst>
                  <a:ext uri="{FF2B5EF4-FFF2-40B4-BE49-F238E27FC236}">
                    <a16:creationId xmlns:a16="http://schemas.microsoft.com/office/drawing/2014/main" id="{F2E91955-D07F-EA20-8166-5D9102552B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1" y="3575"/>
                <a:ext cx="144" cy="155"/>
              </a:xfrm>
              <a:custGeom>
                <a:avLst/>
                <a:gdLst>
                  <a:gd name="T0" fmla="*/ 0 w 144"/>
                  <a:gd name="T1" fmla="*/ 154 h 155"/>
                  <a:gd name="T2" fmla="*/ 0 w 144"/>
                  <a:gd name="T3" fmla="*/ 0 h 155"/>
                  <a:gd name="T4" fmla="*/ 143 w 144"/>
                  <a:gd name="T5" fmla="*/ 0 h 155"/>
                  <a:gd name="T6" fmla="*/ 143 w 144"/>
                  <a:gd name="T7" fmla="*/ 154 h 155"/>
                  <a:gd name="T8" fmla="*/ 0 w 144"/>
                  <a:gd name="T9" fmla="*/ 154 h 1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4"/>
                  <a:gd name="T16" fmla="*/ 0 h 155"/>
                  <a:gd name="T17" fmla="*/ 144 w 144"/>
                  <a:gd name="T18" fmla="*/ 155 h 1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4" h="155">
                    <a:moveTo>
                      <a:pt x="0" y="154"/>
                    </a:moveTo>
                    <a:lnTo>
                      <a:pt x="0" y="0"/>
                    </a:lnTo>
                    <a:lnTo>
                      <a:pt x="143" y="0"/>
                    </a:lnTo>
                    <a:lnTo>
                      <a:pt x="143" y="154"/>
                    </a:lnTo>
                    <a:lnTo>
                      <a:pt x="0" y="154"/>
                    </a:lnTo>
                  </a:path>
                </a:pathLst>
              </a:custGeom>
              <a:solidFill>
                <a:schemeClr val="accent1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447" name="Rectangle 37">
              <a:extLst>
                <a:ext uri="{FF2B5EF4-FFF2-40B4-BE49-F238E27FC236}">
                  <a16:creationId xmlns:a16="http://schemas.microsoft.com/office/drawing/2014/main" id="{657942B1-784A-0263-195C-28CD9D949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5" y="3882"/>
              <a:ext cx="163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 dirty="0">
                  <a:solidFill>
                    <a:srgbClr val="000000"/>
                  </a:solidFill>
                </a:rPr>
                <a:t>M main memory buffers</a:t>
              </a:r>
            </a:p>
          </p:txBody>
        </p:sp>
        <p:sp>
          <p:nvSpPr>
            <p:cNvPr id="15448" name="Rectangle 38">
              <a:extLst>
                <a:ext uri="{FF2B5EF4-FFF2-40B4-BE49-F238E27FC236}">
                  <a16:creationId xmlns:a16="http://schemas.microsoft.com/office/drawing/2014/main" id="{3C687171-2175-DE58-40CD-1457DAE07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9" y="3917"/>
              <a:ext cx="3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15449" name="Rectangle 39">
              <a:extLst>
                <a:ext uri="{FF2B5EF4-FFF2-40B4-BE49-F238E27FC236}">
                  <a16:creationId xmlns:a16="http://schemas.microsoft.com/office/drawing/2014/main" id="{E79F920D-783B-48BD-2790-6EC9D5DA67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7" y="3546"/>
              <a:ext cx="491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>
                  <a:solidFill>
                    <a:srgbClr val="000000"/>
                  </a:solidFill>
                </a:rPr>
                <a:t>Output </a:t>
              </a:r>
            </a:p>
            <a:p>
              <a:r>
                <a:rPr lang="en-US" altLang="en-US" sz="1400" b="1">
                  <a:solidFill>
                    <a:srgbClr val="000000"/>
                  </a:solidFill>
                </a:rPr>
                <a:t> buffer</a:t>
              </a:r>
            </a:p>
          </p:txBody>
        </p:sp>
        <p:sp>
          <p:nvSpPr>
            <p:cNvPr id="15450" name="Rectangle 40">
              <a:extLst>
                <a:ext uri="{FF2B5EF4-FFF2-40B4-BE49-F238E27FC236}">
                  <a16:creationId xmlns:a16="http://schemas.microsoft.com/office/drawing/2014/main" id="{2EB8E166-80A5-572F-6F24-0C6BC60A6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" y="3882"/>
              <a:ext cx="3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15451" name="Rectangle 41">
              <a:extLst>
                <a:ext uri="{FF2B5EF4-FFF2-40B4-BE49-F238E27FC236}">
                  <a16:creationId xmlns:a16="http://schemas.microsoft.com/office/drawing/2014/main" id="{3F78B65C-19B3-4952-5C75-D0B1E788AB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6" y="2352"/>
              <a:ext cx="80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Join Result</a:t>
              </a:r>
            </a:p>
          </p:txBody>
        </p:sp>
        <p:sp>
          <p:nvSpPr>
            <p:cNvPr id="15452" name="Rectangle 42">
              <a:extLst>
                <a:ext uri="{FF2B5EF4-FFF2-40B4-BE49-F238E27FC236}">
                  <a16:creationId xmlns:a16="http://schemas.microsoft.com/office/drawing/2014/main" id="{9BF233C8-144B-3559-336F-D04BFCD38C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3" y="2706"/>
              <a:ext cx="370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600" b="1">
                  <a:solidFill>
                    <a:srgbClr val="000000"/>
                  </a:solidFill>
                </a:rPr>
                <a:t>hash</a:t>
              </a:r>
            </a:p>
          </p:txBody>
        </p:sp>
        <p:sp>
          <p:nvSpPr>
            <p:cNvPr id="15453" name="Rectangle 43">
              <a:extLst>
                <a:ext uri="{FF2B5EF4-FFF2-40B4-BE49-F238E27FC236}">
                  <a16:creationId xmlns:a16="http://schemas.microsoft.com/office/drawing/2014/main" id="{C6E9EDAA-CA13-8425-5772-847D5F32EB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2" y="2838"/>
              <a:ext cx="228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600" b="1">
                  <a:solidFill>
                    <a:srgbClr val="000000"/>
                  </a:solidFill>
                </a:rPr>
                <a:t>fn</a:t>
              </a:r>
            </a:p>
          </p:txBody>
        </p:sp>
        <p:sp>
          <p:nvSpPr>
            <p:cNvPr id="15454" name="Rectangle 44">
              <a:extLst>
                <a:ext uri="{FF2B5EF4-FFF2-40B4-BE49-F238E27FC236}">
                  <a16:creationId xmlns:a16="http://schemas.microsoft.com/office/drawing/2014/main" id="{44DDB70A-DE72-9760-504D-74BBA692B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7" y="2968"/>
              <a:ext cx="26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3365FB"/>
                  </a:solidFill>
                </a:rPr>
                <a:t>h2</a:t>
              </a:r>
            </a:p>
          </p:txBody>
        </p:sp>
        <p:sp>
          <p:nvSpPr>
            <p:cNvPr id="15455" name="Rectangle 45">
              <a:extLst>
                <a:ext uri="{FF2B5EF4-FFF2-40B4-BE49-F238E27FC236}">
                  <a16:creationId xmlns:a16="http://schemas.microsoft.com/office/drawing/2014/main" id="{4D08F39D-2442-400B-A0D3-5B14348F0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7" y="3264"/>
              <a:ext cx="249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600" b="1">
                  <a:solidFill>
                    <a:srgbClr val="3365FB"/>
                  </a:solidFill>
                </a:rPr>
                <a:t>h2</a:t>
              </a:r>
            </a:p>
          </p:txBody>
        </p:sp>
        <p:grpSp>
          <p:nvGrpSpPr>
            <p:cNvPr id="15456" name="Group 50">
              <a:extLst>
                <a:ext uri="{FF2B5EF4-FFF2-40B4-BE49-F238E27FC236}">
                  <a16:creationId xmlns:a16="http://schemas.microsoft.com/office/drawing/2014/main" id="{B60D1634-9AB5-29EC-3B1C-D10903084D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1" y="2644"/>
              <a:ext cx="671" cy="1273"/>
              <a:chOff x="2161" y="2644"/>
              <a:chExt cx="671" cy="1273"/>
            </a:xfrm>
          </p:grpSpPr>
          <p:sp>
            <p:nvSpPr>
              <p:cNvPr id="15466" name="Oval 46">
                <a:extLst>
                  <a:ext uri="{FF2B5EF4-FFF2-40B4-BE49-F238E27FC236}">
                    <a16:creationId xmlns:a16="http://schemas.microsoft.com/office/drawing/2014/main" id="{8BAB381D-9E4D-4013-6B0C-3DB227FF8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5" y="2644"/>
                <a:ext cx="663" cy="88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67" name="Line 47">
                <a:extLst>
                  <a:ext uri="{FF2B5EF4-FFF2-40B4-BE49-F238E27FC236}">
                    <a16:creationId xmlns:a16="http://schemas.microsoft.com/office/drawing/2014/main" id="{CED03BA4-4E0E-D4FF-0A1E-C5CF5325D5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1" y="2692"/>
                <a:ext cx="0" cy="114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8" name="Line 48">
                <a:extLst>
                  <a:ext uri="{FF2B5EF4-FFF2-40B4-BE49-F238E27FC236}">
                    <a16:creationId xmlns:a16="http://schemas.microsoft.com/office/drawing/2014/main" id="{01232D1D-EF65-CA5B-451D-B71B068AF4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2692"/>
                <a:ext cx="0" cy="114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9" name="Arc 49">
                <a:extLst>
                  <a:ext uri="{FF2B5EF4-FFF2-40B4-BE49-F238E27FC236}">
                    <a16:creationId xmlns:a16="http://schemas.microsoft.com/office/drawing/2014/main" id="{258A4348-02E3-259B-F672-5746F5B62B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3" y="3843"/>
                <a:ext cx="663" cy="74"/>
              </a:xfrm>
              <a:custGeom>
                <a:avLst/>
                <a:gdLst>
                  <a:gd name="T0" fmla="*/ 663 w 43200"/>
                  <a:gd name="T1" fmla="*/ 0 h 22202"/>
                  <a:gd name="T2" fmla="*/ 0 w 43200"/>
                  <a:gd name="T3" fmla="*/ 2 h 22202"/>
                  <a:gd name="T4" fmla="*/ 332 w 43200"/>
                  <a:gd name="T5" fmla="*/ 2 h 22202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202"/>
                  <a:gd name="T11" fmla="*/ 43200 w 43200"/>
                  <a:gd name="T12" fmla="*/ 22202 h 2220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202" fill="none" extrusionOk="0">
                    <a:moveTo>
                      <a:pt x="43191" y="0"/>
                    </a:moveTo>
                    <a:cubicBezTo>
                      <a:pt x="43197" y="200"/>
                      <a:pt x="43200" y="401"/>
                      <a:pt x="43200" y="602"/>
                    </a:cubicBezTo>
                    <a:cubicBezTo>
                      <a:pt x="43200" y="12531"/>
                      <a:pt x="33529" y="22202"/>
                      <a:pt x="21600" y="22202"/>
                    </a:cubicBezTo>
                    <a:cubicBezTo>
                      <a:pt x="9670" y="22202"/>
                      <a:pt x="0" y="12531"/>
                      <a:pt x="0" y="602"/>
                    </a:cubicBezTo>
                  </a:path>
                  <a:path w="43200" h="22202" stroke="0" extrusionOk="0">
                    <a:moveTo>
                      <a:pt x="43191" y="0"/>
                    </a:moveTo>
                    <a:cubicBezTo>
                      <a:pt x="43197" y="200"/>
                      <a:pt x="43200" y="401"/>
                      <a:pt x="43200" y="602"/>
                    </a:cubicBezTo>
                    <a:cubicBezTo>
                      <a:pt x="43200" y="12531"/>
                      <a:pt x="33529" y="22202"/>
                      <a:pt x="21600" y="22202"/>
                    </a:cubicBezTo>
                    <a:cubicBezTo>
                      <a:pt x="9670" y="22202"/>
                      <a:pt x="0" y="12531"/>
                      <a:pt x="0" y="602"/>
                    </a:cubicBezTo>
                    <a:lnTo>
                      <a:pt x="21600" y="602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15457" name="Group 55">
              <a:extLst>
                <a:ext uri="{FF2B5EF4-FFF2-40B4-BE49-F238E27FC236}">
                  <a16:creationId xmlns:a16="http://schemas.microsoft.com/office/drawing/2014/main" id="{53E74901-17C7-675C-6F6C-A8ECF39586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692"/>
              <a:ext cx="528" cy="1180"/>
              <a:chOff x="4944" y="2692"/>
              <a:chExt cx="528" cy="1180"/>
            </a:xfrm>
          </p:grpSpPr>
          <p:sp>
            <p:nvSpPr>
              <p:cNvPr id="15462" name="Oval 51">
                <a:extLst>
                  <a:ext uri="{FF2B5EF4-FFF2-40B4-BE49-F238E27FC236}">
                    <a16:creationId xmlns:a16="http://schemas.microsoft.com/office/drawing/2014/main" id="{FC4B1C72-2736-4970-CC93-E957A2E59D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" y="2692"/>
                <a:ext cx="520" cy="81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63" name="Line 52">
                <a:extLst>
                  <a:ext uri="{FF2B5EF4-FFF2-40B4-BE49-F238E27FC236}">
                    <a16:creationId xmlns:a16="http://schemas.microsoft.com/office/drawing/2014/main" id="{0A0A0E61-F749-0719-143F-70E2F87E97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4" y="2736"/>
                <a:ext cx="0" cy="1058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4" name="Line 53">
                <a:extLst>
                  <a:ext uri="{FF2B5EF4-FFF2-40B4-BE49-F238E27FC236}">
                    <a16:creationId xmlns:a16="http://schemas.microsoft.com/office/drawing/2014/main" id="{DF24CBD3-FB88-44B2-1964-A1641B4323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72" y="2736"/>
                <a:ext cx="0" cy="1058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65" name="Arc 54">
                <a:extLst>
                  <a:ext uri="{FF2B5EF4-FFF2-40B4-BE49-F238E27FC236}">
                    <a16:creationId xmlns:a16="http://schemas.microsoft.com/office/drawing/2014/main" id="{F70AE815-19F1-9772-80E7-AB1AE9FA6B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6" y="3800"/>
                <a:ext cx="520" cy="72"/>
              </a:xfrm>
              <a:custGeom>
                <a:avLst/>
                <a:gdLst>
                  <a:gd name="T0" fmla="*/ 520 w 43200"/>
                  <a:gd name="T1" fmla="*/ 2 h 23207"/>
                  <a:gd name="T2" fmla="*/ 1 w 43200"/>
                  <a:gd name="T3" fmla="*/ 0 h 23207"/>
                  <a:gd name="T4" fmla="*/ 260 w 43200"/>
                  <a:gd name="T5" fmla="*/ 5 h 23207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3207"/>
                  <a:gd name="T11" fmla="*/ 43200 w 43200"/>
                  <a:gd name="T12" fmla="*/ 23207 h 2320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3207" fill="none" extrusionOk="0">
                    <a:moveTo>
                      <a:pt x="43178" y="636"/>
                    </a:moveTo>
                    <a:cubicBezTo>
                      <a:pt x="43192" y="960"/>
                      <a:pt x="43200" y="1283"/>
                      <a:pt x="43200" y="1607"/>
                    </a:cubicBezTo>
                    <a:cubicBezTo>
                      <a:pt x="43200" y="13536"/>
                      <a:pt x="33529" y="23207"/>
                      <a:pt x="21600" y="23207"/>
                    </a:cubicBezTo>
                    <a:cubicBezTo>
                      <a:pt x="9670" y="23207"/>
                      <a:pt x="0" y="13536"/>
                      <a:pt x="0" y="1607"/>
                    </a:cubicBezTo>
                    <a:cubicBezTo>
                      <a:pt x="-1" y="1070"/>
                      <a:pt x="19" y="534"/>
                      <a:pt x="59" y="-1"/>
                    </a:cubicBezTo>
                  </a:path>
                  <a:path w="43200" h="23207" stroke="0" extrusionOk="0">
                    <a:moveTo>
                      <a:pt x="43178" y="636"/>
                    </a:moveTo>
                    <a:cubicBezTo>
                      <a:pt x="43192" y="960"/>
                      <a:pt x="43200" y="1283"/>
                      <a:pt x="43200" y="1607"/>
                    </a:cubicBezTo>
                    <a:cubicBezTo>
                      <a:pt x="43200" y="13536"/>
                      <a:pt x="33529" y="23207"/>
                      <a:pt x="21600" y="23207"/>
                    </a:cubicBezTo>
                    <a:cubicBezTo>
                      <a:pt x="9670" y="23207"/>
                      <a:pt x="0" y="13536"/>
                      <a:pt x="0" y="1607"/>
                    </a:cubicBezTo>
                    <a:cubicBezTo>
                      <a:pt x="-1" y="1070"/>
                      <a:pt x="19" y="534"/>
                      <a:pt x="59" y="-1"/>
                    </a:cubicBezTo>
                    <a:lnTo>
                      <a:pt x="21600" y="1607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458" name="Line 56">
              <a:extLst>
                <a:ext uri="{FF2B5EF4-FFF2-40B4-BE49-F238E27FC236}">
                  <a16:creationId xmlns:a16="http://schemas.microsoft.com/office/drawing/2014/main" id="{3ED07F4A-371C-9BFA-7188-75F0EF6D3E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6" y="3168"/>
              <a:ext cx="56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59" name="Line 57">
              <a:extLst>
                <a:ext uri="{FF2B5EF4-FFF2-40B4-BE49-F238E27FC236}">
                  <a16:creationId xmlns:a16="http://schemas.microsoft.com/office/drawing/2014/main" id="{26938514-29B5-421F-0ED9-80463AB06E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6" y="3504"/>
              <a:ext cx="664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60" name="Freeform 58">
              <a:extLst>
                <a:ext uri="{FF2B5EF4-FFF2-40B4-BE49-F238E27FC236}">
                  <a16:creationId xmlns:a16="http://schemas.microsoft.com/office/drawing/2014/main" id="{C2D0A2C8-F399-B9CD-BF14-B77DEBB28E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3168"/>
              <a:ext cx="193" cy="289"/>
            </a:xfrm>
            <a:custGeom>
              <a:avLst/>
              <a:gdLst>
                <a:gd name="T0" fmla="*/ 0 w 193"/>
                <a:gd name="T1" fmla="*/ 288 h 289"/>
                <a:gd name="T2" fmla="*/ 192 w 193"/>
                <a:gd name="T3" fmla="*/ 173 h 289"/>
                <a:gd name="T4" fmla="*/ 188 w 193"/>
                <a:gd name="T5" fmla="*/ 145 h 289"/>
                <a:gd name="T6" fmla="*/ 0 w 193"/>
                <a:gd name="T7" fmla="*/ 115 h 289"/>
                <a:gd name="T8" fmla="*/ 192 w 193"/>
                <a:gd name="T9" fmla="*/ 0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3"/>
                <a:gd name="T16" fmla="*/ 0 h 289"/>
                <a:gd name="T17" fmla="*/ 193 w 193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3" h="289">
                  <a:moveTo>
                    <a:pt x="0" y="288"/>
                  </a:moveTo>
                  <a:lnTo>
                    <a:pt x="192" y="173"/>
                  </a:lnTo>
                  <a:lnTo>
                    <a:pt x="188" y="145"/>
                  </a:lnTo>
                  <a:lnTo>
                    <a:pt x="0" y="115"/>
                  </a:lnTo>
                  <a:lnTo>
                    <a:pt x="192" y="0"/>
                  </a:lnTo>
                </a:path>
              </a:pathLst>
            </a:custGeom>
            <a:noFill/>
            <a:ln w="12700" cap="rnd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61" name="Line 59">
              <a:extLst>
                <a:ext uri="{FF2B5EF4-FFF2-40B4-BE49-F238E27FC236}">
                  <a16:creationId xmlns:a16="http://schemas.microsoft.com/office/drawing/2014/main" id="{608C2D7D-876A-737B-2F42-9134F9A19B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3504"/>
              <a:ext cx="5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5369" name="Group 114">
            <a:extLst>
              <a:ext uri="{FF2B5EF4-FFF2-40B4-BE49-F238E27FC236}">
                <a16:creationId xmlns:a16="http://schemas.microsoft.com/office/drawing/2014/main" id="{E88DCCF6-36C8-CA62-0D52-428965C4C62F}"/>
              </a:ext>
            </a:extLst>
          </p:cNvPr>
          <p:cNvGrpSpPr>
            <a:grpSpLocks/>
          </p:cNvGrpSpPr>
          <p:nvPr/>
        </p:nvGrpSpPr>
        <p:grpSpPr bwMode="auto">
          <a:xfrm>
            <a:off x="3432175" y="322263"/>
            <a:ext cx="5657850" cy="2968625"/>
            <a:chOff x="2162" y="203"/>
            <a:chExt cx="3564" cy="1870"/>
          </a:xfrm>
        </p:grpSpPr>
        <p:sp>
          <p:nvSpPr>
            <p:cNvPr id="15371" name="Rectangle 61">
              <a:extLst>
                <a:ext uri="{FF2B5EF4-FFF2-40B4-BE49-F238E27FC236}">
                  <a16:creationId xmlns:a16="http://schemas.microsoft.com/office/drawing/2014/main" id="{4013D29D-FDAA-2EDA-F0AB-3ABE2CF60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4" y="1830"/>
              <a:ext cx="163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 dirty="0">
                  <a:solidFill>
                    <a:srgbClr val="000000"/>
                  </a:solidFill>
                </a:rPr>
                <a:t>M main memory buffers</a:t>
              </a:r>
            </a:p>
          </p:txBody>
        </p:sp>
        <p:sp>
          <p:nvSpPr>
            <p:cNvPr id="15372" name="Rectangle 62">
              <a:extLst>
                <a:ext uri="{FF2B5EF4-FFF2-40B4-BE49-F238E27FC236}">
                  <a16:creationId xmlns:a16="http://schemas.microsoft.com/office/drawing/2014/main" id="{52884860-B789-A659-5321-96FFE9B94B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8" y="1844"/>
              <a:ext cx="3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15373" name="Rectangle 63">
              <a:extLst>
                <a:ext uri="{FF2B5EF4-FFF2-40B4-BE49-F238E27FC236}">
                  <a16:creationId xmlns:a16="http://schemas.microsoft.com/office/drawing/2014/main" id="{01571108-B9A1-D1B8-8BD8-E240CD012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5" y="1844"/>
              <a:ext cx="39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15374" name="Rectangle 64">
              <a:extLst>
                <a:ext uri="{FF2B5EF4-FFF2-40B4-BE49-F238E27FC236}">
                  <a16:creationId xmlns:a16="http://schemas.microsoft.com/office/drawing/2014/main" id="{5FF0DD97-BA29-F154-AF4A-330E01E489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2" y="203"/>
              <a:ext cx="670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Original </a:t>
              </a:r>
            </a:p>
            <a:p>
              <a:r>
                <a:rPr lang="en-US" altLang="en-US" sz="1800" b="1">
                  <a:solidFill>
                    <a:srgbClr val="000000"/>
                  </a:solidFill>
                </a:rPr>
                <a:t>Relation</a:t>
              </a:r>
            </a:p>
          </p:txBody>
        </p:sp>
        <p:sp>
          <p:nvSpPr>
            <p:cNvPr id="15375" name="Rectangle 65">
              <a:extLst>
                <a:ext uri="{FF2B5EF4-FFF2-40B4-BE49-F238E27FC236}">
                  <a16:creationId xmlns:a16="http://schemas.microsoft.com/office/drawing/2014/main" id="{B83686C9-A241-F1C5-1DC0-819876D27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4" y="395"/>
              <a:ext cx="581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>
                  <a:solidFill>
                    <a:srgbClr val="000000"/>
                  </a:solidFill>
                </a:rPr>
                <a:t>OUTPUT</a:t>
              </a:r>
            </a:p>
          </p:txBody>
        </p:sp>
        <p:sp>
          <p:nvSpPr>
            <p:cNvPr id="15376" name="Freeform 66">
              <a:extLst>
                <a:ext uri="{FF2B5EF4-FFF2-40B4-BE49-F238E27FC236}">
                  <a16:creationId xmlns:a16="http://schemas.microsoft.com/office/drawing/2014/main" id="{B5AE3773-AD20-F092-392F-5AE17116E5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0" y="1390"/>
              <a:ext cx="27" cy="40"/>
            </a:xfrm>
            <a:custGeom>
              <a:avLst/>
              <a:gdLst>
                <a:gd name="T0" fmla="*/ 26 w 27"/>
                <a:gd name="T1" fmla="*/ 20 h 40"/>
                <a:gd name="T2" fmla="*/ 14 w 27"/>
                <a:gd name="T3" fmla="*/ 0 h 40"/>
                <a:gd name="T4" fmla="*/ 0 w 27"/>
                <a:gd name="T5" fmla="*/ 20 h 40"/>
                <a:gd name="T6" fmla="*/ 14 w 27"/>
                <a:gd name="T7" fmla="*/ 39 h 40"/>
                <a:gd name="T8" fmla="*/ 26 w 27"/>
                <a:gd name="T9" fmla="*/ 2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40"/>
                <a:gd name="T17" fmla="*/ 27 w 27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40">
                  <a:moveTo>
                    <a:pt x="26" y="20"/>
                  </a:moveTo>
                  <a:lnTo>
                    <a:pt x="14" y="0"/>
                  </a:lnTo>
                  <a:lnTo>
                    <a:pt x="0" y="20"/>
                  </a:lnTo>
                  <a:lnTo>
                    <a:pt x="14" y="39"/>
                  </a:lnTo>
                  <a:lnTo>
                    <a:pt x="26" y="2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77" name="Freeform 67">
              <a:extLst>
                <a:ext uri="{FF2B5EF4-FFF2-40B4-BE49-F238E27FC236}">
                  <a16:creationId xmlns:a16="http://schemas.microsoft.com/office/drawing/2014/main" id="{D640B409-48D2-351B-3C0C-351934B327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" y="1390"/>
              <a:ext cx="27" cy="40"/>
            </a:xfrm>
            <a:custGeom>
              <a:avLst/>
              <a:gdLst>
                <a:gd name="T0" fmla="*/ 26 w 27"/>
                <a:gd name="T1" fmla="*/ 20 h 40"/>
                <a:gd name="T2" fmla="*/ 14 w 27"/>
                <a:gd name="T3" fmla="*/ 0 h 40"/>
                <a:gd name="T4" fmla="*/ 0 w 27"/>
                <a:gd name="T5" fmla="*/ 20 h 40"/>
                <a:gd name="T6" fmla="*/ 14 w 27"/>
                <a:gd name="T7" fmla="*/ 39 h 40"/>
                <a:gd name="T8" fmla="*/ 26 w 27"/>
                <a:gd name="T9" fmla="*/ 2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40"/>
                <a:gd name="T17" fmla="*/ 27 w 27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40">
                  <a:moveTo>
                    <a:pt x="26" y="20"/>
                  </a:moveTo>
                  <a:lnTo>
                    <a:pt x="14" y="0"/>
                  </a:lnTo>
                  <a:lnTo>
                    <a:pt x="0" y="20"/>
                  </a:lnTo>
                  <a:lnTo>
                    <a:pt x="14" y="39"/>
                  </a:lnTo>
                  <a:lnTo>
                    <a:pt x="26" y="2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78" name="Freeform 68">
              <a:extLst>
                <a:ext uri="{FF2B5EF4-FFF2-40B4-BE49-F238E27FC236}">
                  <a16:creationId xmlns:a16="http://schemas.microsoft.com/office/drawing/2014/main" id="{E84C8A22-A766-A683-F94D-9136B5DD8D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2" y="384"/>
              <a:ext cx="1683" cy="1442"/>
            </a:xfrm>
            <a:custGeom>
              <a:avLst/>
              <a:gdLst>
                <a:gd name="T0" fmla="*/ 0 w 1683"/>
                <a:gd name="T1" fmla="*/ 1441 h 1442"/>
                <a:gd name="T2" fmla="*/ 0 w 1683"/>
                <a:gd name="T3" fmla="*/ 0 h 1442"/>
                <a:gd name="T4" fmla="*/ 1682 w 1683"/>
                <a:gd name="T5" fmla="*/ 0 h 1442"/>
                <a:gd name="T6" fmla="*/ 1682 w 1683"/>
                <a:gd name="T7" fmla="*/ 1441 h 1442"/>
                <a:gd name="T8" fmla="*/ 0 w 1683"/>
                <a:gd name="T9" fmla="*/ 1441 h 1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83"/>
                <a:gd name="T16" fmla="*/ 0 h 1442"/>
                <a:gd name="T17" fmla="*/ 1683 w 1683"/>
                <a:gd name="T18" fmla="*/ 1442 h 1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83" h="1442">
                  <a:moveTo>
                    <a:pt x="0" y="1441"/>
                  </a:moveTo>
                  <a:lnTo>
                    <a:pt x="0" y="0"/>
                  </a:lnTo>
                  <a:lnTo>
                    <a:pt x="1682" y="0"/>
                  </a:lnTo>
                  <a:lnTo>
                    <a:pt x="1682" y="1441"/>
                  </a:lnTo>
                  <a:lnTo>
                    <a:pt x="0" y="144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79" name="Freeform 69">
              <a:extLst>
                <a:ext uri="{FF2B5EF4-FFF2-40B4-BE49-F238E27FC236}">
                  <a16:creationId xmlns:a16="http://schemas.microsoft.com/office/drawing/2014/main" id="{9F837A73-4F40-D854-87B2-4511D9A78A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4" y="1215"/>
              <a:ext cx="211" cy="170"/>
            </a:xfrm>
            <a:custGeom>
              <a:avLst/>
              <a:gdLst>
                <a:gd name="T0" fmla="*/ 0 w 211"/>
                <a:gd name="T1" fmla="*/ 169 h 170"/>
                <a:gd name="T2" fmla="*/ 0 w 211"/>
                <a:gd name="T3" fmla="*/ 0 h 170"/>
                <a:gd name="T4" fmla="*/ 210 w 211"/>
                <a:gd name="T5" fmla="*/ 0 h 170"/>
                <a:gd name="T6" fmla="*/ 210 w 211"/>
                <a:gd name="T7" fmla="*/ 169 h 170"/>
                <a:gd name="T8" fmla="*/ 0 w 211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1"/>
                <a:gd name="T16" fmla="*/ 0 h 170"/>
                <a:gd name="T17" fmla="*/ 211 w 211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1" h="170">
                  <a:moveTo>
                    <a:pt x="0" y="169"/>
                  </a:moveTo>
                  <a:lnTo>
                    <a:pt x="0" y="0"/>
                  </a:lnTo>
                  <a:lnTo>
                    <a:pt x="210" y="0"/>
                  </a:lnTo>
                  <a:lnTo>
                    <a:pt x="210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5380" name="Group 73">
              <a:extLst>
                <a:ext uri="{FF2B5EF4-FFF2-40B4-BE49-F238E27FC236}">
                  <a16:creationId xmlns:a16="http://schemas.microsoft.com/office/drawing/2014/main" id="{00DD0D66-A636-9BB6-AA13-C2DAC0974E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8" y="1336"/>
              <a:ext cx="211" cy="57"/>
              <a:chOff x="4158" y="1336"/>
              <a:chExt cx="211" cy="57"/>
            </a:xfrm>
          </p:grpSpPr>
          <p:sp>
            <p:nvSpPr>
              <p:cNvPr id="15421" name="Freeform 70">
                <a:extLst>
                  <a:ext uri="{FF2B5EF4-FFF2-40B4-BE49-F238E27FC236}">
                    <a16:creationId xmlns:a16="http://schemas.microsoft.com/office/drawing/2014/main" id="{31C85B26-D010-88F4-E6C6-7D7A9BB71F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8" y="1336"/>
                <a:ext cx="27" cy="40"/>
              </a:xfrm>
              <a:custGeom>
                <a:avLst/>
                <a:gdLst>
                  <a:gd name="T0" fmla="*/ 26 w 27"/>
                  <a:gd name="T1" fmla="*/ 19 h 40"/>
                  <a:gd name="T2" fmla="*/ 13 w 27"/>
                  <a:gd name="T3" fmla="*/ 0 h 40"/>
                  <a:gd name="T4" fmla="*/ 0 w 27"/>
                  <a:gd name="T5" fmla="*/ 19 h 40"/>
                  <a:gd name="T6" fmla="*/ 13 w 27"/>
                  <a:gd name="T7" fmla="*/ 39 h 40"/>
                  <a:gd name="T8" fmla="*/ 26 w 27"/>
                  <a:gd name="T9" fmla="*/ 19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"/>
                  <a:gd name="T16" fmla="*/ 0 h 40"/>
                  <a:gd name="T17" fmla="*/ 27 w 27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" h="40">
                    <a:moveTo>
                      <a:pt x="26" y="19"/>
                    </a:moveTo>
                    <a:lnTo>
                      <a:pt x="13" y="0"/>
                    </a:lnTo>
                    <a:lnTo>
                      <a:pt x="0" y="19"/>
                    </a:lnTo>
                    <a:lnTo>
                      <a:pt x="13" y="39"/>
                    </a:lnTo>
                    <a:lnTo>
                      <a:pt x="26" y="19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22" name="Freeform 71">
                <a:extLst>
                  <a:ext uri="{FF2B5EF4-FFF2-40B4-BE49-F238E27FC236}">
                    <a16:creationId xmlns:a16="http://schemas.microsoft.com/office/drawing/2014/main" id="{8A9FC71D-3386-424F-DA4F-222DB8C06A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9" y="1336"/>
                <a:ext cx="27" cy="40"/>
              </a:xfrm>
              <a:custGeom>
                <a:avLst/>
                <a:gdLst>
                  <a:gd name="T0" fmla="*/ 26 w 27"/>
                  <a:gd name="T1" fmla="*/ 19 h 40"/>
                  <a:gd name="T2" fmla="*/ 13 w 27"/>
                  <a:gd name="T3" fmla="*/ 0 h 40"/>
                  <a:gd name="T4" fmla="*/ 0 w 27"/>
                  <a:gd name="T5" fmla="*/ 19 h 40"/>
                  <a:gd name="T6" fmla="*/ 13 w 27"/>
                  <a:gd name="T7" fmla="*/ 39 h 40"/>
                  <a:gd name="T8" fmla="*/ 26 w 27"/>
                  <a:gd name="T9" fmla="*/ 19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"/>
                  <a:gd name="T16" fmla="*/ 0 h 40"/>
                  <a:gd name="T17" fmla="*/ 27 w 27"/>
                  <a:gd name="T18" fmla="*/ 40 h 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" h="40">
                    <a:moveTo>
                      <a:pt x="26" y="19"/>
                    </a:moveTo>
                    <a:lnTo>
                      <a:pt x="13" y="0"/>
                    </a:lnTo>
                    <a:lnTo>
                      <a:pt x="0" y="19"/>
                    </a:lnTo>
                    <a:lnTo>
                      <a:pt x="13" y="39"/>
                    </a:lnTo>
                    <a:lnTo>
                      <a:pt x="26" y="19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23" name="Freeform 72">
                <a:extLst>
                  <a:ext uri="{FF2B5EF4-FFF2-40B4-BE49-F238E27FC236}">
                    <a16:creationId xmlns:a16="http://schemas.microsoft.com/office/drawing/2014/main" id="{0B2227C0-7F83-5633-A894-154CB64736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7" y="1336"/>
                <a:ext cx="22" cy="57"/>
              </a:xfrm>
              <a:custGeom>
                <a:avLst/>
                <a:gdLst>
                  <a:gd name="T0" fmla="*/ 21 w 22"/>
                  <a:gd name="T1" fmla="*/ 27 h 57"/>
                  <a:gd name="T2" fmla="*/ 11 w 22"/>
                  <a:gd name="T3" fmla="*/ 0 h 57"/>
                  <a:gd name="T4" fmla="*/ 0 w 22"/>
                  <a:gd name="T5" fmla="*/ 27 h 57"/>
                  <a:gd name="T6" fmla="*/ 11 w 22"/>
                  <a:gd name="T7" fmla="*/ 56 h 57"/>
                  <a:gd name="T8" fmla="*/ 21 w 22"/>
                  <a:gd name="T9" fmla="*/ 27 h 5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"/>
                  <a:gd name="T16" fmla="*/ 0 h 57"/>
                  <a:gd name="T17" fmla="*/ 22 w 22"/>
                  <a:gd name="T18" fmla="*/ 57 h 5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" h="57">
                    <a:moveTo>
                      <a:pt x="21" y="27"/>
                    </a:moveTo>
                    <a:lnTo>
                      <a:pt x="11" y="0"/>
                    </a:lnTo>
                    <a:lnTo>
                      <a:pt x="0" y="27"/>
                    </a:lnTo>
                    <a:lnTo>
                      <a:pt x="11" y="56"/>
                    </a:lnTo>
                    <a:lnTo>
                      <a:pt x="21" y="27"/>
                    </a:lnTo>
                  </a:path>
                </a:pathLst>
              </a:custGeom>
              <a:noFill/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381" name="Freeform 74">
              <a:extLst>
                <a:ext uri="{FF2B5EF4-FFF2-40B4-BE49-F238E27FC236}">
                  <a16:creationId xmlns:a16="http://schemas.microsoft.com/office/drawing/2014/main" id="{C1DD15EE-A65C-ABBD-7565-DA4BFE29B0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3" y="791"/>
              <a:ext cx="158" cy="170"/>
            </a:xfrm>
            <a:custGeom>
              <a:avLst/>
              <a:gdLst>
                <a:gd name="T0" fmla="*/ 0 w 158"/>
                <a:gd name="T1" fmla="*/ 169 h 170"/>
                <a:gd name="T2" fmla="*/ 0 w 158"/>
                <a:gd name="T3" fmla="*/ 0 h 170"/>
                <a:gd name="T4" fmla="*/ 157 w 158"/>
                <a:gd name="T5" fmla="*/ 0 h 170"/>
                <a:gd name="T6" fmla="*/ 157 w 158"/>
                <a:gd name="T7" fmla="*/ 169 h 170"/>
                <a:gd name="T8" fmla="*/ 0 w 158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"/>
                <a:gd name="T16" fmla="*/ 0 h 170"/>
                <a:gd name="T17" fmla="*/ 158 w 158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" h="170">
                  <a:moveTo>
                    <a:pt x="0" y="169"/>
                  </a:moveTo>
                  <a:lnTo>
                    <a:pt x="0" y="0"/>
                  </a:lnTo>
                  <a:lnTo>
                    <a:pt x="157" y="0"/>
                  </a:lnTo>
                  <a:lnTo>
                    <a:pt x="157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2" name="Freeform 75">
              <a:extLst>
                <a:ext uri="{FF2B5EF4-FFF2-40B4-BE49-F238E27FC236}">
                  <a16:creationId xmlns:a16="http://schemas.microsoft.com/office/drawing/2014/main" id="{EEA80264-307B-3AF6-9010-2C940C1E95E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6" y="791"/>
              <a:ext cx="157" cy="170"/>
            </a:xfrm>
            <a:custGeom>
              <a:avLst/>
              <a:gdLst>
                <a:gd name="T0" fmla="*/ 0 w 157"/>
                <a:gd name="T1" fmla="*/ 169 h 170"/>
                <a:gd name="T2" fmla="*/ 0 w 157"/>
                <a:gd name="T3" fmla="*/ 0 h 170"/>
                <a:gd name="T4" fmla="*/ 156 w 157"/>
                <a:gd name="T5" fmla="*/ 0 h 170"/>
                <a:gd name="T6" fmla="*/ 156 w 157"/>
                <a:gd name="T7" fmla="*/ 169 h 170"/>
                <a:gd name="T8" fmla="*/ 0 w 157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170"/>
                <a:gd name="T17" fmla="*/ 157 w 157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170">
                  <a:moveTo>
                    <a:pt x="0" y="169"/>
                  </a:moveTo>
                  <a:lnTo>
                    <a:pt x="0" y="0"/>
                  </a:lnTo>
                  <a:lnTo>
                    <a:pt x="156" y="0"/>
                  </a:lnTo>
                  <a:lnTo>
                    <a:pt x="156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3" name="Freeform 76">
              <a:extLst>
                <a:ext uri="{FF2B5EF4-FFF2-40B4-BE49-F238E27FC236}">
                  <a16:creationId xmlns:a16="http://schemas.microsoft.com/office/drawing/2014/main" id="{5DDD451D-DB51-8414-A5F7-4198EDF849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3" y="1085"/>
              <a:ext cx="158" cy="170"/>
            </a:xfrm>
            <a:custGeom>
              <a:avLst/>
              <a:gdLst>
                <a:gd name="T0" fmla="*/ 0 w 158"/>
                <a:gd name="T1" fmla="*/ 169 h 170"/>
                <a:gd name="T2" fmla="*/ 0 w 158"/>
                <a:gd name="T3" fmla="*/ 0 h 170"/>
                <a:gd name="T4" fmla="*/ 157 w 158"/>
                <a:gd name="T5" fmla="*/ 0 h 170"/>
                <a:gd name="T6" fmla="*/ 157 w 158"/>
                <a:gd name="T7" fmla="*/ 169 h 170"/>
                <a:gd name="T8" fmla="*/ 0 w 158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"/>
                <a:gd name="T16" fmla="*/ 0 h 170"/>
                <a:gd name="T17" fmla="*/ 158 w 158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" h="170">
                  <a:moveTo>
                    <a:pt x="0" y="169"/>
                  </a:moveTo>
                  <a:lnTo>
                    <a:pt x="0" y="0"/>
                  </a:lnTo>
                  <a:lnTo>
                    <a:pt x="157" y="0"/>
                  </a:lnTo>
                  <a:lnTo>
                    <a:pt x="157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4" name="Freeform 77">
              <a:extLst>
                <a:ext uri="{FF2B5EF4-FFF2-40B4-BE49-F238E27FC236}">
                  <a16:creationId xmlns:a16="http://schemas.microsoft.com/office/drawing/2014/main" id="{EE4A6E6D-4EB7-6751-C42D-603113A18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2" y="1085"/>
              <a:ext cx="157" cy="170"/>
            </a:xfrm>
            <a:custGeom>
              <a:avLst/>
              <a:gdLst>
                <a:gd name="T0" fmla="*/ 0 w 157"/>
                <a:gd name="T1" fmla="*/ 169 h 170"/>
                <a:gd name="T2" fmla="*/ 0 w 157"/>
                <a:gd name="T3" fmla="*/ 0 h 170"/>
                <a:gd name="T4" fmla="*/ 156 w 157"/>
                <a:gd name="T5" fmla="*/ 0 h 170"/>
                <a:gd name="T6" fmla="*/ 156 w 157"/>
                <a:gd name="T7" fmla="*/ 169 h 170"/>
                <a:gd name="T8" fmla="*/ 0 w 157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170"/>
                <a:gd name="T17" fmla="*/ 157 w 157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170">
                  <a:moveTo>
                    <a:pt x="0" y="169"/>
                  </a:moveTo>
                  <a:lnTo>
                    <a:pt x="0" y="0"/>
                  </a:lnTo>
                  <a:lnTo>
                    <a:pt x="156" y="0"/>
                  </a:lnTo>
                  <a:lnTo>
                    <a:pt x="156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5" name="Freeform 78">
              <a:extLst>
                <a:ext uri="{FF2B5EF4-FFF2-40B4-BE49-F238E27FC236}">
                  <a16:creationId xmlns:a16="http://schemas.microsoft.com/office/drawing/2014/main" id="{EE293112-2514-2060-C73D-B39914309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0" y="1390"/>
              <a:ext cx="27" cy="40"/>
            </a:xfrm>
            <a:custGeom>
              <a:avLst/>
              <a:gdLst>
                <a:gd name="T0" fmla="*/ 26 w 27"/>
                <a:gd name="T1" fmla="*/ 20 h 40"/>
                <a:gd name="T2" fmla="*/ 13 w 27"/>
                <a:gd name="T3" fmla="*/ 0 h 40"/>
                <a:gd name="T4" fmla="*/ 0 w 27"/>
                <a:gd name="T5" fmla="*/ 20 h 40"/>
                <a:gd name="T6" fmla="*/ 13 w 27"/>
                <a:gd name="T7" fmla="*/ 39 h 40"/>
                <a:gd name="T8" fmla="*/ 26 w 27"/>
                <a:gd name="T9" fmla="*/ 2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40"/>
                <a:gd name="T17" fmla="*/ 27 w 27"/>
                <a:gd name="T18" fmla="*/ 40 h 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40">
                  <a:moveTo>
                    <a:pt x="26" y="20"/>
                  </a:moveTo>
                  <a:lnTo>
                    <a:pt x="13" y="0"/>
                  </a:lnTo>
                  <a:lnTo>
                    <a:pt x="0" y="20"/>
                  </a:lnTo>
                  <a:lnTo>
                    <a:pt x="13" y="39"/>
                  </a:lnTo>
                  <a:lnTo>
                    <a:pt x="26" y="20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6" name="Freeform 79">
              <a:extLst>
                <a:ext uri="{FF2B5EF4-FFF2-40B4-BE49-F238E27FC236}">
                  <a16:creationId xmlns:a16="http://schemas.microsoft.com/office/drawing/2014/main" id="{44B3FC10-B145-E4DF-EC39-CB09647FE8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1" y="1085"/>
              <a:ext cx="157" cy="170"/>
            </a:xfrm>
            <a:custGeom>
              <a:avLst/>
              <a:gdLst>
                <a:gd name="T0" fmla="*/ 0 w 157"/>
                <a:gd name="T1" fmla="*/ 169 h 170"/>
                <a:gd name="T2" fmla="*/ 0 w 157"/>
                <a:gd name="T3" fmla="*/ 0 h 170"/>
                <a:gd name="T4" fmla="*/ 156 w 157"/>
                <a:gd name="T5" fmla="*/ 0 h 170"/>
                <a:gd name="T6" fmla="*/ 156 w 157"/>
                <a:gd name="T7" fmla="*/ 169 h 170"/>
                <a:gd name="T8" fmla="*/ 0 w 157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170"/>
                <a:gd name="T17" fmla="*/ 157 w 157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170">
                  <a:moveTo>
                    <a:pt x="0" y="169"/>
                  </a:moveTo>
                  <a:lnTo>
                    <a:pt x="0" y="0"/>
                  </a:lnTo>
                  <a:lnTo>
                    <a:pt x="156" y="0"/>
                  </a:lnTo>
                  <a:lnTo>
                    <a:pt x="156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7" name="Rectangle 80">
              <a:extLst>
                <a:ext uri="{FF2B5EF4-FFF2-40B4-BE49-F238E27FC236}">
                  <a16:creationId xmlns:a16="http://schemas.microsoft.com/office/drawing/2014/main" id="{178BFE46-CDAD-997E-CA88-BA491CA565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8" y="907"/>
              <a:ext cx="170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388" name="Freeform 81">
              <a:extLst>
                <a:ext uri="{FF2B5EF4-FFF2-40B4-BE49-F238E27FC236}">
                  <a16:creationId xmlns:a16="http://schemas.microsoft.com/office/drawing/2014/main" id="{BBBE65B9-75E0-2867-DC63-B90758CAEC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3" y="1611"/>
              <a:ext cx="158" cy="170"/>
            </a:xfrm>
            <a:custGeom>
              <a:avLst/>
              <a:gdLst>
                <a:gd name="T0" fmla="*/ 0 w 158"/>
                <a:gd name="T1" fmla="*/ 169 h 170"/>
                <a:gd name="T2" fmla="*/ 0 w 158"/>
                <a:gd name="T3" fmla="*/ 0 h 170"/>
                <a:gd name="T4" fmla="*/ 157 w 158"/>
                <a:gd name="T5" fmla="*/ 0 h 170"/>
                <a:gd name="T6" fmla="*/ 157 w 158"/>
                <a:gd name="T7" fmla="*/ 169 h 170"/>
                <a:gd name="T8" fmla="*/ 0 w 158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"/>
                <a:gd name="T16" fmla="*/ 0 h 170"/>
                <a:gd name="T17" fmla="*/ 158 w 158"/>
                <a:gd name="T18" fmla="*/ 170 h 17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" h="170">
                  <a:moveTo>
                    <a:pt x="0" y="169"/>
                  </a:moveTo>
                  <a:lnTo>
                    <a:pt x="0" y="0"/>
                  </a:lnTo>
                  <a:lnTo>
                    <a:pt x="157" y="0"/>
                  </a:lnTo>
                  <a:lnTo>
                    <a:pt x="157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89" name="Freeform 82">
              <a:extLst>
                <a:ext uri="{FF2B5EF4-FFF2-40B4-BE49-F238E27FC236}">
                  <a16:creationId xmlns:a16="http://schemas.microsoft.com/office/drawing/2014/main" id="{9689FBE5-10BC-AE02-5546-783D43805B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8" y="1584"/>
              <a:ext cx="266" cy="181"/>
            </a:xfrm>
            <a:custGeom>
              <a:avLst/>
              <a:gdLst>
                <a:gd name="T0" fmla="*/ 0 w 266"/>
                <a:gd name="T1" fmla="*/ 180 h 181"/>
                <a:gd name="T2" fmla="*/ 0 w 266"/>
                <a:gd name="T3" fmla="*/ 0 h 181"/>
                <a:gd name="T4" fmla="*/ 265 w 266"/>
                <a:gd name="T5" fmla="*/ 0 h 181"/>
                <a:gd name="T6" fmla="*/ 265 w 266"/>
                <a:gd name="T7" fmla="*/ 180 h 181"/>
                <a:gd name="T8" fmla="*/ 0 w 266"/>
                <a:gd name="T9" fmla="*/ 180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6"/>
                <a:gd name="T16" fmla="*/ 0 h 181"/>
                <a:gd name="T17" fmla="*/ 266 w 266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6" h="181">
                  <a:moveTo>
                    <a:pt x="0" y="180"/>
                  </a:moveTo>
                  <a:lnTo>
                    <a:pt x="0" y="0"/>
                  </a:lnTo>
                  <a:lnTo>
                    <a:pt x="265" y="0"/>
                  </a:lnTo>
                  <a:lnTo>
                    <a:pt x="265" y="180"/>
                  </a:lnTo>
                  <a:lnTo>
                    <a:pt x="0" y="180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390" name="Rectangle 83">
              <a:extLst>
                <a:ext uri="{FF2B5EF4-FFF2-40B4-BE49-F238E27FC236}">
                  <a16:creationId xmlns:a16="http://schemas.microsoft.com/office/drawing/2014/main" id="{5F8F82B1-C18F-2CC0-3F57-5DD20F7265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5" y="951"/>
              <a:ext cx="462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>
                  <a:solidFill>
                    <a:srgbClr val="000000"/>
                  </a:solidFill>
                </a:rPr>
                <a:t>INPUT</a:t>
              </a:r>
            </a:p>
          </p:txBody>
        </p:sp>
        <p:sp useBgFill="1">
          <p:nvSpPr>
            <p:cNvPr id="15391" name="Rectangle 84">
              <a:extLst>
                <a:ext uri="{FF2B5EF4-FFF2-40B4-BE49-F238E27FC236}">
                  <a16:creationId xmlns:a16="http://schemas.microsoft.com/office/drawing/2014/main" id="{64768E80-7435-4AB6-FC90-FD04D53DB5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8" y="562"/>
              <a:ext cx="170" cy="190"/>
            </a:xfrm>
            <a:prstGeom prst="rect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5392" name="Rectangle 85">
              <a:extLst>
                <a:ext uri="{FF2B5EF4-FFF2-40B4-BE49-F238E27FC236}">
                  <a16:creationId xmlns:a16="http://schemas.microsoft.com/office/drawing/2014/main" id="{BFDEF636-9CEA-3CF4-DA42-17907D1BF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2" y="1106"/>
              <a:ext cx="512" cy="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/>
              <a:r>
                <a:rPr lang="en-US" altLang="en-US" sz="1400" b="1">
                  <a:solidFill>
                    <a:srgbClr val="000000"/>
                  </a:solidFill>
                </a:rPr>
                <a:t>hash</a:t>
              </a:r>
            </a:p>
            <a:p>
              <a:pPr algn="ctr">
                <a:lnSpc>
                  <a:spcPct val="50000"/>
                </a:lnSpc>
              </a:pPr>
              <a:r>
                <a:rPr lang="en-US" altLang="en-US" sz="1400" b="1">
                  <a:solidFill>
                    <a:srgbClr val="000000"/>
                  </a:solidFill>
                </a:rPr>
                <a:t>function</a:t>
              </a:r>
            </a:p>
            <a:p>
              <a:pPr algn="ctr"/>
              <a:r>
                <a:rPr lang="en-US" altLang="en-US" sz="2000" b="1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15393" name="Rectangle 86">
              <a:extLst>
                <a:ext uri="{FF2B5EF4-FFF2-40B4-BE49-F238E27FC236}">
                  <a16:creationId xmlns:a16="http://schemas.microsoft.com/office/drawing/2014/main" id="{246F3C86-9A43-6862-4EC6-5442C00FAB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8" y="1402"/>
              <a:ext cx="282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400" b="1">
                  <a:solidFill>
                    <a:srgbClr val="000000"/>
                  </a:solidFill>
                </a:rPr>
                <a:t>B-1</a:t>
              </a:r>
            </a:p>
          </p:txBody>
        </p:sp>
        <p:sp>
          <p:nvSpPr>
            <p:cNvPr id="15394" name="Rectangle 87">
              <a:extLst>
                <a:ext uri="{FF2B5EF4-FFF2-40B4-BE49-F238E27FC236}">
                  <a16:creationId xmlns:a16="http://schemas.microsoft.com/office/drawing/2014/main" id="{99A16A45-FED2-B2FB-314C-142A6F246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5" y="388"/>
              <a:ext cx="72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Partitions</a:t>
              </a:r>
            </a:p>
          </p:txBody>
        </p:sp>
        <p:sp>
          <p:nvSpPr>
            <p:cNvPr id="15395" name="Rectangle 88">
              <a:extLst>
                <a:ext uri="{FF2B5EF4-FFF2-40B4-BE49-F238E27FC236}">
                  <a16:creationId xmlns:a16="http://schemas.microsoft.com/office/drawing/2014/main" id="{A8B8A28F-D933-267D-F104-08B7F1A587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" y="773"/>
              <a:ext cx="18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5396" name="Rectangle 89">
              <a:extLst>
                <a:ext uri="{FF2B5EF4-FFF2-40B4-BE49-F238E27FC236}">
                  <a16:creationId xmlns:a16="http://schemas.microsoft.com/office/drawing/2014/main" id="{5079F2B2-6B94-D63A-EA81-D667CE74A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6" y="1040"/>
              <a:ext cx="18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5397" name="Rectangle 90">
              <a:extLst>
                <a:ext uri="{FF2B5EF4-FFF2-40B4-BE49-F238E27FC236}">
                  <a16:creationId xmlns:a16="http://schemas.microsoft.com/office/drawing/2014/main" id="{8B75519D-FB7A-025B-909A-C33A58AF21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6" y="1539"/>
              <a:ext cx="330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1800" b="1">
                  <a:solidFill>
                    <a:srgbClr val="000000"/>
                  </a:solidFill>
                </a:rPr>
                <a:t>B-1</a:t>
              </a:r>
            </a:p>
          </p:txBody>
        </p:sp>
        <p:grpSp>
          <p:nvGrpSpPr>
            <p:cNvPr id="15398" name="Group 95">
              <a:extLst>
                <a:ext uri="{FF2B5EF4-FFF2-40B4-BE49-F238E27FC236}">
                  <a16:creationId xmlns:a16="http://schemas.microsoft.com/office/drawing/2014/main" id="{712D0A23-0C3B-26C2-4669-3C89F28DC7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9" y="628"/>
              <a:ext cx="575" cy="1228"/>
              <a:chOff x="2209" y="628"/>
              <a:chExt cx="575" cy="1228"/>
            </a:xfrm>
          </p:grpSpPr>
          <p:sp>
            <p:nvSpPr>
              <p:cNvPr id="15417" name="Oval 91">
                <a:extLst>
                  <a:ext uri="{FF2B5EF4-FFF2-40B4-BE49-F238E27FC236}">
                    <a16:creationId xmlns:a16="http://schemas.microsoft.com/office/drawing/2014/main" id="{633FC4C0-21C9-0689-A3D2-55B1CDB03C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3" y="628"/>
                <a:ext cx="567" cy="85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18" name="Line 92">
                <a:extLst>
                  <a:ext uri="{FF2B5EF4-FFF2-40B4-BE49-F238E27FC236}">
                    <a16:creationId xmlns:a16="http://schemas.microsoft.com/office/drawing/2014/main" id="{9F3D2831-1CF3-A333-33DB-0D86A26F98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9" y="674"/>
                <a:ext cx="0" cy="1101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19" name="Line 93">
                <a:extLst>
                  <a:ext uri="{FF2B5EF4-FFF2-40B4-BE49-F238E27FC236}">
                    <a16:creationId xmlns:a16="http://schemas.microsoft.com/office/drawing/2014/main" id="{6724F76E-132D-EA1F-02F6-82073AD886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4" y="674"/>
                <a:ext cx="0" cy="1101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20" name="Arc 94">
                <a:extLst>
                  <a:ext uri="{FF2B5EF4-FFF2-40B4-BE49-F238E27FC236}">
                    <a16:creationId xmlns:a16="http://schemas.microsoft.com/office/drawing/2014/main" id="{0801C5A7-691E-ECF0-BE1A-01E91A813A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2" y="1781"/>
                <a:ext cx="567" cy="75"/>
              </a:xfrm>
              <a:custGeom>
                <a:avLst/>
                <a:gdLst>
                  <a:gd name="T0" fmla="*/ 567 w 43200"/>
                  <a:gd name="T1" fmla="*/ 2 h 23136"/>
                  <a:gd name="T2" fmla="*/ 1 w 43200"/>
                  <a:gd name="T3" fmla="*/ 0 h 23136"/>
                  <a:gd name="T4" fmla="*/ 284 w 43200"/>
                  <a:gd name="T5" fmla="*/ 5 h 23136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3136"/>
                  <a:gd name="T11" fmla="*/ 43200 w 43200"/>
                  <a:gd name="T12" fmla="*/ 23136 h 231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3136" fill="none" extrusionOk="0">
                    <a:moveTo>
                      <a:pt x="43179" y="606"/>
                    </a:moveTo>
                    <a:cubicBezTo>
                      <a:pt x="43193" y="915"/>
                      <a:pt x="43200" y="1225"/>
                      <a:pt x="43200" y="1536"/>
                    </a:cubicBezTo>
                    <a:cubicBezTo>
                      <a:pt x="43200" y="13465"/>
                      <a:pt x="33529" y="23136"/>
                      <a:pt x="21600" y="23136"/>
                    </a:cubicBezTo>
                    <a:cubicBezTo>
                      <a:pt x="9670" y="23136"/>
                      <a:pt x="0" y="13465"/>
                      <a:pt x="0" y="1536"/>
                    </a:cubicBezTo>
                    <a:cubicBezTo>
                      <a:pt x="-1" y="1023"/>
                      <a:pt x="18" y="511"/>
                      <a:pt x="54" y="-1"/>
                    </a:cubicBezTo>
                  </a:path>
                  <a:path w="43200" h="23136" stroke="0" extrusionOk="0">
                    <a:moveTo>
                      <a:pt x="43179" y="606"/>
                    </a:moveTo>
                    <a:cubicBezTo>
                      <a:pt x="43193" y="915"/>
                      <a:pt x="43200" y="1225"/>
                      <a:pt x="43200" y="1536"/>
                    </a:cubicBezTo>
                    <a:cubicBezTo>
                      <a:pt x="43200" y="13465"/>
                      <a:pt x="33529" y="23136"/>
                      <a:pt x="21600" y="23136"/>
                    </a:cubicBezTo>
                    <a:cubicBezTo>
                      <a:pt x="9670" y="23136"/>
                      <a:pt x="0" y="13465"/>
                      <a:pt x="0" y="1536"/>
                    </a:cubicBezTo>
                    <a:cubicBezTo>
                      <a:pt x="-1" y="1023"/>
                      <a:pt x="18" y="511"/>
                      <a:pt x="54" y="-1"/>
                    </a:cubicBezTo>
                    <a:lnTo>
                      <a:pt x="21600" y="1536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399" name="Rectangle 96">
              <a:extLst>
                <a:ext uri="{FF2B5EF4-FFF2-40B4-BE49-F238E27FC236}">
                  <a16:creationId xmlns:a16="http://schemas.microsoft.com/office/drawing/2014/main" id="{1E0729C8-1139-32E6-0AE6-72F1048DED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772"/>
              <a:ext cx="184" cy="184"/>
            </a:xfrm>
            <a:prstGeom prst="rect">
              <a:avLst/>
            </a:prstGeom>
            <a:solidFill>
              <a:srgbClr val="F6BF69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00" name="Rectangle 97">
              <a:extLst>
                <a:ext uri="{FF2B5EF4-FFF2-40B4-BE49-F238E27FC236}">
                  <a16:creationId xmlns:a16="http://schemas.microsoft.com/office/drawing/2014/main" id="{4255B790-66E5-D928-A32A-828795354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1060"/>
              <a:ext cx="184" cy="184"/>
            </a:xfrm>
            <a:prstGeom prst="rect">
              <a:avLst/>
            </a:prstGeom>
            <a:solidFill>
              <a:srgbClr val="F6BF69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01" name="Rectangle 98">
              <a:extLst>
                <a:ext uri="{FF2B5EF4-FFF2-40B4-BE49-F238E27FC236}">
                  <a16:creationId xmlns:a16="http://schemas.microsoft.com/office/drawing/2014/main" id="{5C94D05A-B2C9-BFE9-9DE3-BFCECF829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1540"/>
              <a:ext cx="184" cy="184"/>
            </a:xfrm>
            <a:prstGeom prst="rect">
              <a:avLst/>
            </a:prstGeom>
            <a:solidFill>
              <a:srgbClr val="F6BF69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02" name="Rectangle 99">
              <a:extLst>
                <a:ext uri="{FF2B5EF4-FFF2-40B4-BE49-F238E27FC236}">
                  <a16:creationId xmlns:a16="http://schemas.microsoft.com/office/drawing/2014/main" id="{067908FB-313B-394B-6B52-9CB875A78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0" y="1178"/>
              <a:ext cx="434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en-US" altLang="en-US" sz="3200" b="1">
                  <a:solidFill>
                    <a:schemeClr val="tx2"/>
                  </a:solidFill>
                  <a:latin typeface="Book Antiqua" panose="02040602050305030304" pitchFamily="18" charset="0"/>
                </a:rPr>
                <a:t>. . .</a:t>
              </a:r>
            </a:p>
          </p:txBody>
        </p:sp>
        <p:grpSp>
          <p:nvGrpSpPr>
            <p:cNvPr id="15403" name="Group 104">
              <a:extLst>
                <a:ext uri="{FF2B5EF4-FFF2-40B4-BE49-F238E27FC236}">
                  <a16:creationId xmlns:a16="http://schemas.microsoft.com/office/drawing/2014/main" id="{B5320362-03F9-903D-9377-A67BBE327F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3" y="628"/>
              <a:ext cx="671" cy="1240"/>
              <a:chOff x="4753" y="628"/>
              <a:chExt cx="671" cy="1240"/>
            </a:xfrm>
          </p:grpSpPr>
          <p:sp>
            <p:nvSpPr>
              <p:cNvPr id="15413" name="Oval 100">
                <a:extLst>
                  <a:ext uri="{FF2B5EF4-FFF2-40B4-BE49-F238E27FC236}">
                    <a16:creationId xmlns:a16="http://schemas.microsoft.com/office/drawing/2014/main" id="{B70FDCA7-A0BC-E2EB-9250-7C29D9F048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" y="628"/>
                <a:ext cx="663" cy="86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414" name="Line 101">
                <a:extLst>
                  <a:ext uri="{FF2B5EF4-FFF2-40B4-BE49-F238E27FC236}">
                    <a16:creationId xmlns:a16="http://schemas.microsoft.com/office/drawing/2014/main" id="{3B79261F-7630-CBAA-193D-A9DB0B3D7D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3" y="675"/>
                <a:ext cx="0" cy="111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15" name="Line 102">
                <a:extLst>
                  <a:ext uri="{FF2B5EF4-FFF2-40B4-BE49-F238E27FC236}">
                    <a16:creationId xmlns:a16="http://schemas.microsoft.com/office/drawing/2014/main" id="{482A9ECE-9375-E0AD-19BE-949B405976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24" y="675"/>
                <a:ext cx="0" cy="111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5416" name="Arc 103">
                <a:extLst>
                  <a:ext uri="{FF2B5EF4-FFF2-40B4-BE49-F238E27FC236}">
                    <a16:creationId xmlns:a16="http://schemas.microsoft.com/office/drawing/2014/main" id="{1B0E69B8-18B2-5459-C9B2-CB3ED19C3D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6" y="1796"/>
                <a:ext cx="663" cy="72"/>
              </a:xfrm>
              <a:custGeom>
                <a:avLst/>
                <a:gdLst>
                  <a:gd name="T0" fmla="*/ 663 w 43200"/>
                  <a:gd name="T1" fmla="*/ 0 h 22220"/>
                  <a:gd name="T2" fmla="*/ 0 w 43200"/>
                  <a:gd name="T3" fmla="*/ 2 h 22220"/>
                  <a:gd name="T4" fmla="*/ 332 w 43200"/>
                  <a:gd name="T5" fmla="*/ 2 h 22220"/>
                  <a:gd name="T6" fmla="*/ 0 60000 65536"/>
                  <a:gd name="T7" fmla="*/ 0 60000 65536"/>
                  <a:gd name="T8" fmla="*/ 0 60000 65536"/>
                  <a:gd name="T9" fmla="*/ 0 w 43200"/>
                  <a:gd name="T10" fmla="*/ 0 h 22220"/>
                  <a:gd name="T11" fmla="*/ 43200 w 43200"/>
                  <a:gd name="T12" fmla="*/ 22220 h 2222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3200" h="22220" fill="none" extrusionOk="0">
                    <a:moveTo>
                      <a:pt x="43191" y="-1"/>
                    </a:moveTo>
                    <a:cubicBezTo>
                      <a:pt x="43197" y="206"/>
                      <a:pt x="43200" y="413"/>
                      <a:pt x="43200" y="620"/>
                    </a:cubicBezTo>
                    <a:cubicBezTo>
                      <a:pt x="43200" y="12549"/>
                      <a:pt x="33529" y="22220"/>
                      <a:pt x="21600" y="22220"/>
                    </a:cubicBezTo>
                    <a:cubicBezTo>
                      <a:pt x="9670" y="22220"/>
                      <a:pt x="0" y="12549"/>
                      <a:pt x="0" y="620"/>
                    </a:cubicBezTo>
                  </a:path>
                  <a:path w="43200" h="22220" stroke="0" extrusionOk="0">
                    <a:moveTo>
                      <a:pt x="43191" y="-1"/>
                    </a:moveTo>
                    <a:cubicBezTo>
                      <a:pt x="43197" y="206"/>
                      <a:pt x="43200" y="413"/>
                      <a:pt x="43200" y="620"/>
                    </a:cubicBezTo>
                    <a:cubicBezTo>
                      <a:pt x="43200" y="12549"/>
                      <a:pt x="33529" y="22220"/>
                      <a:pt x="21600" y="22220"/>
                    </a:cubicBezTo>
                    <a:cubicBezTo>
                      <a:pt x="9670" y="22220"/>
                      <a:pt x="0" y="12549"/>
                      <a:pt x="0" y="620"/>
                    </a:cubicBezTo>
                    <a:lnTo>
                      <a:pt x="21600" y="62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5404" name="Line 105">
              <a:extLst>
                <a:ext uri="{FF2B5EF4-FFF2-40B4-BE49-F238E27FC236}">
                  <a16:creationId xmlns:a16="http://schemas.microsoft.com/office/drawing/2014/main" id="{AA099014-E610-D724-A20B-8B5624A822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8" y="1296"/>
              <a:ext cx="232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5" name="Line 106">
              <a:extLst>
                <a:ext uri="{FF2B5EF4-FFF2-40B4-BE49-F238E27FC236}">
                  <a16:creationId xmlns:a16="http://schemas.microsoft.com/office/drawing/2014/main" id="{1823FF8D-EBB8-AB29-0A45-1103A37E84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6" y="908"/>
              <a:ext cx="328" cy="392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6" name="Line 107">
              <a:extLst>
                <a:ext uri="{FF2B5EF4-FFF2-40B4-BE49-F238E27FC236}">
                  <a16:creationId xmlns:a16="http://schemas.microsoft.com/office/drawing/2014/main" id="{2CAB4AAA-9B4C-FE0A-B72C-F9D6CDEFFD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6" y="1196"/>
              <a:ext cx="328" cy="10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7" name="Line 108">
              <a:extLst>
                <a:ext uri="{FF2B5EF4-FFF2-40B4-BE49-F238E27FC236}">
                  <a16:creationId xmlns:a16="http://schemas.microsoft.com/office/drawing/2014/main" id="{44E42B85-BFCB-3DDC-538A-1166735CD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6" y="1300"/>
              <a:ext cx="328" cy="37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8" name="Line 109">
              <a:extLst>
                <a:ext uri="{FF2B5EF4-FFF2-40B4-BE49-F238E27FC236}">
                  <a16:creationId xmlns:a16="http://schemas.microsoft.com/office/drawing/2014/main" id="{4B5FA2FA-B82C-9EAC-F4AC-4E97FED3D4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864"/>
              <a:ext cx="376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09" name="Line 110">
              <a:extLst>
                <a:ext uri="{FF2B5EF4-FFF2-40B4-BE49-F238E27FC236}">
                  <a16:creationId xmlns:a16="http://schemas.microsoft.com/office/drawing/2014/main" id="{F2D0522F-F43E-E715-E85B-B996ADA877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1152"/>
              <a:ext cx="376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0" name="Line 111">
              <a:extLst>
                <a:ext uri="{FF2B5EF4-FFF2-40B4-BE49-F238E27FC236}">
                  <a16:creationId xmlns:a16="http://schemas.microsoft.com/office/drawing/2014/main" id="{9F7DD768-900F-8FA3-4878-8C9E81821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1680"/>
              <a:ext cx="376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411" name="Freeform 112">
              <a:extLst>
                <a:ext uri="{FF2B5EF4-FFF2-40B4-BE49-F238E27FC236}">
                  <a16:creationId xmlns:a16="http://schemas.microsoft.com/office/drawing/2014/main" id="{4710F707-553E-FA86-DA92-0F25DD8F60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8" y="1056"/>
              <a:ext cx="266" cy="181"/>
            </a:xfrm>
            <a:custGeom>
              <a:avLst/>
              <a:gdLst>
                <a:gd name="T0" fmla="*/ 0 w 266"/>
                <a:gd name="T1" fmla="*/ 180 h 181"/>
                <a:gd name="T2" fmla="*/ 0 w 266"/>
                <a:gd name="T3" fmla="*/ 0 h 181"/>
                <a:gd name="T4" fmla="*/ 265 w 266"/>
                <a:gd name="T5" fmla="*/ 0 h 181"/>
                <a:gd name="T6" fmla="*/ 265 w 266"/>
                <a:gd name="T7" fmla="*/ 180 h 181"/>
                <a:gd name="T8" fmla="*/ 0 w 266"/>
                <a:gd name="T9" fmla="*/ 180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6"/>
                <a:gd name="T16" fmla="*/ 0 h 181"/>
                <a:gd name="T17" fmla="*/ 266 w 266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6" h="181">
                  <a:moveTo>
                    <a:pt x="0" y="180"/>
                  </a:moveTo>
                  <a:lnTo>
                    <a:pt x="0" y="0"/>
                  </a:lnTo>
                  <a:lnTo>
                    <a:pt x="265" y="0"/>
                  </a:lnTo>
                  <a:lnTo>
                    <a:pt x="265" y="180"/>
                  </a:lnTo>
                  <a:lnTo>
                    <a:pt x="0" y="180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5412" name="Freeform 113">
              <a:extLst>
                <a:ext uri="{FF2B5EF4-FFF2-40B4-BE49-F238E27FC236}">
                  <a16:creationId xmlns:a16="http://schemas.microsoft.com/office/drawing/2014/main" id="{D549B511-8A4A-5C4A-24CA-320E65ABDA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8" y="720"/>
              <a:ext cx="266" cy="181"/>
            </a:xfrm>
            <a:custGeom>
              <a:avLst/>
              <a:gdLst>
                <a:gd name="T0" fmla="*/ 0 w 266"/>
                <a:gd name="T1" fmla="*/ 180 h 181"/>
                <a:gd name="T2" fmla="*/ 0 w 266"/>
                <a:gd name="T3" fmla="*/ 0 h 181"/>
                <a:gd name="T4" fmla="*/ 265 w 266"/>
                <a:gd name="T5" fmla="*/ 0 h 181"/>
                <a:gd name="T6" fmla="*/ 265 w 266"/>
                <a:gd name="T7" fmla="*/ 180 h 181"/>
                <a:gd name="T8" fmla="*/ 0 w 266"/>
                <a:gd name="T9" fmla="*/ 180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6"/>
                <a:gd name="T16" fmla="*/ 0 h 181"/>
                <a:gd name="T17" fmla="*/ 266 w 266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6" h="181">
                  <a:moveTo>
                    <a:pt x="0" y="180"/>
                  </a:moveTo>
                  <a:lnTo>
                    <a:pt x="0" y="0"/>
                  </a:lnTo>
                  <a:lnTo>
                    <a:pt x="265" y="0"/>
                  </a:lnTo>
                  <a:lnTo>
                    <a:pt x="265" y="180"/>
                  </a:lnTo>
                  <a:lnTo>
                    <a:pt x="0" y="180"/>
                  </a:lnTo>
                </a:path>
              </a:pathLst>
            </a:custGeom>
            <a:solidFill>
              <a:srgbClr val="F6BF69"/>
            </a:solidFill>
            <a:ln w="12700" cap="rnd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5370" name="Rectangle 115">
            <a:extLst>
              <a:ext uri="{FF2B5EF4-FFF2-40B4-BE49-F238E27FC236}">
                <a16:creationId xmlns:a16="http://schemas.microsoft.com/office/drawing/2014/main" id="{308BA41A-C17E-7114-2093-A340A013CF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38600"/>
            <a:ext cx="32766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>
            <a:extLst>
              <a:ext uri="{FF2B5EF4-FFF2-40B4-BE49-F238E27FC236}">
                <a16:creationId xmlns:a16="http://schemas.microsoft.com/office/drawing/2014/main" id="{4C19BC0B-9814-430F-B171-DC17AF515F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Hash-Join Algorithm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F63281CE-1FCD-42D4-BD4A-8D618E6CF0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78384" y="1522413"/>
            <a:ext cx="7203879" cy="3290219"/>
          </a:xfrm>
        </p:spPr>
        <p:txBody>
          <a:bodyPr/>
          <a:lstStyle/>
          <a:p>
            <a:pPr>
              <a:buFont typeface="Monotype Sorts" pitchFamily="-65" charset="2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1.	Partition the relation </a:t>
            </a:r>
            <a:r>
              <a:rPr lang="en-US" altLang="en-US" i="1" dirty="0">
                <a:ea typeface="MS PGothic" panose="020B0600070205080204" pitchFamily="34" charset="-128"/>
              </a:rPr>
              <a:t>s</a:t>
            </a:r>
            <a:r>
              <a:rPr lang="en-US" altLang="en-US" dirty="0">
                <a:ea typeface="MS PGothic" panose="020B0600070205080204" pitchFamily="34" charset="-128"/>
              </a:rPr>
              <a:t> using hashing function </a:t>
            </a:r>
            <a:r>
              <a:rPr lang="en-US" altLang="en-US" i="1" dirty="0">
                <a:ea typeface="MS PGothic" panose="020B0600070205080204" pitchFamily="34" charset="-128"/>
              </a:rPr>
              <a:t>h</a:t>
            </a:r>
            <a:r>
              <a:rPr lang="en-US" altLang="en-US" dirty="0">
                <a:ea typeface="MS PGothic" panose="020B0600070205080204" pitchFamily="34" charset="-128"/>
              </a:rPr>
              <a:t>.  When partitioning a relation, one block of memory is reserved as the output buffer for each partition.</a:t>
            </a:r>
          </a:p>
          <a:p>
            <a:pPr>
              <a:buFont typeface="Monotype Sorts" pitchFamily="-65" charset="2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2.	Partition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dirty="0">
                <a:ea typeface="MS PGothic" panose="020B0600070205080204" pitchFamily="34" charset="-128"/>
              </a:rPr>
              <a:t> similarly.</a:t>
            </a:r>
          </a:p>
          <a:p>
            <a:pPr>
              <a:buFont typeface="Monotype Sorts" pitchFamily="-65" charset="2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3.	For each </a:t>
            </a:r>
            <a:r>
              <a:rPr lang="en-US" altLang="en-US" i="1" dirty="0">
                <a:ea typeface="MS PGothic" panose="020B0600070205080204" pitchFamily="34" charset="-128"/>
              </a:rPr>
              <a:t>i:</a:t>
            </a:r>
            <a:endParaRPr lang="en-US" altLang="en-US" dirty="0">
              <a:ea typeface="MS PGothic" panose="020B0600070205080204" pitchFamily="34" charset="-128"/>
            </a:endParaRPr>
          </a:p>
          <a:p>
            <a:pPr marL="736600" lvl="1" indent="-279400">
              <a:buFont typeface="Monotype Sorts" pitchFamily="-65" charset="2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(a)	Load </a:t>
            </a:r>
            <a:r>
              <a:rPr lang="en-US" altLang="en-US" i="1" dirty="0" err="1">
                <a:ea typeface="MS PGothic" panose="020B0600070205080204" pitchFamily="34" charset="-128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into memory and build an in-memory hash index on it using the join attribute.  This hash index uses a different hash function than the earlier one </a:t>
            </a:r>
            <a:r>
              <a:rPr lang="en-US" altLang="en-US" i="1" dirty="0">
                <a:ea typeface="MS PGothic" panose="020B0600070205080204" pitchFamily="34" charset="-128"/>
              </a:rPr>
              <a:t>h.</a:t>
            </a:r>
            <a:endParaRPr lang="en-US" altLang="en-US" dirty="0">
              <a:ea typeface="MS PGothic" panose="020B0600070205080204" pitchFamily="34" charset="-128"/>
            </a:endParaRPr>
          </a:p>
          <a:p>
            <a:pPr marL="736600" lvl="1" indent="-279400">
              <a:buFont typeface="Monotype Sorts" pitchFamily="-65" charset="2"/>
              <a:buNone/>
            </a:pPr>
            <a:r>
              <a:rPr lang="en-US" altLang="en-US" dirty="0">
                <a:ea typeface="MS PGothic" panose="020B0600070205080204" pitchFamily="34" charset="-128"/>
              </a:rPr>
              <a:t>(b)	Read the tuples in </a:t>
            </a:r>
            <a:r>
              <a:rPr lang="en-US" altLang="en-US" i="1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from the disk one by one.  For each tuple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r</a:t>
            </a:r>
            <a:r>
              <a:rPr lang="en-US" altLang="en-US" dirty="0">
                <a:ea typeface="MS PGothic" panose="020B0600070205080204" pitchFamily="34" charset="-128"/>
              </a:rPr>
              <a:t> locate each matching tuple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in </a:t>
            </a:r>
            <a:r>
              <a:rPr lang="en-US" altLang="en-US" i="1" dirty="0" err="1">
                <a:ea typeface="MS PGothic" panose="020B0600070205080204" pitchFamily="34" charset="-128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using the in-memory hash index.  Output the concatenation of their attributes.</a:t>
            </a:r>
          </a:p>
        </p:txBody>
      </p:sp>
      <p:sp>
        <p:nvSpPr>
          <p:cNvPr id="74756" name="Text Box 4">
            <a:extLst>
              <a:ext uri="{FF2B5EF4-FFF2-40B4-BE49-F238E27FC236}">
                <a16:creationId xmlns:a16="http://schemas.microsoft.com/office/drawing/2014/main" id="{45789630-8926-4A06-8E70-2E740D63B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256" y="1172404"/>
            <a:ext cx="5100979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65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-65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1700" dirty="0"/>
              <a:t>The hash-join of </a:t>
            </a:r>
            <a:r>
              <a:rPr kumimoji="0" lang="en-US" altLang="en-US" sz="1700" i="1" dirty="0"/>
              <a:t>r</a:t>
            </a:r>
            <a:r>
              <a:rPr kumimoji="0" lang="en-US" altLang="en-US" sz="1700" dirty="0"/>
              <a:t> and </a:t>
            </a:r>
            <a:r>
              <a:rPr kumimoji="0" lang="en-US" altLang="en-US" sz="1700" i="1" dirty="0"/>
              <a:t>s </a:t>
            </a:r>
            <a:r>
              <a:rPr kumimoji="0" lang="en-US" altLang="en-US" sz="1700" dirty="0"/>
              <a:t>is computed as follows.</a:t>
            </a:r>
          </a:p>
        </p:txBody>
      </p:sp>
      <p:sp>
        <p:nvSpPr>
          <p:cNvPr id="74757" name="Text Box 5">
            <a:extLst>
              <a:ext uri="{FF2B5EF4-FFF2-40B4-BE49-F238E27FC236}">
                <a16:creationId xmlns:a16="http://schemas.microsoft.com/office/drawing/2014/main" id="{692CBE19-D556-4D45-83B8-A73BB61FE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623" y="4960178"/>
            <a:ext cx="7587370" cy="357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65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-65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1700" dirty="0"/>
              <a:t>Relation </a:t>
            </a:r>
            <a:r>
              <a:rPr kumimoji="0" lang="en-US" altLang="en-US" sz="1700" i="1" dirty="0"/>
              <a:t>s</a:t>
            </a:r>
            <a:r>
              <a:rPr kumimoji="0" lang="en-US" altLang="en-US" sz="1700" dirty="0"/>
              <a:t> is called the </a:t>
            </a:r>
            <a:r>
              <a:rPr kumimoji="0" lang="en-US" altLang="en-US" sz="1700" b="1" dirty="0">
                <a:solidFill>
                  <a:srgbClr val="002060"/>
                </a:solidFill>
              </a:rPr>
              <a:t>build input</a:t>
            </a:r>
            <a:r>
              <a:rPr kumimoji="0" lang="en-US" altLang="en-US" sz="1700" dirty="0">
                <a:solidFill>
                  <a:srgbClr val="002060"/>
                </a:solidFill>
              </a:rPr>
              <a:t> </a:t>
            </a:r>
            <a:r>
              <a:rPr kumimoji="0" lang="en-US" altLang="en-US" sz="1700" dirty="0"/>
              <a:t>and  </a:t>
            </a:r>
            <a:r>
              <a:rPr kumimoji="0" lang="en-US" altLang="en-US" sz="1700" i="1" dirty="0"/>
              <a:t>r </a:t>
            </a:r>
            <a:r>
              <a:rPr kumimoji="0" lang="en-US" altLang="en-US" sz="1700" dirty="0"/>
              <a:t> is called the </a:t>
            </a:r>
            <a:r>
              <a:rPr kumimoji="0" lang="en-US" altLang="en-US" sz="1700" b="1" dirty="0">
                <a:solidFill>
                  <a:srgbClr val="002060"/>
                </a:solidFill>
              </a:rPr>
              <a:t>probe input</a:t>
            </a:r>
            <a:r>
              <a:rPr kumimoji="0" lang="en-US" altLang="en-US" sz="1700" dirty="0">
                <a:solidFill>
                  <a:schemeClr val="accent4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>
            <a:extLst>
              <a:ext uri="{FF2B5EF4-FFF2-40B4-BE49-F238E27FC236}">
                <a16:creationId xmlns:a16="http://schemas.microsoft.com/office/drawing/2014/main" id="{AF20C07A-BC1B-42FB-A66A-3B1318B3D9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Hash-Join algorithm (Cont.)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E22CD1C5-A5E7-4586-9733-7EBAE6D110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4500" y="1102497"/>
            <a:ext cx="7519387" cy="4143271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The value </a:t>
            </a:r>
            <a:r>
              <a:rPr lang="en-US" altLang="en-US" i="1" dirty="0">
                <a:ea typeface="MS PGothic" panose="020B0600070205080204" pitchFamily="34" charset="-128"/>
              </a:rPr>
              <a:t>n</a:t>
            </a:r>
            <a:r>
              <a:rPr lang="en-US" altLang="en-US" dirty="0">
                <a:ea typeface="MS PGothic" panose="020B0600070205080204" pitchFamily="34" charset="-128"/>
              </a:rPr>
              <a:t> and the hash function </a:t>
            </a:r>
            <a:r>
              <a:rPr lang="en-US" altLang="en-US" i="1" dirty="0">
                <a:ea typeface="MS PGothic" panose="020B0600070205080204" pitchFamily="34" charset="-128"/>
              </a:rPr>
              <a:t>h</a:t>
            </a:r>
            <a:r>
              <a:rPr lang="en-US" altLang="en-US" dirty="0">
                <a:ea typeface="MS PGothic" panose="020B0600070205080204" pitchFamily="34" charset="-128"/>
              </a:rPr>
              <a:t> is chosen such that each </a:t>
            </a:r>
            <a:r>
              <a:rPr lang="en-US" altLang="en-US" i="1" dirty="0" err="1">
                <a:ea typeface="MS PGothic" panose="020B0600070205080204" pitchFamily="34" charset="-128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should fit in memory.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Typically n is chosen as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dirty="0" err="1">
                <a:ea typeface="MS PGothic" panose="020B0600070205080204" pitchFamily="34" charset="-128"/>
              </a:rPr>
              <a:t>b</a:t>
            </a:r>
            <a:r>
              <a:rPr lang="en-US" altLang="en-US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dirty="0">
                <a:ea typeface="MS PGothic" panose="020B0600070205080204" pitchFamily="34" charset="-128"/>
              </a:rPr>
              <a:t>/M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</a:t>
            </a:r>
            <a:r>
              <a:rPr lang="en-US" altLang="en-US" dirty="0">
                <a:ea typeface="MS PGothic" panose="020B0600070205080204" pitchFamily="34" charset="-128"/>
              </a:rPr>
              <a:t> * f  where f is a </a:t>
            </a:r>
            <a:r>
              <a:rPr lang="ja-JP" altLang="en-US" dirty="0">
                <a:ea typeface="MS PGothic" panose="020B0600070205080204" pitchFamily="34" charset="-128"/>
              </a:rPr>
              <a:t>“</a:t>
            </a:r>
            <a:r>
              <a:rPr lang="en-US" altLang="ja-JP" b="1" dirty="0">
                <a:solidFill>
                  <a:srgbClr val="002060"/>
                </a:solidFill>
                <a:ea typeface="MS PGothic" panose="020B0600070205080204" pitchFamily="34" charset="-128"/>
              </a:rPr>
              <a:t>fudge factor</a:t>
            </a:r>
            <a:r>
              <a:rPr lang="ja-JP" altLang="en-US" dirty="0">
                <a:ea typeface="MS PGothic" panose="020B0600070205080204" pitchFamily="34" charset="-128"/>
              </a:rPr>
              <a:t>”</a:t>
            </a:r>
            <a:r>
              <a:rPr lang="en-US" altLang="ja-JP" dirty="0">
                <a:ea typeface="MS PGothic" panose="020B0600070205080204" pitchFamily="34" charset="-128"/>
              </a:rPr>
              <a:t>, typically around 1.2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The probe relation partitions </a:t>
            </a:r>
            <a:r>
              <a:rPr lang="en-US" altLang="en-US" i="1" dirty="0" err="1">
                <a:ea typeface="MS PGothic" panose="020B0600070205080204" pitchFamily="34" charset="-128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need not fit in memory</a:t>
            </a:r>
          </a:p>
          <a:p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Recursive partitioning</a:t>
            </a:r>
            <a:r>
              <a:rPr lang="en-US" altLang="en-US" b="1" i="1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required if number of partitions </a:t>
            </a:r>
            <a:r>
              <a:rPr lang="en-US" altLang="en-US" i="1" dirty="0">
                <a:ea typeface="MS PGothic" panose="020B0600070205080204" pitchFamily="34" charset="-128"/>
              </a:rPr>
              <a:t>n </a:t>
            </a:r>
            <a:r>
              <a:rPr lang="en-US" altLang="en-US" dirty="0">
                <a:ea typeface="MS PGothic" panose="020B0600070205080204" pitchFamily="34" charset="-128"/>
              </a:rPr>
              <a:t>is greater than number of pages </a:t>
            </a:r>
            <a:r>
              <a:rPr lang="en-US" altLang="en-US" i="1" dirty="0">
                <a:ea typeface="MS PGothic" panose="020B0600070205080204" pitchFamily="34" charset="-128"/>
              </a:rPr>
              <a:t>M</a:t>
            </a:r>
            <a:r>
              <a:rPr lang="en-US" altLang="en-US" dirty="0">
                <a:ea typeface="MS PGothic" panose="020B0600070205080204" pitchFamily="34" charset="-128"/>
              </a:rPr>
              <a:t> of memory.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instead of partitioning </a:t>
            </a:r>
            <a:r>
              <a:rPr lang="en-US" altLang="en-US" i="1" dirty="0">
                <a:ea typeface="MS PGothic" panose="020B0600070205080204" pitchFamily="34" charset="-128"/>
              </a:rPr>
              <a:t>n</a:t>
            </a:r>
            <a:r>
              <a:rPr lang="en-US" altLang="en-US" dirty="0">
                <a:ea typeface="MS PGothic" panose="020B0600070205080204" pitchFamily="34" charset="-128"/>
              </a:rPr>
              <a:t> ways, use</a:t>
            </a:r>
            <a:r>
              <a:rPr lang="en-US" altLang="en-US" i="1" dirty="0">
                <a:ea typeface="MS PGothic" panose="020B0600070205080204" pitchFamily="34" charset="-128"/>
              </a:rPr>
              <a:t>  M – </a:t>
            </a:r>
            <a:r>
              <a:rPr lang="en-US" altLang="en-US" dirty="0">
                <a:ea typeface="MS PGothic" panose="020B0600070205080204" pitchFamily="34" charset="-128"/>
              </a:rPr>
              <a:t>1 partitions for 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Further partition the </a:t>
            </a:r>
            <a:r>
              <a:rPr lang="en-US" altLang="en-US" i="1" dirty="0">
                <a:ea typeface="MS PGothic" panose="020B0600070205080204" pitchFamily="34" charset="-128"/>
              </a:rPr>
              <a:t>M – </a:t>
            </a:r>
            <a:r>
              <a:rPr lang="en-US" altLang="en-US" dirty="0">
                <a:ea typeface="MS PGothic" panose="020B0600070205080204" pitchFamily="34" charset="-128"/>
              </a:rPr>
              <a:t>1 partitions using a different hash function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Use same partitioning method on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Rarely required: e.g., with block size of 4 KB, recursive partitioning not needed for relations of &lt; 1GB with memory size of 2MB, or relations of &lt; 36 GB with memory of 12 MB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1026">
            <a:extLst>
              <a:ext uri="{FF2B5EF4-FFF2-40B4-BE49-F238E27FC236}">
                <a16:creationId xmlns:a16="http://schemas.microsoft.com/office/drawing/2014/main" id="{D42B7FD4-42ED-4237-9DF2-52B0BDCA6F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Handling of Overflows</a:t>
            </a:r>
          </a:p>
        </p:txBody>
      </p:sp>
      <p:sp>
        <p:nvSpPr>
          <p:cNvPr id="78851" name="Rectangle 1027">
            <a:extLst>
              <a:ext uri="{FF2B5EF4-FFF2-40B4-BE49-F238E27FC236}">
                <a16:creationId xmlns:a16="http://schemas.microsoft.com/office/drawing/2014/main" id="{EF56256C-BEFD-49B6-B765-56D6118FEC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4500" y="1120253"/>
            <a:ext cx="7634798" cy="4889229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Partitioning is said to be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skewed</a:t>
            </a:r>
            <a:r>
              <a:rPr lang="en-US" altLang="en-US" dirty="0">
                <a:ea typeface="MS PGothic" panose="020B0600070205080204" pitchFamily="34" charset="-128"/>
              </a:rPr>
              <a:t> if some partitions have significantly more tuples than some others</a:t>
            </a:r>
          </a:p>
          <a:p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Hash-table overflow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occurs in partition </a:t>
            </a:r>
            <a:r>
              <a:rPr lang="en-US" altLang="en-US" i="1" dirty="0" err="1">
                <a:ea typeface="MS PGothic" panose="020B0600070205080204" pitchFamily="34" charset="-128"/>
              </a:rPr>
              <a:t>s</a:t>
            </a:r>
            <a:r>
              <a:rPr lang="en-US" altLang="en-US" sz="2000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if </a:t>
            </a:r>
            <a:r>
              <a:rPr lang="en-US" altLang="en-US" i="1" dirty="0" err="1">
                <a:ea typeface="MS PGothic" panose="020B0600070205080204" pitchFamily="34" charset="-128"/>
              </a:rPr>
              <a:t>s</a:t>
            </a:r>
            <a:r>
              <a:rPr lang="en-US" altLang="en-US" sz="2000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does not fit in memory.  Reasons could be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Many tuples in s with same value for join attributes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Bad hash function</a:t>
            </a:r>
          </a:p>
          <a:p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Overflow resolution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can be done in build phase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Partition </a:t>
            </a:r>
            <a:r>
              <a:rPr lang="en-US" altLang="en-US" i="1" dirty="0" err="1">
                <a:ea typeface="MS PGothic" panose="020B0600070205080204" pitchFamily="34" charset="-128"/>
              </a:rPr>
              <a:t>s</a:t>
            </a:r>
            <a:r>
              <a:rPr lang="en-US" altLang="en-US" sz="2000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is further partitioned using different hash function. 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Partition </a:t>
            </a:r>
            <a:r>
              <a:rPr lang="en-US" altLang="en-US" i="1" dirty="0" err="1">
                <a:ea typeface="MS PGothic" panose="020B0600070205080204" pitchFamily="34" charset="-128"/>
              </a:rPr>
              <a:t>r</a:t>
            </a:r>
            <a:r>
              <a:rPr lang="en-US" altLang="en-US" sz="2000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must be similarly partitioned.</a:t>
            </a:r>
          </a:p>
          <a:p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Overflow avoidance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performs partitioning carefully to avoid overflows during build phase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E.g., partition build relation into many partitions, then combine them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Both approaches fail with large numbers of duplicates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Fallback option: use block nested loops join on overflowed  partitions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>
            <a:extLst>
              <a:ext uri="{FF2B5EF4-FFF2-40B4-BE49-F238E27FC236}">
                <a16:creationId xmlns:a16="http://schemas.microsoft.com/office/drawing/2014/main" id="{4E89BB60-2D0A-430C-B904-1D17058D3C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Basic Steps in Query Processing (Cont.)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428F809-F71E-403F-A785-3D6B01E4DD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9" y="1150625"/>
            <a:ext cx="7470445" cy="4743547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Parsing and translation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translate the query into its internal form.  This is then translated into relational algebra.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Parser checks syntax, verifies relations.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Optimization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Pick the least costly (or a reasonable) relational algebra expression.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Evaluation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The query-execution engine takes a query-evaluation plan, executes that plan, and returns the answers to the query.</a:t>
            </a:r>
          </a:p>
          <a:p>
            <a:pPr lvl="1"/>
            <a:endParaRPr lang="en-US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ransition advTm="992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>
            <a:extLst>
              <a:ext uri="{FF2B5EF4-FFF2-40B4-BE49-F238E27FC236}">
                <a16:creationId xmlns:a16="http://schemas.microsoft.com/office/drawing/2014/main" id="{D3F5826D-9034-43DA-8D33-561C155084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Cost of Hash-Join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4112729D-780E-4613-BAB2-2D6AD9A425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6" y="1234850"/>
            <a:ext cx="7528263" cy="4059050"/>
          </a:xfrm>
        </p:spPr>
        <p:txBody>
          <a:bodyPr/>
          <a:lstStyle/>
          <a:p>
            <a:pPr>
              <a:tabLst>
                <a:tab pos="3146425" algn="ctr"/>
              </a:tabLst>
            </a:pP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If recursive partitioning is not required: cost of hash join is</a:t>
            </a:r>
            <a:b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</a:rPr>
            </a:b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          3(</a:t>
            </a:r>
            <a:r>
              <a:rPr lang="en-US" altLang="en-US" i="1" dirty="0" err="1">
                <a:solidFill>
                  <a:srgbClr val="FF0000"/>
                </a:solidFill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</a:rPr>
              <a:t>r</a:t>
            </a:r>
            <a:r>
              <a:rPr lang="en-US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+</a:t>
            </a:r>
            <a:r>
              <a:rPr lang="en-US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i="1" dirty="0" err="1">
                <a:solidFill>
                  <a:srgbClr val="FF0000"/>
                </a:solidFill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</a:rPr>
              <a:t>s</a:t>
            </a:r>
            <a:r>
              <a:rPr lang="en-US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)</a:t>
            </a: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 +4 </a:t>
            </a: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 </a:t>
            </a:r>
            <a:r>
              <a:rPr lang="en-US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n</a:t>
            </a:r>
            <a:r>
              <a:rPr lang="en-US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h</a:t>
            </a:r>
            <a:r>
              <a:rPr lang="en-US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 </a:t>
            </a: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block transfers +</a:t>
            </a:r>
            <a:b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        2( </a:t>
            </a:r>
            <a:r>
              <a:rPr lang="en-US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b</a:t>
            </a:r>
            <a:r>
              <a:rPr lang="en-US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 + </a:t>
            </a:r>
            <a:r>
              <a:rPr lang="en-US" altLang="en-US" i="1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/ b</a:t>
            </a:r>
            <a:r>
              <a:rPr lang="en-US" altLang="en-US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)  seeks</a:t>
            </a:r>
            <a:endParaRPr lang="en-US" altLang="en-US" i="1" dirty="0">
              <a:solidFill>
                <a:srgbClr val="FF0000"/>
              </a:solidFill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>
              <a:tabLst>
                <a:tab pos="3146425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If recursive partitioning required:</a:t>
            </a:r>
          </a:p>
          <a:p>
            <a:pPr lvl="1">
              <a:tabLst>
                <a:tab pos="3146425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number of passes required for partitioning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build relation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to less than M blocks per partition is 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log</a:t>
            </a:r>
            <a:r>
              <a:rPr lang="en-US" altLang="en-US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/bb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–1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/M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)</a:t>
            </a:r>
          </a:p>
          <a:p>
            <a:pPr lvl="1">
              <a:tabLst>
                <a:tab pos="3146425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best to choose the smaller relation as the build relation.</a:t>
            </a:r>
          </a:p>
          <a:p>
            <a:pPr lvl="1">
              <a:tabLst>
                <a:tab pos="3146425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Total cost estimate is: </a:t>
            </a:r>
            <a:b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    </a:t>
            </a:r>
            <a:r>
              <a:rPr lang="en-US" altLang="en-US" dirty="0">
                <a:ea typeface="MS PGothic" panose="020B0600070205080204" pitchFamily="34" charset="-128"/>
              </a:rPr>
              <a:t>2</a:t>
            </a:r>
            <a:r>
              <a:rPr lang="en-US" altLang="en-US" i="1" dirty="0">
                <a:ea typeface="MS PGothic" panose="020B0600070205080204" pitchFamily="34" charset="-128"/>
              </a:rPr>
              <a:t>(</a:t>
            </a:r>
            <a:r>
              <a:rPr lang="en-US" altLang="en-US" i="1" dirty="0" err="1"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r</a:t>
            </a:r>
            <a:r>
              <a:rPr lang="en-US" altLang="en-US" i="1" dirty="0">
                <a:ea typeface="MS PGothic" panose="020B0600070205080204" pitchFamily="34" charset="-128"/>
              </a:rPr>
              <a:t> + </a:t>
            </a:r>
            <a:r>
              <a:rPr lang="en-US" altLang="en-US" i="1" dirty="0" err="1"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dirty="0">
                <a:ea typeface="MS PGothic" panose="020B0600070205080204" pitchFamily="34" charset="-128"/>
              </a:rPr>
              <a:t>)</a:t>
            </a:r>
            <a:r>
              <a:rPr lang="en-US" altLang="en-US" i="1" baseline="-25000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log</a:t>
            </a:r>
            <a:r>
              <a:rPr lang="en-US" altLang="en-US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/bb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–1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/M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) +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 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block transfers + </a:t>
            </a:r>
            <a:b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    2(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/ b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 + 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/ b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) 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log</a:t>
            </a:r>
            <a:r>
              <a:rPr lang="en-US" altLang="en-US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en-US" altLang="en-US" i="1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/bb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–1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/M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)   seeks</a:t>
            </a:r>
            <a:endParaRPr lang="en-US" altLang="en-US" i="1" dirty="0"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>
              <a:tabLst>
                <a:tab pos="3146425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If the entire build input can be kept in main memory no partitioning is required</a:t>
            </a:r>
          </a:p>
          <a:p>
            <a:pPr lvl="1">
              <a:tabLst>
                <a:tab pos="3146425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Cost estimate goes down to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+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>
            <a:extLst>
              <a:ext uri="{FF2B5EF4-FFF2-40B4-BE49-F238E27FC236}">
                <a16:creationId xmlns:a16="http://schemas.microsoft.com/office/drawing/2014/main" id="{3013F738-F002-4DED-94F4-70D33E2E26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Example of Cost of Hash-Join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CA1131E9-EC56-4C6B-87F1-FD17ADD65D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36342" y="1654607"/>
            <a:ext cx="7057167" cy="3037709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Assume that memory size is 20 blocks</a:t>
            </a:r>
          </a:p>
          <a:p>
            <a:r>
              <a:rPr lang="en-US" altLang="en-US" i="1" dirty="0" err="1"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instructor</a:t>
            </a:r>
            <a:r>
              <a:rPr lang="en-US" altLang="en-US" dirty="0">
                <a:ea typeface="MS PGothic" panose="020B0600070205080204" pitchFamily="34" charset="-128"/>
              </a:rPr>
              <a:t>= 100 and </a:t>
            </a:r>
            <a:r>
              <a:rPr lang="en-US" altLang="en-US" i="1" dirty="0" err="1">
                <a:ea typeface="MS PGothic" panose="020B0600070205080204" pitchFamily="34" charset="-128"/>
              </a:rPr>
              <a:t>b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teaches</a:t>
            </a:r>
            <a:r>
              <a:rPr lang="en-US" altLang="en-US" dirty="0">
                <a:ea typeface="MS PGothic" panose="020B0600070205080204" pitchFamily="34" charset="-128"/>
              </a:rPr>
              <a:t> = 400.</a:t>
            </a:r>
          </a:p>
          <a:p>
            <a:r>
              <a:rPr lang="en-US" altLang="en-US" i="1" dirty="0">
                <a:ea typeface="MS PGothic" panose="020B0600070205080204" pitchFamily="34" charset="-128"/>
              </a:rPr>
              <a:t>instructor </a:t>
            </a:r>
            <a:r>
              <a:rPr lang="en-US" altLang="en-US" dirty="0">
                <a:ea typeface="MS PGothic" panose="020B0600070205080204" pitchFamily="34" charset="-128"/>
              </a:rPr>
              <a:t>is to be used as build input.  Partition it into five partitions, each of size 20 blocks.  This partitioning can be done in one pass.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Similarly, partition </a:t>
            </a:r>
            <a:r>
              <a:rPr lang="en-US" altLang="en-US" i="1" dirty="0">
                <a:ea typeface="MS PGothic" panose="020B0600070205080204" pitchFamily="34" charset="-128"/>
              </a:rPr>
              <a:t>teaches</a:t>
            </a:r>
            <a:r>
              <a:rPr lang="en-US" altLang="en-US" dirty="0">
                <a:ea typeface="MS PGothic" panose="020B0600070205080204" pitchFamily="34" charset="-128"/>
              </a:rPr>
              <a:t> into five </a:t>
            </a:r>
            <a:r>
              <a:rPr lang="en-US" altLang="en-US" dirty="0" err="1">
                <a:ea typeface="MS PGothic" panose="020B0600070205080204" pitchFamily="34" charset="-128"/>
              </a:rPr>
              <a:t>partitions,each</a:t>
            </a:r>
            <a:r>
              <a:rPr lang="en-US" altLang="en-US" dirty="0">
                <a:ea typeface="MS PGothic" panose="020B0600070205080204" pitchFamily="34" charset="-128"/>
              </a:rPr>
              <a:t> of size 80.  This is also done in one pass.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Therefore total cost, ignoring cost of writing partially filled blocks: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3(100 + 400) = 1500 block transfers  +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2(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100/3 + 400/3) = 336 seeks</a:t>
            </a:r>
            <a:endParaRPr lang="en-US" altLang="en-US" dirty="0">
              <a:ea typeface="MS PGothic" panose="020B0600070205080204" pitchFamily="34" charset="-128"/>
            </a:endParaRPr>
          </a:p>
        </p:txBody>
      </p:sp>
      <p:sp>
        <p:nvSpPr>
          <p:cNvPr id="82948" name="Text Box 4">
            <a:extLst>
              <a:ext uri="{FF2B5EF4-FFF2-40B4-BE49-F238E27FC236}">
                <a16:creationId xmlns:a16="http://schemas.microsoft.com/office/drawing/2014/main" id="{14351E07-3738-482B-B521-1C6D9BF59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012" y="1175500"/>
            <a:ext cx="2770588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pitchFamily="-65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pitchFamily="-65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1700" i="1" dirty="0"/>
              <a:t>instructor</a:t>
            </a:r>
            <a:r>
              <a:rPr kumimoji="0" lang="en-IN" altLang="en-US" sz="1700" dirty="0"/>
              <a:t> ⨝</a:t>
            </a:r>
            <a:r>
              <a:rPr kumimoji="0" lang="en-US" altLang="en-US" sz="1700" i="1" dirty="0"/>
              <a:t> teaches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>
            <a:extLst>
              <a:ext uri="{FF2B5EF4-FFF2-40B4-BE49-F238E27FC236}">
                <a16:creationId xmlns:a16="http://schemas.microsoft.com/office/drawing/2014/main" id="{DDC0045B-05CB-448A-B00C-FADF80215D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Hybrid Hash–Join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A1F033D1-A316-4E96-9B57-092AD7F8B1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0428" y="1226787"/>
            <a:ext cx="7566726" cy="536797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Useful when memory sizes are relatively large, and the build input is bigger than memory.</a:t>
            </a:r>
          </a:p>
          <a:p>
            <a:pPr>
              <a:lnSpc>
                <a:spcPct val="90000"/>
              </a:lnSpc>
            </a:pPr>
            <a:r>
              <a:rPr lang="en-US" altLang="en-US" b="1" dirty="0">
                <a:ea typeface="MS PGothic" panose="020B0600070205080204" pitchFamily="34" charset="-128"/>
              </a:rPr>
              <a:t>Main feature of hybrid hash join:</a:t>
            </a:r>
          </a:p>
          <a:p>
            <a:pPr>
              <a:lnSpc>
                <a:spcPct val="90000"/>
              </a:lnSpc>
              <a:buFont typeface="Monotype Sorts" pitchFamily="-65" charset="2"/>
              <a:buNone/>
            </a:pPr>
            <a:r>
              <a:rPr lang="en-US" altLang="en-US" b="1" dirty="0">
                <a:ea typeface="MS PGothic" panose="020B0600070205080204" pitchFamily="34" charset="-128"/>
              </a:rPr>
              <a:t>      Keep the first partition of the build relation in memory.</a:t>
            </a:r>
            <a:r>
              <a:rPr lang="en-US" altLang="en-US" dirty="0">
                <a:ea typeface="MS PGothic" panose="020B0600070205080204" pitchFamily="34" charset="-128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E.g. With memory size of 25 blocks, </a:t>
            </a:r>
            <a:r>
              <a:rPr lang="en-US" altLang="en-US" i="1" dirty="0">
                <a:ea typeface="MS PGothic" panose="020B0600070205080204" pitchFamily="34" charset="-128"/>
              </a:rPr>
              <a:t>instructor </a:t>
            </a:r>
            <a:r>
              <a:rPr lang="en-US" altLang="en-US" dirty="0">
                <a:ea typeface="MS PGothic" panose="020B0600070205080204" pitchFamily="34" charset="-128"/>
              </a:rPr>
              <a:t>can be partitioned into five partitions, each of size 20 blocks.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 Division of memory: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The first partition occupies 20 blocks of memory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1 block is used for input, and 1 block each for buffering the other 4 partitions.</a:t>
            </a:r>
          </a:p>
          <a:p>
            <a:pPr>
              <a:lnSpc>
                <a:spcPct val="90000"/>
              </a:lnSpc>
            </a:pPr>
            <a:r>
              <a:rPr lang="en-US" altLang="en-US" i="1" dirty="0">
                <a:ea typeface="MS PGothic" panose="020B0600070205080204" pitchFamily="34" charset="-128"/>
              </a:rPr>
              <a:t>teaches </a:t>
            </a:r>
            <a:r>
              <a:rPr lang="en-US" altLang="en-US" dirty="0">
                <a:ea typeface="MS PGothic" panose="020B0600070205080204" pitchFamily="34" charset="-128"/>
              </a:rPr>
              <a:t>is similarly partitioned into five partitions each of size 80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the first is used right away for probing, instead of being written out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Cost of 3(80 + 320) + 20 +80 = 1300 block transfers for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 hybrid hash join, instead of 1500 with plain hash-join.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Hybrid hash-join most useful if </a:t>
            </a:r>
            <a:r>
              <a:rPr lang="en-US" altLang="en-US" i="1" dirty="0">
                <a:ea typeface="MS PGothic" panose="020B0600070205080204" pitchFamily="34" charset="-128"/>
              </a:rPr>
              <a:t>M</a:t>
            </a:r>
            <a:r>
              <a:rPr lang="en-US" altLang="en-US" dirty="0">
                <a:ea typeface="MS PGothic" panose="020B0600070205080204" pitchFamily="34" charset="-128"/>
              </a:rPr>
              <a:t> &gt;&gt; </a:t>
            </a:r>
          </a:p>
        </p:txBody>
      </p:sp>
      <p:graphicFrame>
        <p:nvGraphicFramePr>
          <p:cNvPr id="84996" name="Object 2">
            <a:extLst>
              <a:ext uri="{FF2B5EF4-FFF2-40B4-BE49-F238E27FC236}">
                <a16:creationId xmlns:a16="http://schemas.microsoft.com/office/drawing/2014/main" id="{3BBAB7CC-4A49-4D8F-B055-0B95E76012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89641"/>
              </p:ext>
            </p:extLst>
          </p:nvPr>
        </p:nvGraphicFramePr>
        <p:xfrm>
          <a:off x="3739510" y="5683580"/>
          <a:ext cx="50641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1613" imgH="342751" progId="Equation.3">
                  <p:embed/>
                </p:oleObj>
              </mc:Choice>
              <mc:Fallback>
                <p:oleObj name="Equation" r:id="rId3" imgW="431613" imgH="342751" progId="Equation.3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9510" y="5683580"/>
                        <a:ext cx="506412" cy="40163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>
            <a:extLst>
              <a:ext uri="{FF2B5EF4-FFF2-40B4-BE49-F238E27FC236}">
                <a16:creationId xmlns:a16="http://schemas.microsoft.com/office/drawing/2014/main" id="{4A8C7246-B5CA-4016-A4F1-92AB9F4436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Complex Joins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157C20A5-724E-4FAD-A218-59AA7A2019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89875"/>
            <a:ext cx="7636318" cy="4335777"/>
          </a:xfrm>
        </p:spPr>
        <p:txBody>
          <a:bodyPr/>
          <a:lstStyle/>
          <a:p>
            <a:pPr>
              <a:tabLst>
                <a:tab pos="3030538" algn="ctr"/>
              </a:tabLst>
            </a:pPr>
            <a:r>
              <a:rPr lang="en-US" altLang="en-US" dirty="0">
                <a:ea typeface="MS PGothic" panose="020B0600070205080204" pitchFamily="34" charset="-128"/>
              </a:rPr>
              <a:t>Join with a conjunctive condition:</a:t>
            </a:r>
          </a:p>
          <a:p>
            <a:pPr>
              <a:buFont typeface="Monotype Sorts" pitchFamily="-65" charset="2"/>
              <a:buNone/>
              <a:tabLst>
                <a:tab pos="3030538" algn="ctr"/>
              </a:tabLst>
            </a:pPr>
            <a:r>
              <a:rPr lang="en-US" altLang="en-US" dirty="0">
                <a:ea typeface="MS PGothic" panose="020B0600070205080204" pitchFamily="34" charset="-128"/>
              </a:rPr>
              <a:t>		</a:t>
            </a: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⨝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 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 2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...  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n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 s</a:t>
            </a:r>
            <a:endParaRPr lang="en-US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 lvl="1">
              <a:tabLst>
                <a:tab pos="3030538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Either use nested loops/block nested loops, or</a:t>
            </a:r>
          </a:p>
          <a:p>
            <a:pPr lvl="1">
              <a:tabLst>
                <a:tab pos="3030538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Compute the result of one of the simpler joins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⨝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i="1" baseline="-25000" dirty="0" err="1">
                <a:ea typeface="MS PGothic" panose="020B0600070205080204" pitchFamily="34" charset="-128"/>
                <a:sym typeface="Greek Symbols" pitchFamily="18" charset="2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 s</a:t>
            </a:r>
            <a:endParaRPr lang="en-US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 lvl="2">
              <a:tabLst>
                <a:tab pos="3030538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final result comprises those tuples in the intermediate result that satisfy the remaining conditions</a:t>
            </a:r>
          </a:p>
          <a:p>
            <a:pPr lvl="1">
              <a:buFont typeface="Monotype Sorts" pitchFamily="-65" charset="2"/>
              <a:buNone/>
              <a:tabLst>
                <a:tab pos="3030538" algn="ctr"/>
              </a:tabLst>
            </a:pP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		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en-US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 . . .  </a:t>
            </a:r>
            <a:r>
              <a:rPr lang="en-US" altLang="en-US" i="1" baseline="-25000" dirty="0" err="1">
                <a:ea typeface="MS PGothic" panose="020B0600070205080204" pitchFamily="34" charset="-128"/>
                <a:sym typeface="Greek Symbols" pitchFamily="18" charset="2"/>
              </a:rPr>
              <a:t>i</a:t>
            </a:r>
            <a:r>
              <a:rPr lang="en-US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–1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 </a:t>
            </a:r>
            <a:r>
              <a:rPr lang="en-US" altLang="en-US" i="1" baseline="-25000" dirty="0" err="1">
                <a:ea typeface="MS PGothic" panose="020B0600070205080204" pitchFamily="34" charset="-128"/>
                <a:sym typeface="Greek Symbols" pitchFamily="18" charset="2"/>
              </a:rPr>
              <a:t>i</a:t>
            </a:r>
            <a:r>
              <a:rPr lang="en-US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+1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 . . .  </a:t>
            </a:r>
            <a:r>
              <a:rPr lang="en-US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n</a:t>
            </a:r>
            <a:endParaRPr lang="en-US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>
              <a:tabLst>
                <a:tab pos="3030538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Join with a disjunctive condition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 </a:t>
            </a:r>
          </a:p>
          <a:p>
            <a:pPr lvl="1">
              <a:buFont typeface="Monotype Sorts" pitchFamily="-65" charset="2"/>
              <a:buNone/>
              <a:tabLst>
                <a:tab pos="3030538" algn="ctr"/>
              </a:tabLst>
            </a:pPr>
            <a:r>
              <a:rPr lang="en-US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		 </a:t>
            </a: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⨝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baseline="-46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 </a:t>
            </a:r>
            <a:r>
              <a:rPr lang="en-US" altLang="en-US" baseline="-46000" dirty="0">
                <a:ea typeface="MS PGothic" panose="020B0600070205080204" pitchFamily="34" charset="-128"/>
                <a:sym typeface="Greek Symbols" pitchFamily="18" charset="2"/>
              </a:rPr>
              <a:t>2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...  </a:t>
            </a:r>
            <a:r>
              <a:rPr lang="en-US" altLang="en-US" i="1" baseline="-46000" dirty="0">
                <a:ea typeface="MS PGothic" panose="020B0600070205080204" pitchFamily="34" charset="-128"/>
                <a:sym typeface="Greek Symbols" pitchFamily="18" charset="2"/>
              </a:rPr>
              <a:t>n</a:t>
            </a:r>
            <a:r>
              <a:rPr lang="en-US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s </a:t>
            </a:r>
            <a:endParaRPr lang="en-US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 lvl="1">
              <a:tabLst>
                <a:tab pos="3030538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Either use nested loops/block nested loops, or</a:t>
            </a:r>
          </a:p>
          <a:p>
            <a:pPr lvl="1">
              <a:tabLst>
                <a:tab pos="3030538" algn="ctr"/>
              </a:tabLst>
            </a:pP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	Compute as the union of the records in individual joins </a:t>
            </a: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⨝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i="1" baseline="-46000" dirty="0" err="1">
                <a:ea typeface="MS PGothic" panose="020B0600070205080204" pitchFamily="34" charset="-128"/>
                <a:sym typeface="Greek Symbols" pitchFamily="18" charset="2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 s:</a:t>
            </a:r>
          </a:p>
          <a:p>
            <a:pPr lvl="1">
              <a:buFont typeface="Monotype Sorts" pitchFamily="-65" charset="2"/>
              <a:buNone/>
              <a:tabLst>
                <a:tab pos="3030538" algn="ctr"/>
              </a:tabLst>
            </a:pP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		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(</a:t>
            </a: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⨝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baseline="-46000" dirty="0">
                <a:ea typeface="MS PGothic" panose="020B0600070205080204" pitchFamily="34" charset="-128"/>
                <a:sym typeface="Greek Symbols" pitchFamily="18" charset="2"/>
              </a:rPr>
              <a:t>1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)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 (</a:t>
            </a: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⨝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baseline="-46000" dirty="0">
                <a:ea typeface="MS PGothic" panose="020B0600070205080204" pitchFamily="34" charset="-128"/>
                <a:sym typeface="Greek Symbols" pitchFamily="18" charset="2"/>
              </a:rPr>
              <a:t>2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  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s)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 . . .  (</a:t>
            </a: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⨝ </a:t>
            </a:r>
            <a:r>
              <a:rPr lang="en-US" altLang="en-US" baseline="-25000" dirty="0">
                <a:ea typeface="MS PGothic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i="1" baseline="-46000" dirty="0">
                <a:ea typeface="MS PGothic" panose="020B0600070205080204" pitchFamily="34" charset="-128"/>
                <a:sym typeface="Greek Symbols" pitchFamily="18" charset="2"/>
              </a:rPr>
              <a:t>n</a:t>
            </a:r>
            <a:r>
              <a:rPr lang="en-US" altLang="en-US" baseline="-25000" dirty="0">
                <a:ea typeface="MS PGothic" panose="020B0600070205080204" pitchFamily="34" charset="-128"/>
                <a:sym typeface="Greek Symbols" pitchFamily="18" charset="2"/>
              </a:rPr>
              <a:t>  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s) </a:t>
            </a:r>
            <a:endParaRPr lang="en-US" altLang="en-US" dirty="0">
              <a:ea typeface="MS PGothic" panose="020B0600070205080204" pitchFamily="34" charset="-128"/>
              <a:sym typeface="Greek Symbols" pitchFamily="18" charset="2"/>
            </a:endParaRPr>
          </a:p>
          <a:p>
            <a:pPr lvl="1">
              <a:buFont typeface="Monotype Sorts" pitchFamily="-65" charset="2"/>
              <a:buNone/>
              <a:tabLst>
                <a:tab pos="3030538" algn="ctr"/>
              </a:tabLst>
            </a:pPr>
            <a:endParaRPr lang="en-US" altLang="en-US" i="1" baseline="-25000" dirty="0">
              <a:ea typeface="MS PGothic" panose="020B0600070205080204" pitchFamily="34" charset="-128"/>
              <a:sym typeface="Greek Symbols" pitchFamily="18" charset="2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B5966-E590-4C44-8504-77CF8F2D8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Joins over Spatial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E6A2E-54CD-444E-87E1-0FB6426F1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254" y="1150625"/>
            <a:ext cx="7035321" cy="1748987"/>
          </a:xfrm>
        </p:spPr>
        <p:txBody>
          <a:bodyPr/>
          <a:lstStyle/>
          <a:p>
            <a:r>
              <a:rPr lang="en-IN" dirty="0"/>
              <a:t>No simple sort order for spatial joins</a:t>
            </a:r>
          </a:p>
          <a:p>
            <a:r>
              <a:rPr lang="en-IN" dirty="0"/>
              <a:t>Indexed nested loops join with spatial indices</a:t>
            </a:r>
          </a:p>
          <a:p>
            <a:pPr lvl="1"/>
            <a:r>
              <a:rPr lang="en-IN" dirty="0"/>
              <a:t>R-trees, quad-trees, k-d-B-trees</a:t>
            </a:r>
          </a:p>
        </p:txBody>
      </p:sp>
    </p:spTree>
    <p:extLst>
      <p:ext uri="{BB962C8B-B14F-4D97-AF65-F5344CB8AC3E}">
        <p14:creationId xmlns:p14="http://schemas.microsoft.com/office/powerpoint/2010/main" val="39865045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>
            <a:extLst>
              <a:ext uri="{FF2B5EF4-FFF2-40B4-BE49-F238E27FC236}">
                <a16:creationId xmlns:a16="http://schemas.microsoft.com/office/drawing/2014/main" id="{F9DEBEE7-80B5-46A7-AA65-8A28BCE012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Other Operations</a:t>
            </a: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72B0884B-0A2B-4136-9A5F-5EA2E3782C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6" y="1162656"/>
            <a:ext cx="7269060" cy="3180743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Duplicate elimination </a:t>
            </a:r>
            <a:r>
              <a:rPr lang="en-US" altLang="en-US" dirty="0">
                <a:ea typeface="MS PGothic" panose="020B0600070205080204" pitchFamily="34" charset="-128"/>
              </a:rPr>
              <a:t>can be implemented via hashing or sorting.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On sorting duplicates will come adjacent to each other, and all but one set of duplicates can be deleted.  </a:t>
            </a:r>
          </a:p>
          <a:p>
            <a:pPr lvl="1"/>
            <a:r>
              <a:rPr lang="en-US" altLang="en-US" i="1" dirty="0">
                <a:ea typeface="MS PGothic" panose="020B0600070205080204" pitchFamily="34" charset="-128"/>
              </a:rPr>
              <a:t>Optimization: </a:t>
            </a:r>
            <a:r>
              <a:rPr lang="en-US" altLang="en-US" dirty="0">
                <a:ea typeface="MS PGothic" panose="020B0600070205080204" pitchFamily="34" charset="-128"/>
              </a:rPr>
              <a:t>duplicates can be deleted during run generation as well as at intermediate merge steps in external sort-merge.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Hashing is similar – duplicates will come into the same bucket.</a:t>
            </a:r>
          </a:p>
          <a:p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Projection</a:t>
            </a:r>
            <a:r>
              <a:rPr lang="en-US" altLang="en-US" dirty="0">
                <a:ea typeface="MS PGothic" panose="020B0600070205080204" pitchFamily="34" charset="-128"/>
              </a:rPr>
              <a:t>: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perform projection on each tuple 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followed by duplicate elimination. </a:t>
            </a:r>
            <a:endParaRPr lang="en-US" altLang="en-US" b="1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>
            <a:extLst>
              <a:ext uri="{FF2B5EF4-FFF2-40B4-BE49-F238E27FC236}">
                <a16:creationId xmlns:a16="http://schemas.microsoft.com/office/drawing/2014/main" id="{2B4C0383-7AD0-4209-99D3-21904BE023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Other Operations : Aggregation</a:t>
            </a:r>
          </a:p>
        </p:txBody>
      </p:sp>
      <p:sp>
        <p:nvSpPr>
          <p:cNvPr id="351235" name="Rectangle 3">
            <a:extLst>
              <a:ext uri="{FF2B5EF4-FFF2-40B4-BE49-F238E27FC236}">
                <a16:creationId xmlns:a16="http://schemas.microsoft.com/office/drawing/2014/main" id="{3F09A406-91F2-42A0-9BDA-1A19D3843C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70012" y="1234849"/>
            <a:ext cx="7254458" cy="4407962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Aggregation</a:t>
            </a:r>
            <a:r>
              <a:rPr lang="en-US" altLang="en-US" dirty="0">
                <a:ea typeface="MS PGothic" panose="020B0600070205080204" pitchFamily="34" charset="-128"/>
              </a:rPr>
              <a:t> can be implemented in a manner similar to duplicate elimination.</a:t>
            </a:r>
          </a:p>
          <a:p>
            <a:pPr lvl="1"/>
            <a:r>
              <a:rPr lang="en-US" altLang="en-US" b="1" dirty="0">
                <a:ea typeface="MS PGothic" panose="020B0600070205080204" pitchFamily="34" charset="-128"/>
              </a:rPr>
              <a:t>Sorting</a:t>
            </a:r>
            <a:r>
              <a:rPr lang="en-US" altLang="en-US" dirty="0">
                <a:ea typeface="MS PGothic" panose="020B0600070205080204" pitchFamily="34" charset="-128"/>
              </a:rPr>
              <a:t> or </a:t>
            </a:r>
            <a:r>
              <a:rPr lang="en-US" altLang="en-US" b="1" dirty="0">
                <a:ea typeface="MS PGothic" panose="020B0600070205080204" pitchFamily="34" charset="-128"/>
              </a:rPr>
              <a:t>hashing</a:t>
            </a:r>
            <a:r>
              <a:rPr lang="en-US" altLang="en-US" dirty="0">
                <a:ea typeface="MS PGothic" panose="020B0600070205080204" pitchFamily="34" charset="-128"/>
              </a:rPr>
              <a:t> can be used to bring tuples in the same group together, and then the aggregate functions can be applied on each group.</a:t>
            </a:r>
            <a:r>
              <a:rPr lang="en-US" altLang="en-US" b="1" dirty="0">
                <a:ea typeface="MS PGothic" panose="020B0600070205080204" pitchFamily="34" charset="-128"/>
              </a:rPr>
              <a:t> 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Optimization</a:t>
            </a:r>
            <a:r>
              <a:rPr lang="en-US" altLang="en-US" i="1" dirty="0">
                <a:ea typeface="MS PGothic" panose="020B0600070205080204" pitchFamily="34" charset="-128"/>
              </a:rPr>
              <a:t>: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partial aggregation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combine tuples in the same group during run generation and intermediate merges, by computing partial aggregate values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For count, min, max, sum: keep aggregate values on tuples found so far in the group.  </a:t>
            </a:r>
          </a:p>
          <a:p>
            <a:pPr lvl="3"/>
            <a:r>
              <a:rPr lang="en-US" altLang="en-US" dirty="0">
                <a:ea typeface="MS PGothic" panose="020B0600070205080204" pitchFamily="34" charset="-128"/>
              </a:rPr>
              <a:t>When combining partial aggregate for count, add up the partial aggregates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For </a:t>
            </a:r>
            <a:r>
              <a:rPr lang="en-US" altLang="en-US" dirty="0" err="1">
                <a:ea typeface="MS PGothic" panose="020B0600070205080204" pitchFamily="34" charset="-128"/>
              </a:rPr>
              <a:t>avg</a:t>
            </a:r>
            <a:r>
              <a:rPr lang="en-US" altLang="en-US" dirty="0">
                <a:ea typeface="MS PGothic" panose="020B0600070205080204" pitchFamily="34" charset="-128"/>
              </a:rPr>
              <a:t>, keep sum and count, and divide sum by count at the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5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>
            <a:extLst>
              <a:ext uri="{FF2B5EF4-FFF2-40B4-BE49-F238E27FC236}">
                <a16:creationId xmlns:a16="http://schemas.microsoft.com/office/drawing/2014/main" id="{AB807669-EBD0-4AC5-BCFA-DBF3B62A42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Other Operations : Set Operations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6E40900F-A6E6-4645-B453-267190B4D6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4" y="1282973"/>
            <a:ext cx="7483875" cy="375825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b="1" dirty="0">
                <a:ea typeface="MS PGothic" panose="020B0600070205080204" pitchFamily="34" charset="-128"/>
              </a:rPr>
              <a:t>Set operations </a:t>
            </a:r>
            <a:r>
              <a:rPr lang="en-US" altLang="en-US" dirty="0">
                <a:ea typeface="MS PGothic" panose="020B0600070205080204" pitchFamily="34" charset="-128"/>
              </a:rPr>
              <a:t>(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,  and ):  can either use variant of merge-join after sorting, or variant of hash-join.</a:t>
            </a:r>
            <a:endParaRPr lang="en-US" altLang="en-US" b="1" dirty="0">
              <a:ea typeface="MS PGothic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E.g., Set operations using hashing: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1.   </a:t>
            </a:r>
            <a:r>
              <a:rPr lang="en-US" altLang="en-US" dirty="0">
                <a:ea typeface="MS PGothic" panose="020B0600070205080204" pitchFamily="34" charset="-128"/>
              </a:rPr>
              <a:t>Partition both relations using the same hash function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2.   </a:t>
            </a:r>
            <a:r>
              <a:rPr lang="en-US" altLang="en-US" dirty="0">
                <a:ea typeface="MS PGothic" panose="020B0600070205080204" pitchFamily="34" charset="-128"/>
              </a:rPr>
              <a:t>Process each partition </a:t>
            </a:r>
            <a:r>
              <a:rPr lang="en-US" altLang="en-US" i="1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as follows.  </a:t>
            </a:r>
          </a:p>
          <a:p>
            <a:pPr marL="1200150" lvl="2" indent="-342900">
              <a:lnSpc>
                <a:spcPct val="90000"/>
              </a:lnSpc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</a:rPr>
              <a:t>Using a different hashing function, build an in-memory hash index on </a:t>
            </a:r>
            <a:r>
              <a:rPr lang="en-US" altLang="en-US" i="1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.</a:t>
            </a:r>
          </a:p>
          <a:p>
            <a:pPr marL="1200150" lvl="2" indent="-342900">
              <a:lnSpc>
                <a:spcPct val="90000"/>
              </a:lnSpc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</a:rPr>
              <a:t>Process </a:t>
            </a:r>
            <a:r>
              <a:rPr lang="en-US" altLang="en-US" dirty="0" err="1">
                <a:ea typeface="MS PGothic" panose="020B0600070205080204" pitchFamily="34" charset="-128"/>
              </a:rPr>
              <a:t>s</a:t>
            </a:r>
            <a:r>
              <a:rPr lang="en-US" altLang="en-US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as follows</a:t>
            </a:r>
          </a:p>
          <a:p>
            <a:pPr lvl="3">
              <a:lnSpc>
                <a:spcPct val="90000"/>
              </a:lnSpc>
            </a:pP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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:  </a:t>
            </a:r>
          </a:p>
          <a:p>
            <a:pPr marL="1885950" lvl="4" indent="-342900">
              <a:lnSpc>
                <a:spcPct val="90000"/>
              </a:lnSpc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Add tuples in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to the hash index if they are not already in it.  </a:t>
            </a:r>
          </a:p>
          <a:p>
            <a:pPr marL="1885950" lvl="4" indent="-342900">
              <a:lnSpc>
                <a:spcPct val="90000"/>
              </a:lnSpc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At end of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add the tuples in the hash index to the result.</a:t>
            </a:r>
          </a:p>
        </p:txBody>
      </p:sp>
    </p:spTree>
    <p:extLst>
      <p:ext uri="{BB962C8B-B14F-4D97-AF65-F5344CB8AC3E}">
        <p14:creationId xmlns:p14="http://schemas.microsoft.com/office/powerpoint/2010/main" val="2240561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>
            <a:extLst>
              <a:ext uri="{FF2B5EF4-FFF2-40B4-BE49-F238E27FC236}">
                <a16:creationId xmlns:a16="http://schemas.microsoft.com/office/drawing/2014/main" id="{96624044-35CC-40EB-823F-BAC444890C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Other Operations : Set Operations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A6EF4BE5-C57A-4CB8-A83E-7C7C1A09D4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7" y="1207363"/>
            <a:ext cx="7518568" cy="4204861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E.g., Set operations using hashing:</a:t>
            </a:r>
          </a:p>
          <a:p>
            <a:pPr marL="457200" lvl="1" indent="0">
              <a:buNone/>
            </a:pPr>
            <a:r>
              <a:rPr lang="en-US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1.   </a:t>
            </a:r>
            <a:r>
              <a:rPr lang="en-US" altLang="en-US" dirty="0">
                <a:ea typeface="MS PGothic" panose="020B0600070205080204" pitchFamily="34" charset="-128"/>
              </a:rPr>
              <a:t>as before partition </a:t>
            </a:r>
            <a:r>
              <a:rPr lang="en-US" altLang="en-US" i="1" dirty="0">
                <a:ea typeface="MS PGothic" panose="020B0600070205080204" pitchFamily="34" charset="-128"/>
              </a:rPr>
              <a:t>r</a:t>
            </a:r>
            <a:r>
              <a:rPr lang="en-US" altLang="en-US" dirty="0">
                <a:ea typeface="MS PGothic" panose="020B0600070205080204" pitchFamily="34" charset="-128"/>
              </a:rPr>
              <a:t> and </a:t>
            </a:r>
            <a:r>
              <a:rPr lang="en-US" altLang="en-US" i="1" dirty="0">
                <a:ea typeface="MS PGothic" panose="020B0600070205080204" pitchFamily="34" charset="-128"/>
              </a:rPr>
              <a:t>s, </a:t>
            </a:r>
          </a:p>
          <a:p>
            <a:pPr marL="457200" lvl="1" indent="0">
              <a:buNone/>
            </a:pPr>
            <a:r>
              <a:rPr lang="en-US" altLang="en-US" dirty="0">
                <a:solidFill>
                  <a:srgbClr val="FF9900"/>
                </a:solidFill>
                <a:ea typeface="MS PGothic" panose="020B0600070205080204" pitchFamily="34" charset="-128"/>
              </a:rPr>
              <a:t>2.</a:t>
            </a:r>
            <a:r>
              <a:rPr lang="en-US" altLang="en-US" dirty="0">
                <a:ea typeface="MS PGothic" panose="020B0600070205080204" pitchFamily="34" charset="-128"/>
              </a:rPr>
              <a:t>   as before, process each partition </a:t>
            </a:r>
            <a:r>
              <a:rPr lang="en-US" altLang="en-US" i="1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as follows</a:t>
            </a:r>
            <a:endParaRPr lang="en-US" altLang="en-US" i="1" dirty="0">
              <a:ea typeface="MS PGothic" panose="020B0600070205080204" pitchFamily="34" charset="-128"/>
            </a:endParaRPr>
          </a:p>
          <a:p>
            <a:pPr marL="1200150" lvl="2" indent="-342900"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</a:rPr>
              <a:t>build a hash index on </a:t>
            </a:r>
            <a:r>
              <a:rPr lang="en-US" altLang="en-US" i="1" dirty="0" err="1">
                <a:ea typeface="MS PGothic" panose="020B0600070205080204" pitchFamily="34" charset="-128"/>
              </a:rPr>
              <a:t>r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i</a:t>
            </a:r>
            <a:endParaRPr lang="en-US" altLang="en-US" dirty="0">
              <a:ea typeface="MS PGothic" panose="020B0600070205080204" pitchFamily="34" charset="-128"/>
            </a:endParaRPr>
          </a:p>
          <a:p>
            <a:pPr marL="1200150" lvl="2" indent="-342900"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</a:rPr>
              <a:t>Process </a:t>
            </a:r>
            <a:r>
              <a:rPr lang="en-US" altLang="en-US" dirty="0" err="1">
                <a:ea typeface="MS PGothic" panose="020B0600070205080204" pitchFamily="34" charset="-128"/>
              </a:rPr>
              <a:t>s</a:t>
            </a:r>
            <a:r>
              <a:rPr lang="en-US" altLang="en-US" baseline="-25000" dirty="0" err="1">
                <a:ea typeface="MS PGothic" panose="020B0600070205080204" pitchFamily="34" charset="-128"/>
              </a:rPr>
              <a:t>i</a:t>
            </a:r>
            <a:r>
              <a:rPr lang="en-US" altLang="en-US" dirty="0">
                <a:ea typeface="MS PGothic" panose="020B0600070205080204" pitchFamily="34" charset="-128"/>
              </a:rPr>
              <a:t> as follows</a:t>
            </a:r>
          </a:p>
          <a:p>
            <a:pPr lvl="3"/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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: </a:t>
            </a:r>
          </a:p>
          <a:p>
            <a:pPr marL="1885950" lvl="4" indent="-342900"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output tuples in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to the result if they are already there in the hash index</a:t>
            </a:r>
          </a:p>
          <a:p>
            <a:pPr lvl="3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–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s: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</a:p>
          <a:p>
            <a:pPr marL="1885950" lvl="4" indent="-342900"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for each tuple in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,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if it is there in the hash index, delete it from the index. </a:t>
            </a:r>
          </a:p>
          <a:p>
            <a:pPr marL="1885950" lvl="4" indent="-342900">
              <a:buFont typeface="Monotype Sorts" pitchFamily="-65" charset="2"/>
              <a:buAutoNum type="arabicPeriod"/>
            </a:pP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At end of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add remaining tuples in the hash index to the result. </a:t>
            </a:r>
          </a:p>
        </p:txBody>
      </p:sp>
    </p:spTree>
    <p:extLst>
      <p:ext uri="{BB962C8B-B14F-4D97-AF65-F5344CB8AC3E}">
        <p14:creationId xmlns:p14="http://schemas.microsoft.com/office/powerpoint/2010/main" val="13950298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710A1-4CA4-4055-838A-69DE09ED1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Answering Keyword Queries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7DBF9-4BCB-465F-8DFB-F4E603AAF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379" y="1171852"/>
            <a:ext cx="7359588" cy="4013760"/>
          </a:xfrm>
        </p:spPr>
        <p:txBody>
          <a:bodyPr/>
          <a:lstStyle/>
          <a:p>
            <a:r>
              <a:rPr lang="en-IN" dirty="0"/>
              <a:t>Indices mapping keywords to documents</a:t>
            </a:r>
          </a:p>
          <a:p>
            <a:pPr lvl="1"/>
            <a:r>
              <a:rPr lang="en-IN" dirty="0"/>
              <a:t>For each keyword, store sorted list of document IDs that contain the keyword</a:t>
            </a:r>
          </a:p>
          <a:p>
            <a:pPr lvl="2"/>
            <a:r>
              <a:rPr lang="en-IN" dirty="0"/>
              <a:t>Commonly referred to as a </a:t>
            </a:r>
            <a:r>
              <a:rPr lang="en-IN" b="1" dirty="0">
                <a:solidFill>
                  <a:srgbClr val="002060"/>
                </a:solidFill>
              </a:rPr>
              <a:t>inverted index</a:t>
            </a:r>
          </a:p>
          <a:p>
            <a:pPr lvl="2"/>
            <a:r>
              <a:rPr lang="en-IN" dirty="0"/>
              <a:t>E.g.,: database:  d1, d4, d11, d45, d77, d123</a:t>
            </a:r>
            <a:br>
              <a:rPr lang="en-IN" dirty="0"/>
            </a:br>
            <a:r>
              <a:rPr lang="en-IN" dirty="0"/>
              <a:t>         distributed:  d4, d8, d11, d56, d77, d121, d333</a:t>
            </a:r>
          </a:p>
          <a:p>
            <a:pPr lvl="1"/>
            <a:r>
              <a:rPr lang="en-IN" dirty="0"/>
              <a:t>To answer a query with several keywords, compute intersection of lists corresponding to those keywords</a:t>
            </a:r>
          </a:p>
          <a:p>
            <a:r>
              <a:rPr lang="en-IN" dirty="0"/>
              <a:t>To support ranking, inverted lists store extra information</a:t>
            </a:r>
          </a:p>
          <a:p>
            <a:pPr lvl="1"/>
            <a:r>
              <a:rPr lang="en-IN" dirty="0"/>
              <a:t>“</a:t>
            </a:r>
            <a:r>
              <a:rPr lang="en-IN" b="1" dirty="0">
                <a:solidFill>
                  <a:srgbClr val="002060"/>
                </a:solidFill>
              </a:rPr>
              <a:t>Term frequency</a:t>
            </a:r>
            <a:r>
              <a:rPr lang="en-IN" dirty="0"/>
              <a:t>” of the keyword in the document</a:t>
            </a:r>
          </a:p>
          <a:p>
            <a:pPr lvl="1"/>
            <a:r>
              <a:rPr lang="en-IN" dirty="0"/>
              <a:t>“</a:t>
            </a:r>
            <a:r>
              <a:rPr lang="en-IN" b="1" dirty="0">
                <a:solidFill>
                  <a:srgbClr val="002060"/>
                </a:solidFill>
              </a:rPr>
              <a:t>Inverse document frequency</a:t>
            </a:r>
            <a:r>
              <a:rPr lang="en-IN" dirty="0"/>
              <a:t>” of the keyword</a:t>
            </a:r>
          </a:p>
          <a:p>
            <a:pPr lvl="1"/>
            <a:r>
              <a:rPr lang="en-IN" b="1" dirty="0">
                <a:solidFill>
                  <a:srgbClr val="002060"/>
                </a:solidFill>
              </a:rPr>
              <a:t>Page rank </a:t>
            </a:r>
            <a:r>
              <a:rPr lang="en-IN" dirty="0"/>
              <a:t>of the document/web page</a:t>
            </a:r>
          </a:p>
        </p:txBody>
      </p:sp>
    </p:spTree>
    <p:extLst>
      <p:ext uri="{BB962C8B-B14F-4D97-AF65-F5344CB8AC3E}">
        <p14:creationId xmlns:p14="http://schemas.microsoft.com/office/powerpoint/2010/main" val="3510430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>
            <a:extLst>
              <a:ext uri="{FF2B5EF4-FFF2-40B4-BE49-F238E27FC236}">
                <a16:creationId xmlns:a16="http://schemas.microsoft.com/office/drawing/2014/main" id="{701EDBC9-0803-4051-8741-608A2893CB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8350" y="387531"/>
            <a:ext cx="8077200" cy="609600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Basic Steps in Query Processing: Optimization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555D7EF-9E4A-4BE9-B712-A77059F3A00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9374" y="1180730"/>
            <a:ext cx="7629923" cy="4137228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A relational algebra expression may have many equivalent expressions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E.g., </a:t>
            </a:r>
            <a:r>
              <a:rPr lang="en-US" altLang="en-US" sz="19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en-US" altLang="en-US" sz="1900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en-US" altLang="en-US" sz="1900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75000</a:t>
            </a:r>
            <a:r>
              <a:rPr lang="en-US" altLang="en-US" sz="19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(</a:t>
            </a:r>
            <a:r>
              <a:rPr lang="en-US" altLang="en-US" sz="1900" i="1" baseline="-25000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>
                <a:solidFill>
                  <a:srgbClr val="FF000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instructor))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is equivalent to </a:t>
            </a:r>
            <a:b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       </a:t>
            </a:r>
            <a:r>
              <a:rPr lang="en-US" altLang="en-US" sz="1900" dirty="0">
                <a:solidFill>
                  <a:schemeClr val="bg1">
                    <a:lumMod val="75000"/>
                  </a:schemeClr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</a:t>
            </a:r>
            <a:r>
              <a:rPr lang="en-US" altLang="en-US" sz="1900" i="1" baseline="-25000" dirty="0">
                <a:solidFill>
                  <a:schemeClr val="bg1">
                    <a:lumMod val="75000"/>
                  </a:schemeClr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en-US" altLang="en-US" sz="1900" dirty="0">
                <a:solidFill>
                  <a:schemeClr val="bg1">
                    <a:lumMod val="75000"/>
                  </a:schemeClr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(</a:t>
            </a:r>
            <a:r>
              <a:rPr lang="en-US" altLang="en-US" sz="1900" i="1" baseline="-25000" dirty="0">
                <a:solidFill>
                  <a:schemeClr val="bg1">
                    <a:lumMod val="75000"/>
                  </a:schemeClr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en-US" altLang="en-US" sz="1900" baseline="-25000" dirty="0">
                <a:solidFill>
                  <a:schemeClr val="bg1">
                    <a:lumMod val="75000"/>
                  </a:schemeClr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75000</a:t>
            </a:r>
            <a:r>
              <a:rPr lang="en-US" altLang="en-US" dirty="0">
                <a:solidFill>
                  <a:schemeClr val="bg1">
                    <a:lumMod val="75000"/>
                  </a:schemeClr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i="1" dirty="0">
                <a:solidFill>
                  <a:schemeClr val="bg1">
                    <a:lumMod val="75000"/>
                  </a:schemeClr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instructor))</a:t>
            </a:r>
          </a:p>
          <a:p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Each relational algebra operation can be evaluated using one of several different algorithms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Correspondingly, a relational-algebra expression can be evaluated in many ways. </a:t>
            </a:r>
          </a:p>
          <a:p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Annotated expression specifying detailed evaluation strategy is called an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evaluation-plan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.  E.g.,: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Use an index on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to find instructors with salary &lt; 75000,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Or perform complete relation scan and discard instructors with salary  75000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485A5D21-9288-4E36-ACF8-F7E865416A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Other Operations : Outer Join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50B536A7-0B11-4D7E-AFE8-3B0B97F0AF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5" y="1198753"/>
            <a:ext cx="7244997" cy="3264963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Outer join </a:t>
            </a:r>
            <a:r>
              <a:rPr lang="en-US" altLang="en-US" dirty="0">
                <a:ea typeface="MS PGothic" panose="020B0600070205080204" pitchFamily="34" charset="-128"/>
              </a:rPr>
              <a:t>can be computed either as 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A join followed by addition of null-padded non-participating tuples.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by modifying the join algorithms.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Modifying merge join to compute </a:t>
            </a: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⟕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endParaRPr lang="en-US" altLang="en-US" dirty="0">
              <a:ea typeface="MS PGothic" panose="020B0600070205080204" pitchFamily="34" charset="-128"/>
            </a:endParaRP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In </a:t>
            </a: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⟕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, non participating tuples are those in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– </a:t>
            </a:r>
            <a:r>
              <a:rPr lang="en-US" altLang="en-US" i="1" baseline="-25000" dirty="0">
                <a:ea typeface="MS PGothic" panose="020B0600070205080204" pitchFamily="34" charset="-128"/>
                <a:sym typeface="Greek Symbols" pitchFamily="18" charset="2"/>
              </a:rPr>
              <a:t>R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(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⨝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Greek Symbols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)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Greek Symbols" pitchFamily="18" charset="2"/>
              </a:rPr>
              <a:t>Modify merge-join to compute </a:t>
            </a: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⟕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s:  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During merging, for every tuple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from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that do not match any tuple in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s, 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output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padded with nulls.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Right outer-join and full outer-join can be computed similarly.</a:t>
            </a:r>
          </a:p>
          <a:p>
            <a:endParaRPr lang="en-US" altLang="en-US" dirty="0">
              <a:ea typeface="MS PGothic" panose="020B0600070205080204" pitchFamily="34" charset="-128"/>
            </a:endParaRPr>
          </a:p>
        </p:txBody>
      </p:sp>
      <p:graphicFrame>
        <p:nvGraphicFramePr>
          <p:cNvPr id="97284" name="Object 4">
            <a:extLst>
              <a:ext uri="{FF2B5EF4-FFF2-40B4-BE49-F238E27FC236}">
                <a16:creationId xmlns:a16="http://schemas.microsoft.com/office/drawing/2014/main" id="{7D8769D6-EEA1-4DD7-8A0F-3FF60C99D2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9925" y="3235325"/>
          <a:ext cx="150813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291973" progId="">
                  <p:embed/>
                </p:oleObj>
              </mc:Choice>
              <mc:Fallback>
                <p:oleObj name="Equation" r:id="rId2" imgW="152334" imgH="291973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9925" y="3235325"/>
                        <a:ext cx="150813" cy="29051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>
            <a:extLst>
              <a:ext uri="{FF2B5EF4-FFF2-40B4-BE49-F238E27FC236}">
                <a16:creationId xmlns:a16="http://schemas.microsoft.com/office/drawing/2014/main" id="{D30F5A5B-28A8-440F-A030-681D44B581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Other Operations : Outer Join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6590D52A-9E7D-4BC6-A3EF-E27F1F66D1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74689"/>
            <a:ext cx="7483875" cy="1989616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Modifying hash join to compute </a:t>
            </a:r>
            <a:r>
              <a:rPr lang="en-US" altLang="en-US" i="1" dirty="0">
                <a:ea typeface="MS PGothic" panose="020B0600070205080204" pitchFamily="34" charset="-128"/>
              </a:rPr>
              <a:t>r </a:t>
            </a:r>
            <a:r>
              <a:rPr lang="en-IN" altLang="en-US" dirty="0">
                <a:ea typeface="MS PGothic" panose="020B0600070205080204" pitchFamily="34" charset="-128"/>
              </a:rPr>
              <a:t>⟕</a:t>
            </a:r>
            <a:r>
              <a:rPr lang="en-US" altLang="en-US" i="1" dirty="0">
                <a:ea typeface="MS PGothic" panose="020B0600070205080204" pitchFamily="34" charset="-128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endParaRPr lang="en-US" altLang="en-US" dirty="0"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If 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is probe relation, output non-matching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tuples padded with nulls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If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is build relation, when probing keep track of which </a:t>
            </a:r>
            <a:b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tuples matched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tuples.  At end of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i="1" dirty="0" err="1">
                <a:ea typeface="MS PGothic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 baseline="-25000" dirty="0" err="1">
                <a:ea typeface="MS PGothic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 output </a:t>
            </a:r>
            <a:b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non-matched </a:t>
            </a:r>
            <a:r>
              <a:rPr lang="en-US" altLang="en-US" i="1" dirty="0">
                <a:ea typeface="MS PGothic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tuples padded with nulls </a:t>
            </a:r>
          </a:p>
          <a:p>
            <a:pPr lvl="1"/>
            <a:endParaRPr lang="en-US" altLang="en-US" dirty="0">
              <a:ea typeface="MS PGothic" panose="020B0600070205080204" pitchFamily="34" charset="-128"/>
              <a:sym typeface="Symbol" panose="05050102010706020507" pitchFamily="18" charset="2"/>
            </a:endParaRPr>
          </a:p>
          <a:p>
            <a:pPr lvl="1"/>
            <a:endParaRPr lang="en-US" altLang="en-US" i="1" dirty="0">
              <a:ea typeface="MS PGothic" panose="020B0600070205080204" pitchFamily="34" charset="-128"/>
              <a:sym typeface="Symbol" panose="05050102010706020507" pitchFamily="18" charset="2"/>
            </a:endParaRPr>
          </a:p>
        </p:txBody>
      </p:sp>
      <p:graphicFrame>
        <p:nvGraphicFramePr>
          <p:cNvPr id="98308" name="Object 4">
            <a:extLst>
              <a:ext uri="{FF2B5EF4-FFF2-40B4-BE49-F238E27FC236}">
                <a16:creationId xmlns:a16="http://schemas.microsoft.com/office/drawing/2014/main" id="{2C329AFD-BD7B-4896-95F9-6BEA682B2F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3282950"/>
          <a:ext cx="150813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334" imgH="291973" progId="">
                  <p:embed/>
                </p:oleObj>
              </mc:Choice>
              <mc:Fallback>
                <p:oleObj name="Equation" r:id="rId3" imgW="152334" imgH="291973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82950"/>
                        <a:ext cx="150813" cy="29051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DAD3CFC1-2C2A-42D2-A575-828A9E8A7D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Evaluation of Expressions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A77B05E4-D4F7-4717-B352-991F9A2BAF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70717"/>
            <a:ext cx="7272213" cy="2627286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So far: we have seen algorithms for individual operations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Alternatives for evaluating an entire expression tree</a:t>
            </a:r>
          </a:p>
          <a:p>
            <a:pPr lvl="1"/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Materialization</a:t>
            </a:r>
            <a:r>
              <a:rPr lang="en-US" altLang="en-US" dirty="0">
                <a:ea typeface="MS PGothic" panose="020B0600070205080204" pitchFamily="34" charset="-128"/>
              </a:rPr>
              <a:t>:  generate results of an expression whose inputs are relations or are already computed,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materialize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(store) it on disk.  Repeat.</a:t>
            </a:r>
          </a:p>
          <a:p>
            <a:pPr lvl="1"/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Pipelining</a:t>
            </a:r>
            <a:r>
              <a:rPr lang="en-US" altLang="en-US" dirty="0">
                <a:ea typeface="MS PGothic" panose="020B0600070205080204" pitchFamily="34" charset="-128"/>
              </a:rPr>
              <a:t>:  pass on tuples to parent operations even as an operation is being executed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We study above alternatives in more detail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>
            <a:extLst>
              <a:ext uri="{FF2B5EF4-FFF2-40B4-BE49-F238E27FC236}">
                <a16:creationId xmlns:a16="http://schemas.microsoft.com/office/drawing/2014/main" id="{B75B16A1-B58F-4CB3-AA24-54C6642B9A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Materialization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AB83BF51-4205-4CC7-9E7F-33401B9B87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55766"/>
            <a:ext cx="7288581" cy="2097901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Materialized evaluation</a:t>
            </a:r>
            <a:r>
              <a:rPr lang="en-US" altLang="en-US" dirty="0">
                <a:ea typeface="MS PGothic" panose="020B0600070205080204" pitchFamily="34" charset="-128"/>
              </a:rPr>
              <a:t>:</a:t>
            </a:r>
            <a:r>
              <a:rPr lang="en-US" altLang="en-US" b="1" dirty="0">
                <a:ea typeface="MS PGothic" panose="020B0600070205080204" pitchFamily="34" charset="-128"/>
              </a:rPr>
              <a:t>  </a:t>
            </a:r>
            <a:r>
              <a:rPr lang="en-US" altLang="en-US" dirty="0">
                <a:ea typeface="MS PGothic" panose="020B0600070205080204" pitchFamily="34" charset="-128"/>
              </a:rPr>
              <a:t>evaluate one operation at a time, starting at the lowest-level.  Use intermediate results materialized into temporary relations to evaluate next-level operations.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E.g., in figure below, compute and store</a:t>
            </a:r>
            <a:br>
              <a:rPr lang="en-US" altLang="en-US" dirty="0">
                <a:ea typeface="MS PGothic" panose="020B0600070205080204" pitchFamily="34" charset="-128"/>
              </a:rPr>
            </a:br>
            <a:br>
              <a:rPr lang="en-US" altLang="en-US" dirty="0">
                <a:ea typeface="MS PGothic" panose="020B0600070205080204" pitchFamily="34" charset="-128"/>
              </a:rPr>
            </a:b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then compute the store its join with </a:t>
            </a:r>
            <a:r>
              <a:rPr lang="en-US" altLang="en-US" i="1" dirty="0">
                <a:ea typeface="MS PGothic" panose="020B0600070205080204" pitchFamily="34" charset="-128"/>
              </a:rPr>
              <a:t>instructor, </a:t>
            </a:r>
            <a:r>
              <a:rPr lang="en-US" altLang="en-US" dirty="0">
                <a:ea typeface="MS PGothic" panose="020B0600070205080204" pitchFamily="34" charset="-128"/>
              </a:rPr>
              <a:t>and finally compute the projection on </a:t>
            </a:r>
            <a:r>
              <a:rPr lang="en-US" altLang="en-US" i="1" dirty="0">
                <a:ea typeface="MS PGothic" panose="020B0600070205080204" pitchFamily="34" charset="-128"/>
              </a:rPr>
              <a:t>name. </a:t>
            </a:r>
            <a:endParaRPr lang="en-US" altLang="en-US" b="1" i="1" dirty="0">
              <a:ea typeface="MS PGothic" panose="020B0600070205080204" pitchFamily="34" charset="-128"/>
            </a:endParaRPr>
          </a:p>
        </p:txBody>
      </p:sp>
      <p:graphicFrame>
        <p:nvGraphicFramePr>
          <p:cNvPr id="102404" name="Object 2">
            <a:extLst>
              <a:ext uri="{FF2B5EF4-FFF2-40B4-BE49-F238E27FC236}">
                <a16:creationId xmlns:a16="http://schemas.microsoft.com/office/drawing/2014/main" id="{046F3984-63E5-43B3-97DD-A0384B4EA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586318"/>
              </p:ext>
            </p:extLst>
          </p:nvPr>
        </p:nvGraphicFramePr>
        <p:xfrm>
          <a:off x="2251199" y="2285199"/>
          <a:ext cx="338613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76400" imgH="241300" progId="">
                  <p:embed/>
                </p:oleObj>
              </mc:Choice>
              <mc:Fallback>
                <p:oleObj name="Equation" r:id="rId3" imgW="1676400" imgH="241300" progId="">
                  <p:embed/>
                  <p:pic>
                    <p:nvPicPr>
                      <p:cNvPr id="0" name="Picture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199" y="2285199"/>
                        <a:ext cx="3386138" cy="48418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05" name="Picture 14">
            <a:extLst>
              <a:ext uri="{FF2B5EF4-FFF2-40B4-BE49-F238E27FC236}">
                <a16:creationId xmlns:a16="http://schemas.microsoft.com/office/drawing/2014/main" id="{B56C90A5-F0AE-475D-8135-EDB0B4958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489" y="3500475"/>
            <a:ext cx="2840163" cy="210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53B60583-6953-4FCC-ABE5-6B7EE1F2A9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Materialization (Cont.)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2A76FFE1-8C22-447B-8523-476FD73297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8" y="1154950"/>
            <a:ext cx="7855349" cy="4967554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Materialized evaluation is always applicable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Cost of writing results to disk and reading them back can be quite high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Our cost formulas for operations ignore cost of writing results to disk, so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Overall cost  =  Sum of costs of individual operations + 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                cost of reading writing intermediate results from/to disk</a:t>
            </a:r>
          </a:p>
          <a:p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Double buffering</a:t>
            </a:r>
            <a:r>
              <a:rPr lang="en-US" altLang="en-US" dirty="0">
                <a:ea typeface="MS PGothic" panose="020B0600070205080204" pitchFamily="34" charset="-128"/>
              </a:rPr>
              <a:t>: use two output buffers for each operation, when one is full write it to disk while the other is getting filled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Allows overlap of disk writes with computation and reduces execution time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050">
            <a:extLst>
              <a:ext uri="{FF2B5EF4-FFF2-40B4-BE49-F238E27FC236}">
                <a16:creationId xmlns:a16="http://schemas.microsoft.com/office/drawing/2014/main" id="{08BE99F7-675F-4CF6-B440-2AF8B1C375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Pipelining</a:t>
            </a:r>
          </a:p>
        </p:txBody>
      </p:sp>
      <p:sp>
        <p:nvSpPr>
          <p:cNvPr id="106499" name="Rectangle 2051">
            <a:extLst>
              <a:ext uri="{FF2B5EF4-FFF2-40B4-BE49-F238E27FC236}">
                <a16:creationId xmlns:a16="http://schemas.microsoft.com/office/drawing/2014/main" id="{96D60249-A125-4E6A-AC6B-5F3808DCAF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6" y="1185553"/>
            <a:ext cx="7600221" cy="401092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Pipelined evaluation</a:t>
            </a:r>
            <a:r>
              <a:rPr lang="en-US" altLang="en-US" dirty="0">
                <a:ea typeface="MS PGothic" panose="020B0600070205080204" pitchFamily="34" charset="-128"/>
              </a:rPr>
              <a:t>:  evaluate several operations simultaneously, passing the results of one operation on to the next.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E.g., in previous expression tree, don</a:t>
            </a:r>
            <a:r>
              <a:rPr lang="ja-JP" altLang="en-US" dirty="0">
                <a:ea typeface="MS PGothic" panose="020B0600070205080204" pitchFamily="34" charset="-128"/>
              </a:rPr>
              <a:t>’</a:t>
            </a:r>
            <a:r>
              <a:rPr lang="en-US" altLang="ja-JP" dirty="0">
                <a:ea typeface="MS PGothic" panose="020B0600070205080204" pitchFamily="34" charset="-128"/>
              </a:rPr>
              <a:t>t store result of</a:t>
            </a:r>
            <a:br>
              <a:rPr lang="en-US" altLang="ja-JP" dirty="0">
                <a:ea typeface="MS PGothic" panose="020B0600070205080204" pitchFamily="34" charset="-128"/>
              </a:rPr>
            </a:br>
            <a:br>
              <a:rPr lang="en-US" altLang="ja-JP" dirty="0">
                <a:ea typeface="MS PGothic" panose="020B0600070205080204" pitchFamily="34" charset="-128"/>
              </a:rPr>
            </a:br>
            <a:r>
              <a:rPr lang="en-US" altLang="ja-JP" dirty="0">
                <a:ea typeface="MS PGothic" panose="020B0600070205080204" pitchFamily="34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instead, pass tuples directly to the join..  Similarly, don</a:t>
            </a:r>
            <a:r>
              <a:rPr lang="ja-JP" altLang="en-US" dirty="0">
                <a:ea typeface="MS PGothic" panose="020B0600070205080204" pitchFamily="34" charset="-128"/>
              </a:rPr>
              <a:t>’</a:t>
            </a:r>
            <a:r>
              <a:rPr lang="en-US" altLang="ja-JP" dirty="0">
                <a:ea typeface="MS PGothic" panose="020B0600070205080204" pitchFamily="34" charset="-128"/>
              </a:rPr>
              <a:t>t store result of join, pass tuples directly to projection. 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Much cheaper than materialization: no need to store a temporary relation to disk.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Pipelining may not always be possible – e.g., sort, hash-join. 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For pipelining to be effective, use evaluation algorithms that generate output tuples even as tuples are received for inputs to the operation. 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Pipelines can be executed in two ways: 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demand driven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and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producer driven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</a:p>
        </p:txBody>
      </p:sp>
      <p:graphicFrame>
        <p:nvGraphicFramePr>
          <p:cNvPr id="106500" name="Object 5">
            <a:extLst>
              <a:ext uri="{FF2B5EF4-FFF2-40B4-BE49-F238E27FC236}">
                <a16:creationId xmlns:a16="http://schemas.microsoft.com/office/drawing/2014/main" id="{4F0A48FF-087B-401A-A1C0-B05A20AB04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541865"/>
              </p:ext>
            </p:extLst>
          </p:nvPr>
        </p:nvGraphicFramePr>
        <p:xfrm>
          <a:off x="2391737" y="2003736"/>
          <a:ext cx="338613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76400" imgH="241300" progId="">
                  <p:embed/>
                </p:oleObj>
              </mc:Choice>
              <mc:Fallback>
                <p:oleObj name="Equation" r:id="rId3" imgW="1676400" imgH="241300" progId="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1737" y="2003736"/>
                        <a:ext cx="3386138" cy="48418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>
            <a:extLst>
              <a:ext uri="{FF2B5EF4-FFF2-40B4-BE49-F238E27FC236}">
                <a16:creationId xmlns:a16="http://schemas.microsoft.com/office/drawing/2014/main" id="{3D969869-47E9-4D95-B1BC-52547E73B0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Pipelining (Cont.)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0F65DC46-5F18-44FC-BC85-911914755D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3379" y="1154363"/>
            <a:ext cx="7537142" cy="4961419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In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demand driven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or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lazy</a:t>
            </a:r>
            <a:r>
              <a:rPr lang="en-US" altLang="en-US" b="1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evaluation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system repeatedly requests next tuple  from top level operation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Each operation requests  next tuple from children operations as required, in order to output its next tuple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In between calls, operation has to maintain </a:t>
            </a:r>
            <a:r>
              <a:rPr lang="ja-JP" altLang="en-US" dirty="0">
                <a:ea typeface="MS PGothic" panose="020B0600070205080204" pitchFamily="34" charset="-128"/>
              </a:rPr>
              <a:t>“</a:t>
            </a:r>
            <a:r>
              <a:rPr lang="en-US" altLang="ja-JP" b="1" dirty="0">
                <a:solidFill>
                  <a:srgbClr val="002060"/>
                </a:solidFill>
                <a:ea typeface="MS PGothic" panose="020B0600070205080204" pitchFamily="34" charset="-128"/>
              </a:rPr>
              <a:t>state</a:t>
            </a:r>
            <a:r>
              <a:rPr lang="ja-JP" altLang="en-US" dirty="0">
                <a:ea typeface="MS PGothic" panose="020B0600070205080204" pitchFamily="34" charset="-128"/>
              </a:rPr>
              <a:t>”</a:t>
            </a:r>
            <a:r>
              <a:rPr lang="en-US" altLang="ja-JP" dirty="0">
                <a:ea typeface="MS PGothic" panose="020B0600070205080204" pitchFamily="34" charset="-128"/>
              </a:rPr>
              <a:t> so it knows what to return next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In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producer-driven</a:t>
            </a:r>
            <a:r>
              <a:rPr lang="en-US" altLang="en-US" dirty="0">
                <a:ea typeface="MS PGothic" panose="020B0600070205080204" pitchFamily="34" charset="-128"/>
              </a:rPr>
              <a:t> or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eager</a:t>
            </a:r>
            <a:r>
              <a:rPr lang="en-US" altLang="en-US" dirty="0">
                <a:ea typeface="MS PGothic" panose="020B0600070205080204" pitchFamily="34" charset="-128"/>
              </a:rPr>
              <a:t> pipelining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Operators produce tuples eagerly and pass them up to their parents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Buffer maintained between operators, child puts tuples in buffer, parent removes tuples from buffer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if buffer is full, child waits till there is space in the buffer, and then generates more tuples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System schedules operations that have space in output buffer and can process more input tuples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Alternative name: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pull</a:t>
            </a:r>
            <a:r>
              <a:rPr lang="en-US" altLang="en-US" dirty="0">
                <a:ea typeface="MS PGothic" panose="020B0600070205080204" pitchFamily="34" charset="-128"/>
              </a:rPr>
              <a:t> and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push</a:t>
            </a:r>
            <a:r>
              <a:rPr lang="en-US" altLang="en-US" dirty="0">
                <a:ea typeface="MS PGothic" panose="020B0600070205080204" pitchFamily="34" charset="-128"/>
              </a:rPr>
              <a:t> models of pipelining</a:t>
            </a:r>
          </a:p>
          <a:p>
            <a:pPr>
              <a:buFont typeface="Monotype Sorts" pitchFamily="-65" charset="2"/>
              <a:buNone/>
            </a:pPr>
            <a:endParaRPr lang="en-US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>
            <a:extLst>
              <a:ext uri="{FF2B5EF4-FFF2-40B4-BE49-F238E27FC236}">
                <a16:creationId xmlns:a16="http://schemas.microsoft.com/office/drawing/2014/main" id="{3EF99701-7A8B-4FEC-B522-3B9840E1BF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Pipelining (Cont.)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6F533134-555E-43F5-B79B-23B670FAF3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8253" y="1182398"/>
            <a:ext cx="7479002" cy="431171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Implementation of demand-driven pipelining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Each operation is implemented as an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iterator</a:t>
            </a:r>
            <a:r>
              <a:rPr lang="en-US" altLang="en-US" dirty="0">
                <a:ea typeface="MS PGothic" panose="020B0600070205080204" pitchFamily="34" charset="-128"/>
              </a:rPr>
              <a:t> implementing the following operations</a:t>
            </a:r>
          </a:p>
          <a:p>
            <a:pPr lvl="2">
              <a:lnSpc>
                <a:spcPct val="90000"/>
              </a:lnSpc>
            </a:pPr>
            <a:r>
              <a:rPr lang="en-US" altLang="en-US" b="1" dirty="0">
                <a:ea typeface="MS PGothic" panose="020B0600070205080204" pitchFamily="34" charset="-128"/>
              </a:rPr>
              <a:t>open()</a:t>
            </a:r>
          </a:p>
          <a:p>
            <a:pPr lvl="3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E.g., file scan: initialize file scan</a:t>
            </a:r>
          </a:p>
          <a:p>
            <a:pPr lvl="4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 state: pointer to beginning of file</a:t>
            </a:r>
          </a:p>
          <a:p>
            <a:pPr lvl="3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E.g., merge join: sort relations;</a:t>
            </a:r>
          </a:p>
          <a:p>
            <a:pPr lvl="4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 state: pointers to beginning of sorted relations</a:t>
            </a:r>
          </a:p>
          <a:p>
            <a:pPr lvl="2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 </a:t>
            </a:r>
            <a:r>
              <a:rPr lang="en-US" altLang="en-US" b="1" dirty="0">
                <a:ea typeface="MS PGothic" panose="020B0600070205080204" pitchFamily="34" charset="-128"/>
              </a:rPr>
              <a:t>next()</a:t>
            </a:r>
          </a:p>
          <a:p>
            <a:pPr lvl="3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E.g., for file scan: Output next tuple, and advance and store file pointer</a:t>
            </a:r>
          </a:p>
          <a:p>
            <a:pPr lvl="3">
              <a:lnSpc>
                <a:spcPct val="90000"/>
              </a:lnSpc>
            </a:pPr>
            <a:r>
              <a:rPr lang="en-US" altLang="en-US" dirty="0">
                <a:ea typeface="MS PGothic" panose="020B0600070205080204" pitchFamily="34" charset="-128"/>
              </a:rPr>
              <a:t>E.g., for merge join:  continue with merge from earlier state till next output tuple is found.  Save pointers as iterator state.</a:t>
            </a:r>
          </a:p>
          <a:p>
            <a:pPr lvl="2">
              <a:lnSpc>
                <a:spcPct val="90000"/>
              </a:lnSpc>
            </a:pPr>
            <a:r>
              <a:rPr lang="en-US" altLang="en-US" b="1" dirty="0">
                <a:ea typeface="MS PGothic" panose="020B0600070205080204" pitchFamily="34" charset="-128"/>
              </a:rPr>
              <a:t>close()</a:t>
            </a:r>
          </a:p>
          <a:p>
            <a:pPr>
              <a:lnSpc>
                <a:spcPct val="90000"/>
              </a:lnSpc>
            </a:pPr>
            <a:endParaRPr lang="en-US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7F7BB-005A-414E-95FD-9FBD5D4B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Blocking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9A331-FE07-421E-AA36-4BBCD21C4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257" y="1154365"/>
            <a:ext cx="7466120" cy="2948402"/>
          </a:xfrm>
        </p:spPr>
        <p:txBody>
          <a:bodyPr/>
          <a:lstStyle/>
          <a:p>
            <a:r>
              <a:rPr lang="en-IN" b="1" dirty="0">
                <a:solidFill>
                  <a:srgbClr val="002060"/>
                </a:solidFill>
              </a:rPr>
              <a:t>Blocking operations</a:t>
            </a:r>
            <a:r>
              <a:rPr lang="en-IN" dirty="0"/>
              <a:t>:  cannot generate any output until all input is consumed</a:t>
            </a:r>
          </a:p>
          <a:p>
            <a:pPr lvl="1"/>
            <a:r>
              <a:rPr lang="en-IN" dirty="0"/>
              <a:t>E.g., sorting, aggregation, …</a:t>
            </a:r>
          </a:p>
          <a:p>
            <a:r>
              <a:rPr lang="en-IN" dirty="0"/>
              <a:t>But can often consume inputs from a pipeline, or produce outputs to a pipeline</a:t>
            </a:r>
          </a:p>
          <a:p>
            <a:r>
              <a:rPr lang="en-IN" dirty="0"/>
              <a:t>Key idea: blocking operations often have two </a:t>
            </a:r>
            <a:r>
              <a:rPr lang="en-IN" dirty="0" err="1"/>
              <a:t>suboperations</a:t>
            </a:r>
            <a:endParaRPr lang="en-IN" dirty="0"/>
          </a:p>
          <a:p>
            <a:pPr lvl="1"/>
            <a:r>
              <a:rPr lang="en-IN" dirty="0"/>
              <a:t>E.g., for sort:  run generation and merge</a:t>
            </a:r>
          </a:p>
          <a:p>
            <a:pPr lvl="1"/>
            <a:r>
              <a:rPr lang="en-IN" dirty="0"/>
              <a:t>For hash join:  partitioning and build-probe </a:t>
            </a:r>
          </a:p>
          <a:p>
            <a:r>
              <a:rPr lang="en-IN" dirty="0"/>
              <a:t>Treat them as separate operations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D6C6A83B-19D2-4A6B-A8EC-CF6B2DB800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31985" y="4376621"/>
            <a:ext cx="5480030" cy="148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99768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7F7BB-005A-414E-95FD-9FBD5D4B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Pipeline Stages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9A331-FE07-421E-AA36-4BBCD21C4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012" y="1222817"/>
            <a:ext cx="7159563" cy="1243657"/>
          </a:xfrm>
        </p:spPr>
        <p:txBody>
          <a:bodyPr/>
          <a:lstStyle/>
          <a:p>
            <a:r>
              <a:rPr lang="en-IN" b="1" dirty="0">
                <a:solidFill>
                  <a:srgbClr val="002060"/>
                </a:solidFill>
              </a:rPr>
              <a:t>Pipeline stages</a:t>
            </a:r>
            <a:r>
              <a:rPr lang="en-IN" dirty="0"/>
              <a:t>: </a:t>
            </a:r>
          </a:p>
          <a:p>
            <a:pPr lvl="1"/>
            <a:r>
              <a:rPr lang="en-IN" dirty="0"/>
              <a:t>All operations in a stage run concurrently</a:t>
            </a:r>
          </a:p>
          <a:p>
            <a:pPr lvl="1"/>
            <a:r>
              <a:rPr lang="en-IN" dirty="0"/>
              <a:t>A stage can start only after preceding stages have completed execution</a:t>
            </a:r>
          </a:p>
          <a:p>
            <a:pPr marL="457200" lvl="1" indent="0">
              <a:buNone/>
            </a:pPr>
            <a:endParaRPr lang="en-IN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D6C6A83B-19D2-4A6B-A8EC-CF6B2DB800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62742" y="2683030"/>
            <a:ext cx="4863677" cy="131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223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1026">
            <a:extLst>
              <a:ext uri="{FF2B5EF4-FFF2-40B4-BE49-F238E27FC236}">
                <a16:creationId xmlns:a16="http://schemas.microsoft.com/office/drawing/2014/main" id="{E41234F1-7767-4810-97CE-92405F4C6B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Basic Steps: Optimization (Cont.)</a:t>
            </a:r>
          </a:p>
        </p:txBody>
      </p:sp>
      <p:sp>
        <p:nvSpPr>
          <p:cNvPr id="15363" name="Rectangle 1027">
            <a:extLst>
              <a:ext uri="{FF2B5EF4-FFF2-40B4-BE49-F238E27FC236}">
                <a16:creationId xmlns:a16="http://schemas.microsoft.com/office/drawing/2014/main" id="{15285419-BB0E-4298-9661-E1BFD3567C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0496" y="1102497"/>
            <a:ext cx="7533439" cy="4275619"/>
          </a:xfrm>
        </p:spPr>
        <p:txBody>
          <a:bodyPr/>
          <a:lstStyle/>
          <a:p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  <a:sym typeface="Symbol" panose="05050102010706020507" pitchFamily="18" charset="2"/>
              </a:rPr>
              <a:t>Query Optimization</a:t>
            </a: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: Amongst all equivalent evaluation plans choose the one with lowest cost. 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Cost is estimated using statistical information from the</a:t>
            </a:r>
            <a:b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</a:br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 database catalog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e.g.. number of tuples in each relation, size of tuples, etc.</a:t>
            </a:r>
          </a:p>
          <a:p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In this chapter we study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How to measure query costs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Algorithms for evaluating relational algebra operations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How to combine algorithms for individual operations in order to evaluate a complete expression</a:t>
            </a:r>
          </a:p>
          <a:p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In Chapter 16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  <a:sym typeface="Symbol" panose="05050102010706020507" pitchFamily="18" charset="2"/>
              </a:rPr>
              <a:t>We study how to optimize queries, that is, how to find an evaluation plan with lowest estimated cost</a:t>
            </a:r>
          </a:p>
          <a:p>
            <a:endParaRPr lang="en-US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>
            <a:extLst>
              <a:ext uri="{FF2B5EF4-FFF2-40B4-BE49-F238E27FC236}">
                <a16:creationId xmlns:a16="http://schemas.microsoft.com/office/drawing/2014/main" id="{81D62DB0-FA7D-4320-942D-5D69C79A3C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8350" y="213731"/>
            <a:ext cx="8077200" cy="580357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Evaluation Algorithms for Pipelining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F2384CE1-2EEE-4754-BAF9-8380C7873A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70010" y="1182399"/>
            <a:ext cx="7372205" cy="4744850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Some algorithms are not able to output results even as they get input tuples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E.g., merge join, or hash join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intermediate results written to disk and then read back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Algorithm variants to generate (at least some) results on the fly, as input tuples are read in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E.g., hybrid hash join generates output tuples even as probe relation tuples in the in-memory partition (partition 0) are read in</a:t>
            </a:r>
          </a:p>
          <a:p>
            <a:pPr lvl="1"/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Double-pipelined join technique</a:t>
            </a:r>
            <a:r>
              <a:rPr lang="en-US" altLang="en-US" dirty="0">
                <a:ea typeface="MS PGothic" panose="020B0600070205080204" pitchFamily="34" charset="-128"/>
              </a:rPr>
              <a:t>: Hybrid hash join, modified to buffer partition 0 tuples of both relations in-memory, reading them as they become available, and output results of any matches between partition 0 tuples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When a new r</a:t>
            </a:r>
            <a:r>
              <a:rPr lang="en-US" altLang="en-US" baseline="-25000" dirty="0">
                <a:ea typeface="MS PGothic" panose="020B0600070205080204" pitchFamily="34" charset="-128"/>
              </a:rPr>
              <a:t>0</a:t>
            </a:r>
            <a:r>
              <a:rPr lang="en-US" altLang="en-US" dirty="0">
                <a:ea typeface="MS PGothic" panose="020B0600070205080204" pitchFamily="34" charset="-128"/>
              </a:rPr>
              <a:t> tuple is found, match it with existing s</a:t>
            </a:r>
            <a:r>
              <a:rPr lang="en-US" altLang="en-US" baseline="-25000" dirty="0">
                <a:ea typeface="MS PGothic" panose="020B0600070205080204" pitchFamily="34" charset="-128"/>
              </a:rPr>
              <a:t>0</a:t>
            </a:r>
            <a:r>
              <a:rPr lang="en-US" altLang="en-US" dirty="0">
                <a:ea typeface="MS PGothic" panose="020B0600070205080204" pitchFamily="34" charset="-128"/>
              </a:rPr>
              <a:t> tuples, output matches, and save it in r</a:t>
            </a:r>
            <a:r>
              <a:rPr lang="en-US" altLang="en-US" baseline="-25000" dirty="0">
                <a:ea typeface="MS PGothic" panose="020B0600070205080204" pitchFamily="34" charset="-128"/>
              </a:rPr>
              <a:t>0</a:t>
            </a:r>
            <a:endParaRPr lang="en-US" altLang="en-US" dirty="0">
              <a:ea typeface="MS PGothic" panose="020B0600070205080204" pitchFamily="34" charset="-128"/>
            </a:endParaRP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Symmetrically for s</a:t>
            </a:r>
            <a:r>
              <a:rPr lang="en-US" altLang="en-US" baseline="-25000" dirty="0">
                <a:ea typeface="MS PGothic" panose="020B0600070205080204" pitchFamily="34" charset="-128"/>
              </a:rPr>
              <a:t>0</a:t>
            </a:r>
            <a:r>
              <a:rPr lang="en-US" altLang="en-US" dirty="0">
                <a:ea typeface="MS PGothic" panose="020B0600070205080204" pitchFamily="34" charset="-128"/>
              </a:rPr>
              <a:t> tuples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24B2D-71FF-4A45-8AA5-5331C99C2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Pipelining for Continuous-Stream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83B42-5FCE-49D9-8621-E31C60360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8889" y="1210785"/>
            <a:ext cx="7543218" cy="3565754"/>
          </a:xfrm>
        </p:spPr>
        <p:txBody>
          <a:bodyPr/>
          <a:lstStyle/>
          <a:p>
            <a:r>
              <a:rPr lang="en-IN" b="1" dirty="0"/>
              <a:t>Data </a:t>
            </a:r>
            <a:r>
              <a:rPr lang="en-IN" b="1" dirty="0">
                <a:solidFill>
                  <a:srgbClr val="002060"/>
                </a:solidFill>
              </a:rPr>
              <a:t>streams</a:t>
            </a:r>
          </a:p>
          <a:p>
            <a:pPr lvl="1"/>
            <a:r>
              <a:rPr lang="en-IN" dirty="0"/>
              <a:t>Data entering database in a continuous manner</a:t>
            </a:r>
          </a:p>
          <a:p>
            <a:pPr lvl="1"/>
            <a:r>
              <a:rPr lang="en-IN" dirty="0"/>
              <a:t>E.g.,  Sensor networks, user clicks, …</a:t>
            </a:r>
          </a:p>
          <a:p>
            <a:r>
              <a:rPr lang="en-IN" b="1" dirty="0">
                <a:solidFill>
                  <a:srgbClr val="002060"/>
                </a:solidFill>
              </a:rPr>
              <a:t>Continuous queries</a:t>
            </a:r>
          </a:p>
          <a:p>
            <a:pPr lvl="1"/>
            <a:r>
              <a:rPr lang="en-IN" dirty="0"/>
              <a:t>Results get updated as streaming data enters the database</a:t>
            </a:r>
          </a:p>
          <a:p>
            <a:pPr lvl="1"/>
            <a:r>
              <a:rPr lang="en-IN" dirty="0"/>
              <a:t>Aggregation on windows is often used</a:t>
            </a:r>
          </a:p>
          <a:p>
            <a:pPr lvl="2"/>
            <a:r>
              <a:rPr lang="en-IN" dirty="0"/>
              <a:t>E.g., </a:t>
            </a:r>
            <a:r>
              <a:rPr lang="en-IN" b="1" dirty="0">
                <a:solidFill>
                  <a:srgbClr val="002060"/>
                </a:solidFill>
              </a:rPr>
              <a:t>tumbling windows </a:t>
            </a:r>
            <a:r>
              <a:rPr lang="en-IN" dirty="0"/>
              <a:t>divide time into units, e.g., hours, minutes</a:t>
            </a:r>
          </a:p>
          <a:p>
            <a:r>
              <a:rPr lang="en-IN" dirty="0"/>
              <a:t>Need to use pipelined processing algorithms</a:t>
            </a:r>
          </a:p>
          <a:p>
            <a:pPr lvl="1"/>
            <a:r>
              <a:rPr lang="en-IN" b="1" dirty="0">
                <a:solidFill>
                  <a:srgbClr val="002060"/>
                </a:solidFill>
              </a:rPr>
              <a:t>Punctuations</a:t>
            </a:r>
            <a:r>
              <a:rPr lang="en-IN" dirty="0"/>
              <a:t> used to infer when all data for a window has been received</a:t>
            </a:r>
          </a:p>
        </p:txBody>
      </p:sp>
    </p:spTree>
    <p:extLst>
      <p:ext uri="{BB962C8B-B14F-4D97-AF65-F5344CB8AC3E}">
        <p14:creationId xmlns:p14="http://schemas.microsoft.com/office/powerpoint/2010/main" val="232384790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F50DE-CBAC-4B8E-BCD9-A3C4041EC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Query Processing in 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4ABE4-6C89-421A-BAAE-1C989B04F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012" y="1186721"/>
            <a:ext cx="7383657" cy="3866545"/>
          </a:xfrm>
        </p:spPr>
        <p:txBody>
          <a:bodyPr/>
          <a:lstStyle/>
          <a:p>
            <a:r>
              <a:rPr lang="en-IN" dirty="0"/>
              <a:t>Query compilation to machine code</a:t>
            </a:r>
          </a:p>
          <a:p>
            <a:pPr lvl="1"/>
            <a:r>
              <a:rPr lang="en-IN" dirty="0"/>
              <a:t>Overheads of interpretation</a:t>
            </a:r>
          </a:p>
          <a:p>
            <a:pPr lvl="2"/>
            <a:r>
              <a:rPr lang="en-IN" dirty="0"/>
              <a:t>E.g., repeatedly finding attribute location within tuple, from metadata </a:t>
            </a:r>
          </a:p>
          <a:p>
            <a:pPr lvl="2"/>
            <a:r>
              <a:rPr lang="en-IN" dirty="0"/>
              <a:t>Overhead of expression evaluation</a:t>
            </a:r>
          </a:p>
          <a:p>
            <a:pPr lvl="1"/>
            <a:r>
              <a:rPr lang="en-IN" dirty="0"/>
              <a:t>Compilation can avoid many such overheads and speed up query processing</a:t>
            </a:r>
          </a:p>
          <a:p>
            <a:pPr lvl="1"/>
            <a:r>
              <a:rPr lang="en-IN" dirty="0"/>
              <a:t>Often via generation of Java byte code / LLVM, with just-in-time (JIT) compilation</a:t>
            </a:r>
          </a:p>
          <a:p>
            <a:r>
              <a:rPr lang="en-IN" dirty="0"/>
              <a:t>Column-oriented storage</a:t>
            </a:r>
          </a:p>
          <a:p>
            <a:pPr lvl="1"/>
            <a:r>
              <a:rPr lang="en-IN" dirty="0"/>
              <a:t>Allows vector operations (in conjunction with compilation)</a:t>
            </a:r>
          </a:p>
          <a:p>
            <a:r>
              <a:rPr lang="en-IN" dirty="0"/>
              <a:t>Cache conscious algorithms</a:t>
            </a:r>
          </a:p>
        </p:txBody>
      </p:sp>
    </p:spTree>
    <p:extLst>
      <p:ext uri="{BB962C8B-B14F-4D97-AF65-F5344CB8AC3E}">
        <p14:creationId xmlns:p14="http://schemas.microsoft.com/office/powerpoint/2010/main" val="288207234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525D2-5705-42BB-BF22-E8D0AFA55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Cache Conscious 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28705-5571-4565-8D33-7139B60F9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013" y="1102497"/>
            <a:ext cx="7457241" cy="5129861"/>
          </a:xfrm>
        </p:spPr>
        <p:txBody>
          <a:bodyPr/>
          <a:lstStyle/>
          <a:p>
            <a:r>
              <a:rPr lang="en-IN" dirty="0"/>
              <a:t>Goal: minimize cache misses, make best use of data fetched into the cache as part of a cache line</a:t>
            </a:r>
          </a:p>
          <a:p>
            <a:r>
              <a:rPr lang="en-IN" dirty="0"/>
              <a:t>For sorting:</a:t>
            </a:r>
          </a:p>
          <a:p>
            <a:pPr lvl="1"/>
            <a:r>
              <a:rPr lang="en-IN" dirty="0"/>
              <a:t>Use runs that are as large as L3 cache (a few megabytes) to avoid cache misses during sorting of a run</a:t>
            </a:r>
          </a:p>
          <a:p>
            <a:pPr lvl="1"/>
            <a:r>
              <a:rPr lang="en-IN" dirty="0"/>
              <a:t>Then merge runs as usual in merge-sort</a:t>
            </a:r>
          </a:p>
          <a:p>
            <a:r>
              <a:rPr lang="en-IN" dirty="0"/>
              <a:t>For hash-join</a:t>
            </a:r>
          </a:p>
          <a:p>
            <a:pPr lvl="1"/>
            <a:r>
              <a:rPr lang="en-IN" dirty="0"/>
              <a:t>First create partitions such that </a:t>
            </a:r>
            <a:r>
              <a:rPr lang="en-IN" dirty="0" err="1"/>
              <a:t>build+probe</a:t>
            </a:r>
            <a:r>
              <a:rPr lang="en-IN" dirty="0"/>
              <a:t> partitions fit in memory</a:t>
            </a:r>
          </a:p>
          <a:p>
            <a:pPr lvl="1"/>
            <a:r>
              <a:rPr lang="en-IN" dirty="0"/>
              <a:t>Then </a:t>
            </a:r>
            <a:r>
              <a:rPr lang="en-IN" dirty="0" err="1"/>
              <a:t>subpartition</a:t>
            </a:r>
            <a:r>
              <a:rPr lang="en-IN" dirty="0"/>
              <a:t> further </a:t>
            </a:r>
            <a:r>
              <a:rPr lang="en-IN" dirty="0" err="1"/>
              <a:t>s.t.</a:t>
            </a:r>
            <a:r>
              <a:rPr lang="en-IN" dirty="0"/>
              <a:t> build </a:t>
            </a:r>
            <a:r>
              <a:rPr lang="en-IN" dirty="0" err="1"/>
              <a:t>subpartition+index</a:t>
            </a:r>
            <a:r>
              <a:rPr lang="en-IN" dirty="0"/>
              <a:t> fits in L3 cache</a:t>
            </a:r>
          </a:p>
          <a:p>
            <a:pPr lvl="2"/>
            <a:r>
              <a:rPr lang="en-IN" dirty="0"/>
              <a:t>Speeds up probe phase significantly by avoiding cache misses</a:t>
            </a:r>
          </a:p>
          <a:p>
            <a:r>
              <a:rPr lang="en-IN" dirty="0"/>
              <a:t>Lay out attributes of tuples to maximize cache usage</a:t>
            </a:r>
          </a:p>
          <a:p>
            <a:pPr lvl="1"/>
            <a:r>
              <a:rPr lang="en-IN" dirty="0"/>
              <a:t>Attributes that are often accessed together should be stored adjacent to each other</a:t>
            </a:r>
          </a:p>
          <a:p>
            <a:r>
              <a:rPr lang="en-IN" dirty="0"/>
              <a:t>Use multiple threads for parallel query processing</a:t>
            </a:r>
          </a:p>
          <a:p>
            <a:pPr lvl="1"/>
            <a:r>
              <a:rPr lang="en-IN" dirty="0"/>
              <a:t>Cache misses leads to stall of one thread, but others can proceed</a:t>
            </a:r>
          </a:p>
        </p:txBody>
      </p:sp>
    </p:spTree>
    <p:extLst>
      <p:ext uri="{BB962C8B-B14F-4D97-AF65-F5344CB8AC3E}">
        <p14:creationId xmlns:p14="http://schemas.microsoft.com/office/powerpoint/2010/main" val="10328224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95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End of Chapter 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>
            <a:extLst>
              <a:ext uri="{FF2B5EF4-FFF2-40B4-BE49-F238E27FC236}">
                <a16:creationId xmlns:a16="http://schemas.microsoft.com/office/drawing/2014/main" id="{578F1715-B75C-468F-BB66-8D3C20C566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Measures of Query Cost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19F3437-04AB-4B6A-B938-BC4ED1610D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1013" y="1138593"/>
            <a:ext cx="7663796" cy="4720787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Cost can be measured based on </a:t>
            </a:r>
          </a:p>
          <a:p>
            <a:pPr lvl="1"/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response time</a:t>
            </a:r>
            <a:r>
              <a:rPr lang="en-US" altLang="en-US" dirty="0">
                <a:ea typeface="MS PGothic" panose="020B0600070205080204" pitchFamily="34" charset="-128"/>
              </a:rPr>
              <a:t>, i.e. total elapsed time for answering query, or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total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resource consumption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Many factors contribute to time cost</a:t>
            </a:r>
          </a:p>
          <a:p>
            <a:pPr lvl="1"/>
            <a:r>
              <a:rPr lang="en-US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disk access</a:t>
            </a:r>
            <a:r>
              <a:rPr lang="en-US" altLang="en-US" i="1" dirty="0">
                <a:ea typeface="MS PGothic" panose="020B0600070205080204" pitchFamily="34" charset="-128"/>
              </a:rPr>
              <a:t>, CPU</a:t>
            </a:r>
            <a:r>
              <a:rPr lang="en-US" altLang="en-US" dirty="0">
                <a:ea typeface="MS PGothic" panose="020B0600070205080204" pitchFamily="34" charset="-128"/>
              </a:rPr>
              <a:t>, and </a:t>
            </a:r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network </a:t>
            </a:r>
            <a:r>
              <a:rPr lang="en-US" altLang="en-US" i="1" dirty="0">
                <a:solidFill>
                  <a:srgbClr val="FF0000"/>
                </a:solidFill>
                <a:ea typeface="MS PGothic" panose="020B0600070205080204" pitchFamily="34" charset="-128"/>
              </a:rPr>
              <a:t>communication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We use total resource consumption as cost metric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Response time harder to estimate, and minimizing resource consumption is a good idea in a shared database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We ignore CPU costs for simplicity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Real systems do take CPU cost into account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Network costs must be considered for distributed and parallel systems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We describe how to estimate the cost of each operation </a:t>
            </a:r>
          </a:p>
          <a:p>
            <a:endParaRPr lang="en-US" altLang="en-US" dirty="0">
              <a:ea typeface="MS PGothic" panose="020B0600070205080204" pitchFamily="34" charset="-128"/>
            </a:endParaRPr>
          </a:p>
          <a:p>
            <a:endParaRPr lang="en-US" altLang="en-US" dirty="0">
              <a:ea typeface="MS PGothic" panose="020B0600070205080204" pitchFamily="34" charset="-128"/>
            </a:endParaRPr>
          </a:p>
          <a:p>
            <a:endParaRPr lang="en-US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>
            <a:extLst>
              <a:ext uri="{FF2B5EF4-FFF2-40B4-BE49-F238E27FC236}">
                <a16:creationId xmlns:a16="http://schemas.microsoft.com/office/drawing/2014/main" id="{578F1715-B75C-468F-BB66-8D3C20C566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Measures of Query Cost (Cont.)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19F3437-04AB-4B6A-B938-BC4ED1610D5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0496" y="1102497"/>
            <a:ext cx="7576657" cy="5202050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Disk cost can be estimated as: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Number of seeks * average-seek-cost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Number of blocks read  * average-block-read-cost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Number of blocks written * average-block-write-cost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For simplicity we just use the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number of block transfers</a:t>
            </a:r>
            <a:r>
              <a:rPr lang="en-US" altLang="en-US" i="1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i="1" dirty="0">
                <a:ea typeface="MS PGothic" panose="020B0600070205080204" pitchFamily="34" charset="-128"/>
              </a:rPr>
              <a:t>from disk and the </a:t>
            </a:r>
            <a:r>
              <a:rPr lang="en-US" altLang="en-US" b="1" dirty="0">
                <a:solidFill>
                  <a:srgbClr val="002060"/>
                </a:solidFill>
                <a:ea typeface="MS PGothic" panose="020B0600070205080204" pitchFamily="34" charset="-128"/>
              </a:rPr>
              <a:t>number of seeks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as the cost measures</a:t>
            </a:r>
          </a:p>
          <a:p>
            <a:pPr lvl="1"/>
            <a:r>
              <a:rPr lang="en-US" altLang="en-US" i="1" dirty="0" err="1">
                <a:solidFill>
                  <a:srgbClr val="002060"/>
                </a:solidFill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solidFill>
                  <a:srgbClr val="002060"/>
                </a:solidFill>
                <a:ea typeface="MS PGothic" panose="020B0600070205080204" pitchFamily="34" charset="-128"/>
              </a:rPr>
              <a:t>T</a:t>
            </a:r>
            <a:r>
              <a:rPr lang="en-US" altLang="en-US" dirty="0">
                <a:ea typeface="MS PGothic" panose="020B0600070205080204" pitchFamily="34" charset="-128"/>
              </a:rPr>
              <a:t> – time to transfer one block</a:t>
            </a:r>
          </a:p>
          <a:p>
            <a:pPr lvl="2"/>
            <a:r>
              <a:rPr lang="en-US" altLang="en-US" dirty="0">
                <a:ea typeface="MS PGothic" panose="020B0600070205080204" pitchFamily="34" charset="-128"/>
              </a:rPr>
              <a:t>Assuming for simplicity that write cost is same as read cost</a:t>
            </a:r>
          </a:p>
          <a:p>
            <a:pPr lvl="1"/>
            <a:r>
              <a:rPr lang="en-US" altLang="en-US" i="1" dirty="0" err="1">
                <a:solidFill>
                  <a:srgbClr val="002060"/>
                </a:solidFill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solidFill>
                  <a:srgbClr val="002060"/>
                </a:solidFill>
                <a:ea typeface="MS PGothic" panose="020B0600070205080204" pitchFamily="34" charset="-128"/>
              </a:rPr>
              <a:t>S</a:t>
            </a:r>
            <a:r>
              <a:rPr lang="en-US" altLang="en-US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dirty="0">
                <a:ea typeface="MS PGothic" panose="020B0600070205080204" pitchFamily="34" charset="-128"/>
              </a:rPr>
              <a:t>– time for one seek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Cost for b block transfers plus S seeks</a:t>
            </a:r>
            <a:br>
              <a:rPr lang="en-US" altLang="en-US" dirty="0">
                <a:ea typeface="MS PGothic" panose="020B0600070205080204" pitchFamily="34" charset="-128"/>
              </a:rPr>
            </a:br>
            <a:r>
              <a:rPr lang="en-US" altLang="en-US" dirty="0">
                <a:ea typeface="MS PGothic" panose="020B0600070205080204" pitchFamily="34" charset="-128"/>
              </a:rPr>
              <a:t>        </a:t>
            </a:r>
            <a:r>
              <a:rPr lang="en-US" altLang="en-US" i="1" dirty="0">
                <a:ea typeface="MS PGothic" panose="020B0600070205080204" pitchFamily="34" charset="-128"/>
              </a:rPr>
              <a:t>b *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T</a:t>
            </a:r>
            <a:r>
              <a:rPr lang="en-US" altLang="en-US" i="1" dirty="0">
                <a:ea typeface="MS PGothic" panose="020B0600070205080204" pitchFamily="34" charset="-128"/>
              </a:rPr>
              <a:t> + S *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dirty="0">
                <a:ea typeface="MS PGothic" panose="020B0600070205080204" pitchFamily="34" charset="-128"/>
              </a:rPr>
              <a:t> </a:t>
            </a:r>
          </a:p>
          <a:p>
            <a:r>
              <a:rPr lang="en-US" altLang="en-US" i="1" dirty="0" err="1">
                <a:solidFill>
                  <a:srgbClr val="002060"/>
                </a:solidFill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solidFill>
                  <a:srgbClr val="002060"/>
                </a:solidFill>
                <a:ea typeface="MS PGothic" panose="020B0600070205080204" pitchFamily="34" charset="-128"/>
              </a:rPr>
              <a:t>S</a:t>
            </a:r>
            <a:r>
              <a:rPr lang="en-US" altLang="en-US" baseline="-25000" dirty="0">
                <a:ea typeface="MS PGothic" panose="020B0600070205080204" pitchFamily="34" charset="-128"/>
              </a:rPr>
              <a:t> </a:t>
            </a:r>
            <a:r>
              <a:rPr lang="en-US" altLang="en-US" dirty="0">
                <a:solidFill>
                  <a:schemeClr val="accent4"/>
                </a:solidFill>
                <a:ea typeface="MS PGothic" panose="020B0600070205080204" pitchFamily="34" charset="-128"/>
              </a:rPr>
              <a:t>and</a:t>
            </a:r>
            <a:r>
              <a:rPr lang="en-US" altLang="en-US" i="1" dirty="0">
                <a:solidFill>
                  <a:srgbClr val="002060"/>
                </a:solidFill>
                <a:ea typeface="MS PGothic" panose="020B0600070205080204" pitchFamily="34" charset="-128"/>
              </a:rPr>
              <a:t> </a:t>
            </a:r>
            <a:r>
              <a:rPr lang="en-US" altLang="en-US" i="1" dirty="0" err="1">
                <a:solidFill>
                  <a:srgbClr val="002060"/>
                </a:solidFill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solidFill>
                  <a:srgbClr val="002060"/>
                </a:solidFill>
                <a:ea typeface="MS PGothic" panose="020B0600070205080204" pitchFamily="34" charset="-128"/>
              </a:rPr>
              <a:t>T</a:t>
            </a:r>
            <a:r>
              <a:rPr lang="en-US" altLang="en-US" dirty="0">
                <a:ea typeface="MS PGothic" panose="020B0600070205080204" pitchFamily="34" charset="-128"/>
              </a:rPr>
              <a:t> depend on where data is stored; with 4 KB blocks: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High end magnetic disk: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dirty="0">
                <a:ea typeface="MS PGothic" panose="020B0600070205080204" pitchFamily="34" charset="-128"/>
              </a:rPr>
              <a:t> = 4 </a:t>
            </a:r>
            <a:r>
              <a:rPr lang="en-US" altLang="en-US" dirty="0" err="1">
                <a:ea typeface="MS PGothic" panose="020B0600070205080204" pitchFamily="34" charset="-128"/>
              </a:rPr>
              <a:t>msec</a:t>
            </a:r>
            <a:r>
              <a:rPr lang="en-US" altLang="en-US" dirty="0">
                <a:ea typeface="MS PGothic" panose="020B0600070205080204" pitchFamily="34" charset="-128"/>
              </a:rPr>
              <a:t> and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T</a:t>
            </a:r>
            <a:r>
              <a:rPr lang="en-US" altLang="en-US" dirty="0">
                <a:ea typeface="MS PGothic" panose="020B0600070205080204" pitchFamily="34" charset="-128"/>
              </a:rPr>
              <a:t> =0.1 </a:t>
            </a:r>
            <a:r>
              <a:rPr lang="en-US" altLang="en-US" dirty="0" err="1">
                <a:ea typeface="MS PGothic" panose="020B0600070205080204" pitchFamily="34" charset="-128"/>
              </a:rPr>
              <a:t>msec</a:t>
            </a:r>
            <a:endParaRPr lang="en-US" altLang="en-US" dirty="0">
              <a:ea typeface="MS PGothic" panose="020B0600070205080204" pitchFamily="34" charset="-128"/>
            </a:endParaRP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SSD: 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S</a:t>
            </a:r>
            <a:r>
              <a:rPr lang="en-US" altLang="en-US" dirty="0">
                <a:ea typeface="MS PGothic" panose="020B0600070205080204" pitchFamily="34" charset="-128"/>
              </a:rPr>
              <a:t> = 20-90 microsec and </a:t>
            </a:r>
            <a:r>
              <a:rPr lang="en-US" altLang="en-US" i="1" dirty="0" err="1">
                <a:ea typeface="MS PGothic" panose="020B0600070205080204" pitchFamily="34" charset="-128"/>
              </a:rPr>
              <a:t>t</a:t>
            </a:r>
            <a:r>
              <a:rPr lang="en-US" altLang="en-US" i="1" baseline="-25000" dirty="0" err="1">
                <a:ea typeface="MS PGothic" panose="020B0600070205080204" pitchFamily="34" charset="-128"/>
              </a:rPr>
              <a:t>T</a:t>
            </a:r>
            <a:r>
              <a:rPr lang="en-US" altLang="en-US" dirty="0">
                <a:ea typeface="MS PGothic" panose="020B0600070205080204" pitchFamily="34" charset="-128"/>
              </a:rPr>
              <a:t> = 2-10 microsec for 4KB </a:t>
            </a:r>
          </a:p>
          <a:p>
            <a:endParaRPr lang="en-US" altLang="en-US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082772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1026">
            <a:extLst>
              <a:ext uri="{FF2B5EF4-FFF2-40B4-BE49-F238E27FC236}">
                <a16:creationId xmlns:a16="http://schemas.microsoft.com/office/drawing/2014/main" id="{A3E1E502-3E9D-494A-A6D9-C6467FFE5D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MS PGothic" panose="020B0600070205080204" pitchFamily="34" charset="-128"/>
              </a:rPr>
              <a:t>Measures of Query Cost (Cont.)</a:t>
            </a:r>
          </a:p>
        </p:txBody>
      </p:sp>
      <p:sp>
        <p:nvSpPr>
          <p:cNvPr id="21507" name="Rectangle 1027">
            <a:extLst>
              <a:ext uri="{FF2B5EF4-FFF2-40B4-BE49-F238E27FC236}">
                <a16:creationId xmlns:a16="http://schemas.microsoft.com/office/drawing/2014/main" id="{B3CCAC2C-F516-42ED-A047-876AE173F0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2258" y="1198753"/>
            <a:ext cx="7670306" cy="3072461"/>
          </a:xfrm>
        </p:spPr>
        <p:txBody>
          <a:bodyPr/>
          <a:lstStyle/>
          <a:p>
            <a:r>
              <a:rPr lang="en-US" altLang="en-US" dirty="0">
                <a:ea typeface="MS PGothic" panose="020B0600070205080204" pitchFamily="34" charset="-128"/>
              </a:rPr>
              <a:t>Required data may be buffer resident already, avoiding disk I/O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But hard to take into account for cost estimation</a:t>
            </a:r>
          </a:p>
          <a:p>
            <a:r>
              <a:rPr lang="en-US" altLang="en-US" dirty="0">
                <a:ea typeface="MS PGothic" panose="020B0600070205080204" pitchFamily="34" charset="-128"/>
              </a:rPr>
              <a:t>Several algorithms can reduce disk IO by using extra buffer space </a:t>
            </a:r>
          </a:p>
          <a:p>
            <a:pPr lvl="1"/>
            <a:r>
              <a:rPr lang="en-US" altLang="en-US" dirty="0">
                <a:ea typeface="MS PGothic" panose="020B0600070205080204" pitchFamily="34" charset="-128"/>
              </a:rPr>
              <a:t>Amount of real memory available to buffer depends on other concurrent queries and OS processes, known only during execution</a:t>
            </a:r>
          </a:p>
          <a:p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Worst case estimates assume that no data is initially in buffer  and only the minimum amount of memory needed for the operation is available</a:t>
            </a:r>
          </a:p>
          <a:p>
            <a:pPr lvl="1"/>
            <a:r>
              <a:rPr lang="en-US" altLang="en-US" dirty="0">
                <a:solidFill>
                  <a:srgbClr val="FF0000"/>
                </a:solidFill>
                <a:ea typeface="MS PGothic" panose="020B0600070205080204" pitchFamily="34" charset="-128"/>
              </a:rPr>
              <a:t>But more optimistic estimates are used in practice</a:t>
            </a:r>
          </a:p>
          <a:p>
            <a:endParaRPr lang="en-US" altLang="en-US" dirty="0"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ransition advTm="7472"/>
</p:sld>
</file>

<file path=ppt/theme/theme1.xml><?xml version="1.0" encoding="utf-8"?>
<a:theme xmlns:a="http://schemas.openxmlformats.org/drawingml/2006/main" name="db">
  <a:themeElements>
    <a:clrScheme name="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FFFF"/>
      </a:accent1>
      <a:accent2>
        <a:srgbClr val="CCCC00"/>
      </a:accent2>
      <a:accent3>
        <a:srgbClr val="E2F4FF"/>
      </a:accent3>
      <a:accent4>
        <a:srgbClr val="000000"/>
      </a:accent4>
      <a:accent5>
        <a:srgbClr val="FFFFFF"/>
      </a:accent5>
      <a:accent6>
        <a:srgbClr val="B9B900"/>
      </a:accent6>
      <a:hlink>
        <a:srgbClr val="FF9900"/>
      </a:hlink>
      <a:folHlink>
        <a:srgbClr val="FF9933"/>
      </a:folHlink>
    </a:clrScheme>
    <a:fontScheme name="1_db-5-grey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1_db-5-grey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b-5-grey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b-5-grey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b" id="{854B61EF-CFBF-4F4D-90C6-BAB015E35D01}" vid="{BC3EFCCA-7EC7-446B-8189-3ECEF79E326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</Template>
  <TotalTime>91568</TotalTime>
  <Words>6548</Words>
  <Application>Microsoft Office PowerPoint</Application>
  <PresentationFormat>On-screen Show (4:3)</PresentationFormat>
  <Paragraphs>618</Paragraphs>
  <Slides>64</Slides>
  <Notes>55</Notes>
  <HiddenSlides>12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73" baseType="lpstr">
      <vt:lpstr>Arial</vt:lpstr>
      <vt:lpstr>Book Antiqua</vt:lpstr>
      <vt:lpstr>Helvetica</vt:lpstr>
      <vt:lpstr>Monotype Sorts</vt:lpstr>
      <vt:lpstr>Times New Roman</vt:lpstr>
      <vt:lpstr>Webdings</vt:lpstr>
      <vt:lpstr>Wingdings</vt:lpstr>
      <vt:lpstr>db</vt:lpstr>
      <vt:lpstr>Equation</vt:lpstr>
      <vt:lpstr>Chapter 15: Query Processing</vt:lpstr>
      <vt:lpstr>Chapter 15:  Query Processing</vt:lpstr>
      <vt:lpstr>Basic Steps in Query Processing</vt:lpstr>
      <vt:lpstr>Basic Steps in Query Processing (Cont.)</vt:lpstr>
      <vt:lpstr>Basic Steps in Query Processing: Optimization</vt:lpstr>
      <vt:lpstr>Basic Steps: Optimization (Cont.)</vt:lpstr>
      <vt:lpstr>Measures of Query Cost</vt:lpstr>
      <vt:lpstr>Measures of Query Cost (Cont.)</vt:lpstr>
      <vt:lpstr>Measures of Query Cost (Cont.)</vt:lpstr>
      <vt:lpstr>Selection Operation</vt:lpstr>
      <vt:lpstr>Selections Using Indices</vt:lpstr>
      <vt:lpstr>Selections Using Indices</vt:lpstr>
      <vt:lpstr>Selections Involving Comparisons</vt:lpstr>
      <vt:lpstr>Implementation of Complex Selections</vt:lpstr>
      <vt:lpstr>Algorithms for Complex Selections</vt:lpstr>
      <vt:lpstr>Bitmap Index Scan</vt:lpstr>
      <vt:lpstr>Sorting</vt:lpstr>
      <vt:lpstr>Example: External Sorting Using Sort-Merge</vt:lpstr>
      <vt:lpstr>External Sort-Merge</vt:lpstr>
      <vt:lpstr>External Sort-Merge (Cont.)</vt:lpstr>
      <vt:lpstr>External Sort-Merge (Cont.)</vt:lpstr>
      <vt:lpstr>External Merge Sort (Cont.)</vt:lpstr>
      <vt:lpstr>External Merge Sort (Cont.)</vt:lpstr>
      <vt:lpstr>Join Operation</vt:lpstr>
      <vt:lpstr>Nested-Loop Join</vt:lpstr>
      <vt:lpstr>Nested-Loop Join (Cont.)</vt:lpstr>
      <vt:lpstr>Block Nested-Loop Join</vt:lpstr>
      <vt:lpstr>Block Nested-Loop Join (Cont.)</vt:lpstr>
      <vt:lpstr>Indexed Nested-Loop Join</vt:lpstr>
      <vt:lpstr>Example of Nested-Loop Join Costs</vt:lpstr>
      <vt:lpstr>Merge-Join (Sort-Merge Join)</vt:lpstr>
      <vt:lpstr>Merge-Join (Cont.)</vt:lpstr>
      <vt:lpstr>Hash-Join</vt:lpstr>
      <vt:lpstr>Hash-Join (Cont.)</vt:lpstr>
      <vt:lpstr>Hash-Join (Cont.)</vt:lpstr>
      <vt:lpstr>Hash-Join (© Ramakrishnan &amp; Gherke)</vt:lpstr>
      <vt:lpstr>Hash-Join Algorithm</vt:lpstr>
      <vt:lpstr>Hash-Join algorithm (Cont.)</vt:lpstr>
      <vt:lpstr>Handling of Overflows</vt:lpstr>
      <vt:lpstr>Cost of Hash-Join</vt:lpstr>
      <vt:lpstr>Example of Cost of Hash-Join</vt:lpstr>
      <vt:lpstr>Hybrid Hash–Join</vt:lpstr>
      <vt:lpstr>Complex Joins</vt:lpstr>
      <vt:lpstr>Joins over Spatial Data</vt:lpstr>
      <vt:lpstr>Other Operations</vt:lpstr>
      <vt:lpstr>Other Operations : Aggregation</vt:lpstr>
      <vt:lpstr>Other Operations : Set Operations</vt:lpstr>
      <vt:lpstr>Other Operations : Set Operations</vt:lpstr>
      <vt:lpstr>Answering Keyword Queries</vt:lpstr>
      <vt:lpstr>Other Operations : Outer Join</vt:lpstr>
      <vt:lpstr>Other Operations : Outer Join</vt:lpstr>
      <vt:lpstr>Evaluation of Expressions</vt:lpstr>
      <vt:lpstr>Materialization</vt:lpstr>
      <vt:lpstr>Materialization (Cont.)</vt:lpstr>
      <vt:lpstr>Pipelining</vt:lpstr>
      <vt:lpstr>Pipelining (Cont.)</vt:lpstr>
      <vt:lpstr>Pipelining (Cont.)</vt:lpstr>
      <vt:lpstr>Blocking Operations</vt:lpstr>
      <vt:lpstr>Pipeline Stages</vt:lpstr>
      <vt:lpstr>Evaluation Algorithms for Pipelining</vt:lpstr>
      <vt:lpstr>Pipelining for Continuous-Stream Data</vt:lpstr>
      <vt:lpstr>Query Processing in Memory</vt:lpstr>
      <vt:lpstr>Cache Conscious Algorithms</vt:lpstr>
      <vt:lpstr>End of Chapter 15</vt:lpstr>
    </vt:vector>
  </TitlesOfParts>
  <Company>Lucent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7:  Relational Database Design</dc:title>
  <dc:creator>Marilyn Turnamian</dc:creator>
  <cp:lastModifiedBy>Iluju Kiringa</cp:lastModifiedBy>
  <cp:revision>615</cp:revision>
  <cp:lastPrinted>1999-06-28T19:27:31Z</cp:lastPrinted>
  <dcterms:created xsi:type="dcterms:W3CDTF">2000-02-23T18:58:38Z</dcterms:created>
  <dcterms:modified xsi:type="dcterms:W3CDTF">2022-09-23T18:26:09Z</dcterms:modified>
</cp:coreProperties>
</file>